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3D5F7-806F-9538-972A-97F34DD37FCF}" v="55" dt="2024-05-24T02:22:03.576"/>
    <p1510:client id="{5862E7BC-FD2D-5287-D49C-400645F090A8}" v="617" dt="2024-05-24T03:16:21.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45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3217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045226" y="1219200"/>
            <a:ext cx="10366500" cy="2587800"/>
          </a:xfrm>
          <a:prstGeom prst="rect">
            <a:avLst/>
          </a:prstGeom>
          <a:noFill/>
          <a:ln>
            <a:noFill/>
          </a:ln>
        </p:spPr>
        <p:txBody>
          <a:bodyPr spcFirstLastPara="1" wrap="square" lIns="91425" tIns="45700" rIns="91425" bIns="45700" anchor="b" anchorCtr="0">
            <a:noAutofit/>
          </a:bodyPr>
          <a:lstStyle/>
          <a:p>
            <a:pPr>
              <a:buSzPts val="3200"/>
            </a:pPr>
            <a:r>
              <a:rPr lang="en-US" sz="3200" dirty="0">
                <a:latin typeface="Arial"/>
                <a:ea typeface="Arial"/>
                <a:cs typeface="Arial"/>
                <a:sym typeface="Arial"/>
              </a:rPr>
              <a:t>Internet of Things essentials presentation</a:t>
            </a:r>
            <a:br>
              <a:rPr lang="en-US" sz="4000" dirty="0"/>
            </a:br>
            <a:r>
              <a:rPr lang="en-US" sz="4000" b="1" u="sng">
                <a:solidFill>
                  <a:srgbClr val="171717"/>
                </a:solidFill>
                <a:latin typeface="Times New Roman"/>
                <a:ea typeface="Times New Roman"/>
                <a:cs typeface="Times New Roman"/>
                <a:sym typeface="Times New Roman"/>
              </a:rPr>
              <a:t>REAL-TIME WATER LEVEL INDICATOR</a:t>
            </a:r>
            <a:endParaRPr lang="en-US" sz="4000" b="1" u="sng">
              <a:solidFill>
                <a:srgbClr val="171717"/>
              </a:solidFill>
              <a:latin typeface="Times New Roman"/>
              <a:cs typeface="Times New Roman"/>
            </a:endParaRPr>
          </a:p>
        </p:txBody>
      </p:sp>
      <p:sp>
        <p:nvSpPr>
          <p:cNvPr id="148" name="Google Shape;148;p19"/>
          <p:cNvSpPr txBox="1">
            <a:spLocks noGrp="1"/>
          </p:cNvSpPr>
          <p:nvPr>
            <p:ph type="subTitle" idx="1"/>
          </p:nvPr>
        </p:nvSpPr>
        <p:spPr>
          <a:xfrm>
            <a:off x="1154954" y="4777380"/>
            <a:ext cx="8825658" cy="86142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VISHAL  B (210701312)</a:t>
            </a:r>
            <a:endParaRPr dirty="0"/>
          </a:p>
          <a:p>
            <a:pPr marL="0" indent="0">
              <a:spcBef>
                <a:spcPts val="0"/>
              </a:spcBef>
            </a:pPr>
            <a:r>
              <a:rPr lang="en-US" dirty="0"/>
              <a:t>VASIKARAN  G (210701305)</a:t>
            </a:r>
            <a:endParaRPr dirty="0"/>
          </a:p>
          <a:p>
            <a:pPr marL="0" lvl="0" indent="0" algn="l" rtl="0">
              <a:spcBef>
                <a:spcPts val="0"/>
              </a:spcBef>
              <a:spcAft>
                <a:spcPts val="0"/>
              </a:spcAft>
              <a:buSzPts val="160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EXISTING SYSTEM</a:t>
            </a:r>
            <a:endParaRPr/>
          </a:p>
        </p:txBody>
      </p:sp>
      <p:sp>
        <p:nvSpPr>
          <p:cNvPr id="202" name="Google Shape;202;p28"/>
          <p:cNvSpPr txBox="1">
            <a:spLocks noGrp="1"/>
          </p:cNvSpPr>
          <p:nvPr>
            <p:ph type="body" idx="1"/>
          </p:nvPr>
        </p:nvSpPr>
        <p:spPr>
          <a:xfrm>
            <a:off x="1103312" y="1258198"/>
            <a:ext cx="8946541" cy="4990201"/>
          </a:xfrm>
          <a:prstGeom prst="rect">
            <a:avLst/>
          </a:prstGeom>
          <a:noFill/>
          <a:ln>
            <a:noFill/>
          </a:ln>
        </p:spPr>
        <p:txBody>
          <a:bodyPr spcFirstLastPara="1" wrap="square" lIns="91425" tIns="45700" rIns="91425" bIns="45700" anchor="t" anchorCtr="0">
            <a:noAutofit/>
          </a:bodyPr>
          <a:lstStyle/>
          <a:p>
            <a:pPr marL="342900" indent="0" algn="just">
              <a:lnSpc>
                <a:spcPct val="200000"/>
              </a:lnSpc>
              <a:spcBef>
                <a:spcPts val="0"/>
              </a:spcBef>
              <a:buNone/>
            </a:pPr>
            <a:r>
              <a:rPr lang="en-US" sz="1800" dirty="0"/>
              <a:t>Existing systems for water level monitoring often rely on manual observation or simple sensor-based setups. However, these systems may lack real-time monitoring capabilities and remote accessibility. Advanced solutions utilize IoT technology, integrating sensors with wireless connectivity to provide real-time data and remote access through web or mobile interfaces. They offer features like automated alerts, historical data logging, and compatibility with various containers. Commercially available IoT water level indicators include brands like </a:t>
            </a:r>
            <a:r>
              <a:rPr lang="en-US" sz="1800" err="1"/>
              <a:t>Libelium</a:t>
            </a:r>
            <a:r>
              <a:rPr lang="en-US" sz="1800" dirty="0"/>
              <a:t>, Davis Instruments, and </a:t>
            </a:r>
            <a:r>
              <a:rPr lang="en-US" sz="1800" err="1"/>
              <a:t>Seeed</a:t>
            </a:r>
            <a:r>
              <a:rPr lang="en-US" sz="1800" dirty="0"/>
              <a:t> Studio, offering scalable solutions for residential, commercial, and industrial applications with varying levels of customization and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PROPOSED SOLUTION</a:t>
            </a:r>
            <a:endParaRPr/>
          </a:p>
        </p:txBody>
      </p:sp>
      <p:sp>
        <p:nvSpPr>
          <p:cNvPr id="208" name="Google Shape;208;p2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algn="just">
              <a:buSzPts val="1600"/>
            </a:pPr>
            <a:r>
              <a:rPr lang="en-US" dirty="0"/>
              <a:t>The proposed system integrates IoT technology with water level sensors for real-time monitoring and remote access. It offers automated alerts, data logging, and compatibility with different containers. The system aims for user-friendly interfaces and scalability, addressing water management needs across residential, commercial, and agricultural sectors efficiently.</a:t>
            </a:r>
          </a:p>
          <a:p>
            <a:pPr marL="0" lvl="0" indent="0" algn="just" rtl="0">
              <a:spcBef>
                <a:spcPts val="1000"/>
              </a:spcBef>
              <a:spcAft>
                <a:spcPts val="0"/>
              </a:spcAft>
              <a:buSzPts val="1600"/>
              <a:buNone/>
            </a:pPr>
            <a:r>
              <a:rPr lang="en-US" dirty="0"/>
              <a:t>Advantages:</a:t>
            </a:r>
            <a:endParaRPr/>
          </a:p>
          <a:p>
            <a:pPr marL="342900" indent="-342900" algn="just">
              <a:buSzPts val="1600"/>
            </a:pPr>
            <a:r>
              <a:rPr lang="en-US" dirty="0"/>
              <a:t>Provides instant insights into water levels, enabling prompt action to prevent shortages or overflows</a:t>
            </a:r>
          </a:p>
          <a:p>
            <a:pPr marL="342900" indent="-342900" algn="just">
              <a:buSzPts val="1600"/>
            </a:pPr>
            <a:r>
              <a:rPr lang="en-US" dirty="0"/>
              <a:t>Optimizes water usage, minimizes wastage, and lowers operational costs through intelligent monitoring and timely interventions.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MODULES </a:t>
            </a:r>
            <a:endParaRPr/>
          </a:p>
        </p:txBody>
      </p:sp>
      <p:sp>
        <p:nvSpPr>
          <p:cNvPr id="214" name="Google Shape;214;p30"/>
          <p:cNvSpPr txBox="1">
            <a:spLocks noGrp="1"/>
          </p:cNvSpPr>
          <p:nvPr>
            <p:ph type="body" idx="1"/>
          </p:nvPr>
        </p:nvSpPr>
        <p:spPr>
          <a:xfrm>
            <a:off x="1103312" y="1853248"/>
            <a:ext cx="8946541" cy="4395151"/>
          </a:xfrm>
          <a:prstGeom prst="rect">
            <a:avLst/>
          </a:prstGeom>
          <a:noFill/>
          <a:ln>
            <a:noFill/>
          </a:ln>
        </p:spPr>
        <p:txBody>
          <a:bodyPr spcFirstLastPara="1" wrap="square" lIns="91425" tIns="45700" rIns="91425" bIns="45700" anchor="t" anchorCtr="0">
            <a:normAutofit/>
          </a:bodyPr>
          <a:lstStyle/>
          <a:p>
            <a:pPr marL="342900" indent="-350520">
              <a:spcBef>
                <a:spcPts val="0"/>
              </a:spcBef>
              <a:buSzPts val="1600"/>
            </a:pPr>
            <a:r>
              <a:rPr lang="en-US" dirty="0"/>
              <a:t>Arduino UNO.</a:t>
            </a:r>
          </a:p>
          <a:p>
            <a:pPr marL="342900" indent="-350520">
              <a:buSzPts val="1600"/>
            </a:pPr>
            <a:r>
              <a:rPr lang="en-US" dirty="0"/>
              <a:t>Water Level Sensor.</a:t>
            </a:r>
          </a:p>
          <a:p>
            <a:pPr marL="342900" lvl="0" indent="-350520" algn="l" rtl="0">
              <a:spcBef>
                <a:spcPts val="1000"/>
              </a:spcBef>
              <a:spcAft>
                <a:spcPts val="0"/>
              </a:spcAft>
              <a:buSzPts val="1600"/>
              <a:buChar char="►"/>
            </a:pPr>
            <a:r>
              <a:rPr lang="en-US" dirty="0"/>
              <a:t>Buzzer.</a:t>
            </a:r>
            <a:endParaRPr dirty="0"/>
          </a:p>
          <a:p>
            <a:pPr marL="342900" lvl="0" indent="-350520" algn="l" rtl="0">
              <a:spcBef>
                <a:spcPts val="1000"/>
              </a:spcBef>
              <a:spcAft>
                <a:spcPts val="0"/>
              </a:spcAft>
              <a:buSzPts val="1600"/>
              <a:buChar char="►"/>
            </a:pPr>
            <a:r>
              <a:rPr lang="en-US" dirty="0"/>
              <a:t>Bread Board.</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CONNECTION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1278384" y="452718"/>
            <a:ext cx="9250532" cy="10032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3200"/>
              <a:buFont typeface="Century Gothic"/>
              <a:buNone/>
            </a:pPr>
            <a:r>
              <a:rPr lang="en-US" sz="3200"/>
              <a:t>CONCLUSION</a:t>
            </a:r>
            <a:endParaRPr/>
          </a:p>
        </p:txBody>
      </p:sp>
      <p:sp>
        <p:nvSpPr>
          <p:cNvPr id="226" name="Google Shape;226;p32"/>
          <p:cNvSpPr txBox="1">
            <a:spLocks noGrp="1"/>
          </p:cNvSpPr>
          <p:nvPr>
            <p:ph type="body" idx="1"/>
          </p:nvPr>
        </p:nvSpPr>
        <p:spPr>
          <a:xfrm>
            <a:off x="1038687" y="1251752"/>
            <a:ext cx="9490229" cy="4996648"/>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spcBef>
                <a:spcPts val="0"/>
              </a:spcBef>
              <a:buSzPts val="1600"/>
            </a:pPr>
            <a:r>
              <a:rPr lang="en-US" dirty="0"/>
              <a:t>In summary, the IoT water level indicator system embodies a leap forward in water management. Through sensor integration and wireless connectivity, it delivers real-time monitoring and remote accessibility. This empowers users to optimize water usage, prevent waste, and mitigate risks effectively. With its intuitive interface, scalability, and potential for cost savings, it promises to revolutionize water management across diverse sectors. By embracing such innovative solutions, we take significant strides toward a more sustainable and resilient future, where efficient resource utilization and environmental stewardship are paramount. The IoT water level indicator system stands as a beacon of hope in the quest for water conservation and responsible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FUTURE ENHANCEMENTS</a:t>
            </a:r>
            <a:endParaRPr/>
          </a:p>
        </p:txBody>
      </p:sp>
      <p:sp>
        <p:nvSpPr>
          <p:cNvPr id="232" name="Google Shape;232;p33"/>
          <p:cNvSpPr txBox="1">
            <a:spLocks noGrp="1"/>
          </p:cNvSpPr>
          <p:nvPr>
            <p:ph type="body" idx="1"/>
          </p:nvPr>
        </p:nvSpPr>
        <p:spPr>
          <a:xfrm>
            <a:off x="646112" y="1660124"/>
            <a:ext cx="10086992" cy="4588275"/>
          </a:xfrm>
          <a:prstGeom prst="rect">
            <a:avLst/>
          </a:prstGeom>
          <a:noFill/>
          <a:ln>
            <a:noFill/>
          </a:ln>
        </p:spPr>
        <p:txBody>
          <a:bodyPr spcFirstLastPara="1" wrap="square" lIns="91425" tIns="45700" rIns="91425" bIns="45700" anchor="t" anchorCtr="0">
            <a:noAutofit/>
          </a:bodyPr>
          <a:lstStyle/>
          <a:p>
            <a:pPr marL="137160" indent="0" algn="just">
              <a:buNone/>
            </a:pPr>
            <a:r>
              <a:rPr lang="en-US" dirty="0"/>
              <a:t>Future enhancements for the IoT water level indicator system could include integration with AI algorithms for predictive analytics, allowing for early detection of potential issues and proactive management. Additionally, incorporating IoT-based actuators could enable automated water level adjustment or valve control for optimized water usage. Enhanced security features to protect data integrity and privacy, as well as compatibility with emerging IoT standards for seamless interoperability, would further augment the system's capabilities. Moreover, leveraging advancements in renewable energy and energy harvesting technologies could enhance sustainability by reducing reliance on conventional power sources. These enhancements would solidify the system's position as a cutting-edge solution for sustainable water management.</a:t>
            </a:r>
            <a:br>
              <a:rPr lang="en-US" dirty="0"/>
            </a:br>
            <a:endParaRPr lang="en-US" dirty="0"/>
          </a:p>
          <a:p>
            <a:pPr marL="342900" indent="-342900" algn="just">
              <a:lnSpc>
                <a:spcPct val="160000"/>
              </a:lnSpc>
              <a:spcBef>
                <a:spcPts val="0"/>
              </a:spcBef>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REFERENCES</a:t>
            </a:r>
            <a:endParaRPr/>
          </a:p>
        </p:txBody>
      </p:sp>
      <p:sp>
        <p:nvSpPr>
          <p:cNvPr id="238" name="Google Shape;238;p34"/>
          <p:cNvSpPr txBox="1">
            <a:spLocks noGrp="1"/>
          </p:cNvSpPr>
          <p:nvPr>
            <p:ph type="body" idx="1"/>
          </p:nvPr>
        </p:nvSpPr>
        <p:spPr>
          <a:xfrm>
            <a:off x="1103312" y="1544716"/>
            <a:ext cx="8946541" cy="4703684"/>
          </a:xfrm>
          <a:prstGeom prst="rect">
            <a:avLst/>
          </a:prstGeom>
          <a:noFill/>
          <a:ln>
            <a:noFill/>
          </a:ln>
        </p:spPr>
        <p:txBody>
          <a:bodyPr spcFirstLastPara="1" wrap="square" lIns="91425" tIns="45700" rIns="91425" bIns="45700" anchor="t" anchorCtr="0">
            <a:normAutofit/>
          </a:bodyPr>
          <a:lstStyle/>
          <a:p>
            <a:pPr marL="457200" lvl="2" indent="-320040" algn="just">
              <a:lnSpc>
                <a:spcPct val="150000"/>
              </a:lnSpc>
              <a:spcBef>
                <a:spcPts val="0"/>
              </a:spcBef>
              <a:buChar char="■"/>
            </a:pPr>
            <a:r>
              <a:rPr lang="en-US" sz="1600" dirty="0"/>
              <a:t>[1] Wu, Y. M., &amp; Kanamori, H. (2008). Development of</a:t>
            </a:r>
            <a:r>
              <a:rPr lang="en-US" dirty="0"/>
              <a:t> water level indicator </a:t>
            </a:r>
            <a:r>
              <a:rPr lang="en-US" sz="1600" dirty="0"/>
              <a:t>system using real-time strong motion signals. Sensors, 8(1), 1-9.</a:t>
            </a:r>
            <a:endParaRPr sz="1600" dirty="0"/>
          </a:p>
          <a:p>
            <a:pPr marL="457200" lvl="2" indent="-320040" algn="just">
              <a:lnSpc>
                <a:spcPct val="150000"/>
              </a:lnSpc>
              <a:spcBef>
                <a:spcPts val="0"/>
              </a:spcBef>
              <a:buChar char="■"/>
            </a:pPr>
            <a:r>
              <a:rPr lang="en-US" dirty="0"/>
              <a:t>[2]Nakamura, Y., &amp; Saita, J. (2007). </a:t>
            </a:r>
            <a:r>
              <a:rPr lang="en-US" dirty="0" err="1"/>
              <a:t>UrEDAS</a:t>
            </a:r>
            <a:r>
              <a:rPr lang="en-US" dirty="0"/>
              <a:t>, the water level warning system: Today and tomorrow. 249-281.</a:t>
            </a:r>
            <a:endParaRPr sz="1400" dirty="0">
              <a:solidFill>
                <a:schemeClr val="dk1"/>
              </a:solidFill>
              <a:latin typeface="Arial"/>
              <a:ea typeface="Arial"/>
              <a:cs typeface="Arial"/>
              <a:sym typeface="Arial"/>
            </a:endParaRPr>
          </a:p>
          <a:p>
            <a:pPr marL="457200" lvl="2" indent="-320040" algn="just">
              <a:lnSpc>
                <a:spcPct val="150000"/>
              </a:lnSpc>
              <a:spcBef>
                <a:spcPts val="0"/>
              </a:spcBef>
              <a:buChar char="■"/>
            </a:pPr>
            <a:r>
              <a:rPr lang="en-US" dirty="0"/>
              <a:t>[3]Iervolino, I., </a:t>
            </a:r>
            <a:r>
              <a:rPr lang="en-US" dirty="0" err="1"/>
              <a:t>Convertito</a:t>
            </a:r>
            <a:r>
              <a:rPr lang="en-US" dirty="0"/>
              <a:t>, V., Giorgio, M., Manfredi, G., &amp; Zollo, A. (2006). Real-time risk analysis for increased water level warning systems. Journal of Earthquake Engineering, 10(06), 867-885.</a:t>
            </a:r>
            <a:endParaRPr dirty="0"/>
          </a:p>
          <a:p>
            <a:pPr marL="457200" lvl="2" indent="-320040" algn="just">
              <a:lnSpc>
                <a:spcPct val="150000"/>
              </a:lnSpc>
              <a:spcBef>
                <a:spcPts val="0"/>
              </a:spcBef>
              <a:buChar char="■"/>
            </a:pPr>
            <a:r>
              <a:rPr lang="en-US" dirty="0"/>
              <a:t>[4] Zhang, G., Yang, L., &amp; Jiang, W. (2024). Key technologies of water level warning system for China’s high-speed railway. Railway Sciences, 3(2), 239-262.</a:t>
            </a:r>
            <a:endParaRPr dirty="0"/>
          </a:p>
          <a:p>
            <a:pPr marL="457200" lvl="2" indent="-320040" algn="just">
              <a:lnSpc>
                <a:spcPct val="150000"/>
              </a:lnSpc>
              <a:spcBef>
                <a:spcPts val="0"/>
              </a:spcBef>
              <a:buChar char="■"/>
            </a:pPr>
            <a:r>
              <a:rPr lang="en-US" dirty="0"/>
              <a:t>[5] </a:t>
            </a:r>
            <a:r>
              <a:rPr lang="en-US" dirty="0" err="1"/>
              <a:t>Finazzi</a:t>
            </a:r>
            <a:r>
              <a:rPr lang="en-US" dirty="0"/>
              <a:t>, F., &amp; Massoda </a:t>
            </a:r>
            <a:r>
              <a:rPr lang="en-US" dirty="0" err="1"/>
              <a:t>Tchoussi</a:t>
            </a:r>
            <a:r>
              <a:rPr lang="en-US" dirty="0"/>
              <a:t>, F. Y. (2024). Assessing the alerting capabilities of the water level Network early warning system in Haiti with Monte Carlo simulations. Stochastic Environmental Research and Risk Assessment, 38(1), 147-156.</a:t>
            </a:r>
            <a:endParaRPr dirty="0"/>
          </a:p>
          <a:p>
            <a:pPr marL="342900" lvl="0" indent="-256540" algn="just" rtl="0">
              <a:spcBef>
                <a:spcPts val="100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AGENDA</a:t>
            </a:r>
            <a:endParaRPr/>
          </a:p>
        </p:txBody>
      </p:sp>
      <p:sp>
        <p:nvSpPr>
          <p:cNvPr id="154" name="Google Shape;154;p20"/>
          <p:cNvSpPr txBox="1">
            <a:spLocks noGrp="1"/>
          </p:cNvSpPr>
          <p:nvPr>
            <p:ph type="body" idx="1"/>
          </p:nvPr>
        </p:nvSpPr>
        <p:spPr>
          <a:xfrm>
            <a:off x="1376040" y="1296140"/>
            <a:ext cx="8495929" cy="490047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US"/>
              <a:t>I. ABSTRACT</a:t>
            </a:r>
            <a:endParaRPr/>
          </a:p>
          <a:p>
            <a:pPr marL="0" lvl="0" indent="0" algn="l" rtl="0">
              <a:spcBef>
                <a:spcPts val="1000"/>
              </a:spcBef>
              <a:spcAft>
                <a:spcPts val="0"/>
              </a:spcAft>
              <a:buSzPts val="1600"/>
              <a:buNone/>
            </a:pPr>
            <a:r>
              <a:rPr lang="en-US"/>
              <a:t>II. INTRODUCTION</a:t>
            </a:r>
            <a:endParaRPr/>
          </a:p>
          <a:p>
            <a:pPr marL="0" lvl="0" indent="0" algn="l" rtl="0">
              <a:spcBef>
                <a:spcPts val="1000"/>
              </a:spcBef>
              <a:spcAft>
                <a:spcPts val="0"/>
              </a:spcAft>
              <a:buSzPts val="1600"/>
              <a:buNone/>
            </a:pPr>
            <a:r>
              <a:rPr lang="en-US"/>
              <a:t>III. OBJECTIVE</a:t>
            </a:r>
            <a:endParaRPr/>
          </a:p>
          <a:p>
            <a:pPr marL="0" lvl="0" indent="0" algn="l" rtl="0">
              <a:spcBef>
                <a:spcPts val="1000"/>
              </a:spcBef>
              <a:spcAft>
                <a:spcPts val="0"/>
              </a:spcAft>
              <a:buSzPts val="1600"/>
              <a:buNone/>
            </a:pPr>
            <a:r>
              <a:rPr lang="en-US"/>
              <a:t>IV. LITERATURE SURVEY</a:t>
            </a:r>
            <a:endParaRPr/>
          </a:p>
          <a:p>
            <a:pPr marL="0" lvl="0" indent="0" algn="l" rtl="0">
              <a:spcBef>
                <a:spcPts val="1000"/>
              </a:spcBef>
              <a:spcAft>
                <a:spcPts val="0"/>
              </a:spcAft>
              <a:buSzPts val="1600"/>
              <a:buNone/>
            </a:pPr>
            <a:r>
              <a:rPr lang="en-US"/>
              <a:t>           a. KEY CHALLENGES</a:t>
            </a:r>
            <a:endParaRPr/>
          </a:p>
          <a:p>
            <a:pPr marL="0" lvl="0" indent="0" algn="l" rtl="0">
              <a:spcBef>
                <a:spcPts val="1000"/>
              </a:spcBef>
              <a:spcAft>
                <a:spcPts val="0"/>
              </a:spcAft>
              <a:buSzPts val="1600"/>
              <a:buNone/>
            </a:pPr>
            <a:r>
              <a:rPr lang="en-US"/>
              <a:t>            b. MOTIVATION</a:t>
            </a:r>
            <a:endParaRPr/>
          </a:p>
          <a:p>
            <a:pPr marL="0" lvl="0" indent="0" algn="l" rtl="0">
              <a:spcBef>
                <a:spcPts val="1000"/>
              </a:spcBef>
              <a:spcAft>
                <a:spcPts val="0"/>
              </a:spcAft>
              <a:buSzPts val="1600"/>
              <a:buNone/>
            </a:pPr>
            <a:r>
              <a:rPr lang="en-US"/>
              <a:t>V. EXISTING SYSTEM</a:t>
            </a:r>
            <a:endParaRPr/>
          </a:p>
          <a:p>
            <a:pPr marL="0" lvl="0" indent="0" algn="l" rtl="0">
              <a:spcBef>
                <a:spcPts val="1000"/>
              </a:spcBef>
              <a:spcAft>
                <a:spcPts val="0"/>
              </a:spcAft>
              <a:buSzPts val="1600"/>
              <a:buNone/>
            </a:pPr>
            <a:r>
              <a:rPr lang="en-US"/>
              <a:t>VI. PROPOSED SYSTEM</a:t>
            </a:r>
            <a:endParaRPr/>
          </a:p>
          <a:p>
            <a:pPr marL="0" lvl="0" indent="0" algn="l" rtl="0">
              <a:spcBef>
                <a:spcPts val="1000"/>
              </a:spcBef>
              <a:spcAft>
                <a:spcPts val="0"/>
              </a:spcAft>
              <a:buSzPts val="1600"/>
              <a:buNone/>
            </a:pPr>
            <a:r>
              <a:rPr lang="en-US"/>
              <a:t>VII.MODULES</a:t>
            </a:r>
            <a:endParaRPr/>
          </a:p>
          <a:p>
            <a:pPr marL="0" lvl="0" indent="0" algn="l" rtl="0">
              <a:spcBef>
                <a:spcPts val="1000"/>
              </a:spcBef>
              <a:spcAft>
                <a:spcPts val="0"/>
              </a:spcAft>
              <a:buSzPts val="1600"/>
              <a:buNone/>
            </a:pPr>
            <a:r>
              <a:rPr lang="en-US"/>
              <a:t>VIII. SYSTEM ARCHITECTURE       </a:t>
            </a:r>
            <a:endParaRPr/>
          </a:p>
          <a:p>
            <a:pPr marL="0" lvl="0" indent="0" algn="l" rtl="0">
              <a:spcBef>
                <a:spcPts val="1000"/>
              </a:spcBef>
              <a:spcAft>
                <a:spcPts val="0"/>
              </a:spcAft>
              <a:buSzPts val="1600"/>
              <a:buNone/>
            </a:pPr>
            <a:r>
              <a:rPr lang="en-US"/>
              <a:t>IX. CONCLUSION AND FUTURE ENHANCEMENTS     </a:t>
            </a:r>
            <a:endParaRPr/>
          </a:p>
          <a:p>
            <a:pPr marL="0" lvl="0" indent="0" algn="l" rtl="0">
              <a:spcBef>
                <a:spcPts val="1000"/>
              </a:spcBef>
              <a:spcAft>
                <a:spcPts val="0"/>
              </a:spcAft>
              <a:buSzPts val="1600"/>
              <a:buNone/>
            </a:pPr>
            <a:r>
              <a:rPr lang="en-US"/>
              <a:t>X. REFERENCES               </a:t>
            </a:r>
            <a:endParaRPr/>
          </a:p>
          <a:p>
            <a:pPr marL="0" lvl="0" indent="0" algn="l" rtl="0">
              <a:spcBef>
                <a:spcPts val="1000"/>
              </a:spcBef>
              <a:spcAft>
                <a:spcPts val="0"/>
              </a:spcAft>
              <a:buSzPts val="1600"/>
              <a:buNone/>
            </a:pPr>
            <a:endParaRPr/>
          </a:p>
          <a:p>
            <a:pPr marL="342900" lvl="0" indent="-241300" algn="l" rtl="0">
              <a:spcBef>
                <a:spcPts val="1000"/>
              </a:spcBef>
              <a:spcAft>
                <a:spcPts val="0"/>
              </a:spcAft>
              <a:buSzPts val="16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80730" y="452718"/>
            <a:ext cx="887010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ABSTRACT</a:t>
            </a:r>
            <a:endParaRPr/>
          </a:p>
        </p:txBody>
      </p:sp>
      <p:sp>
        <p:nvSpPr>
          <p:cNvPr id="160" name="Google Shape;160;p21"/>
          <p:cNvSpPr txBox="1">
            <a:spLocks noGrp="1"/>
          </p:cNvSpPr>
          <p:nvPr>
            <p:ph type="body" idx="1"/>
          </p:nvPr>
        </p:nvSpPr>
        <p:spPr>
          <a:xfrm>
            <a:off x="918211" y="1586188"/>
            <a:ext cx="9217938" cy="4819094"/>
          </a:xfrm>
          <a:prstGeom prst="rect">
            <a:avLst/>
          </a:prstGeom>
          <a:noFill/>
          <a:ln>
            <a:noFill/>
          </a:ln>
        </p:spPr>
        <p:txBody>
          <a:bodyPr spcFirstLastPara="1" wrap="square" lIns="91425" tIns="45700" rIns="91425" bIns="45700" anchor="t" anchorCtr="0">
            <a:noAutofit/>
          </a:bodyPr>
          <a:lstStyle/>
          <a:p>
            <a:pPr marL="0" indent="-34290" algn="just">
              <a:buNone/>
            </a:pPr>
            <a:r>
              <a:rPr lang="en-US" sz="1800" dirty="0">
                <a:solidFill>
                  <a:srgbClr val="ECECEC"/>
                </a:solidFill>
              </a:rPr>
              <a:t>Water scarcity and inefficient water management practices pose significant challenges globally, emphasizing the need for innovative solutions to monitor and conserve water resources. In response, this paper proposes an IoT-based water level indicator system designed to enhance water management efficiency.</a:t>
            </a:r>
            <a:endParaRPr lang="en-US" sz="1800" dirty="0">
              <a:solidFill>
                <a:srgbClr val="FFFFFF"/>
              </a:solidFill>
            </a:endParaRPr>
          </a:p>
          <a:p>
            <a:pPr marL="0" indent="-34290" algn="just">
              <a:buNone/>
            </a:pPr>
            <a:r>
              <a:rPr lang="en-US" sz="1800" dirty="0">
                <a:solidFill>
                  <a:srgbClr val="ECECEC"/>
                </a:solidFill>
              </a:rPr>
              <a:t>The system utilizes Internet of Things (IoT) technology to remotely monitor water levels in tanks, reservoirs, or other storage facilities. It employs ultrasonic sensors or similar devices to measure water levels accurately and transmits the data wirelessly to a central server or cloud platform for real-time monitoring and analysis.</a:t>
            </a:r>
            <a:endParaRPr lang="en-US" sz="1800"/>
          </a:p>
          <a:p>
            <a:pPr marL="0" indent="22860" algn="just">
              <a:buNone/>
            </a:pPr>
            <a:r>
              <a:rPr lang="en-US" sz="1800" dirty="0">
                <a:solidFill>
                  <a:srgbClr val="ECECEC"/>
                </a:solidFill>
              </a:rPr>
              <a:t>Key features of the proposed system include real-time monitoring, automated alerts for low or high water levels, and data visualization tools for comprehensive analysis. By providing timely insights into water usage patterns and storage levels, the system enables proactive water management strategies, such as optimizing irrigation schedules, detecting leaks, and preventing overflow incidents.</a:t>
            </a:r>
            <a:endParaRPr lang="en-US" sz="1800" dirty="0"/>
          </a:p>
          <a:p>
            <a:pPr marL="0" lvl="0" indent="342900" algn="just">
              <a:lnSpc>
                <a:spcPct val="200000"/>
              </a:lnSpc>
              <a:spcBef>
                <a:spcPts val="0"/>
              </a:spcBef>
              <a:spcAft>
                <a:spcPts val="0"/>
              </a:spcAft>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INTRODUCTION</a:t>
            </a:r>
            <a:endParaRPr/>
          </a:p>
        </p:txBody>
      </p:sp>
      <p:sp>
        <p:nvSpPr>
          <p:cNvPr id="166" name="Google Shape;166;p22"/>
          <p:cNvSpPr txBox="1">
            <a:spLocks noGrp="1"/>
          </p:cNvSpPr>
          <p:nvPr>
            <p:ph type="body" idx="1"/>
          </p:nvPr>
        </p:nvSpPr>
        <p:spPr>
          <a:xfrm>
            <a:off x="1103313" y="1642370"/>
            <a:ext cx="9221418" cy="4606030"/>
          </a:xfrm>
          <a:prstGeom prst="rect">
            <a:avLst/>
          </a:prstGeom>
          <a:noFill/>
          <a:ln>
            <a:noFill/>
          </a:ln>
        </p:spPr>
        <p:txBody>
          <a:bodyPr spcFirstLastPara="1" wrap="square" lIns="91425" tIns="45700" rIns="91425" bIns="45700" anchor="t" anchorCtr="0">
            <a:normAutofit/>
          </a:bodyPr>
          <a:lstStyle/>
          <a:p>
            <a:pPr marL="0" indent="0" algn="just">
              <a:lnSpc>
                <a:spcPct val="200000"/>
              </a:lnSpc>
              <a:spcBef>
                <a:spcPts val="0"/>
              </a:spcBef>
              <a:buNone/>
            </a:pPr>
            <a:r>
              <a:rPr lang="en-US" dirty="0"/>
              <a:t>Welcome to the future of water management! Today, we're diving into the innovative realm of IoT with our latest project: a water level indicator. As the world faces increasing water scarcity and the need for efficient resource utilization grows, this IoT-based solution offers a beacon of hope. By integrating sensors and connectivity, our water level indicator empowers users to monitor water levels in real-time, ensuring timely action and resource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OBJECTIVE</a:t>
            </a:r>
            <a:endParaRPr/>
          </a:p>
        </p:txBody>
      </p:sp>
      <p:sp>
        <p:nvSpPr>
          <p:cNvPr id="172" name="Google Shape;172;p23"/>
          <p:cNvSpPr txBox="1">
            <a:spLocks noGrp="1"/>
          </p:cNvSpPr>
          <p:nvPr>
            <p:ph type="body" idx="1"/>
          </p:nvPr>
        </p:nvSpPr>
        <p:spPr>
          <a:xfrm>
            <a:off x="1103312" y="1544716"/>
            <a:ext cx="9256929" cy="4703684"/>
          </a:xfrm>
          <a:prstGeom prst="rect">
            <a:avLst/>
          </a:prstGeom>
          <a:noFill/>
          <a:ln>
            <a:noFill/>
          </a:ln>
        </p:spPr>
        <p:txBody>
          <a:bodyPr spcFirstLastPara="1" wrap="square" lIns="91425" tIns="45700" rIns="91425" bIns="45700" anchor="t" anchorCtr="0">
            <a:normAutofit/>
          </a:bodyPr>
          <a:lstStyle/>
          <a:p>
            <a:pPr marL="342900" indent="-342900" algn="just">
              <a:lnSpc>
                <a:spcPct val="150000"/>
              </a:lnSpc>
              <a:spcBef>
                <a:spcPts val="0"/>
              </a:spcBef>
              <a:buSzPts val="1600"/>
            </a:pPr>
            <a:r>
              <a:rPr lang="en-US" dirty="0"/>
              <a:t>Real </a:t>
            </a:r>
            <a:r>
              <a:rPr lang="en-US"/>
              <a:t>Time Monitoring.</a:t>
            </a:r>
            <a:endParaRPr/>
          </a:p>
          <a:p>
            <a:pPr marL="342900" indent="-342900" algn="just">
              <a:lnSpc>
                <a:spcPct val="150000"/>
              </a:lnSpc>
              <a:buSzPts val="1600"/>
            </a:pPr>
            <a:r>
              <a:rPr lang="en-US" dirty="0"/>
              <a:t>Remote </a:t>
            </a:r>
            <a:r>
              <a:rPr lang="en-US" dirty="0" err="1"/>
              <a:t>Accessbility</a:t>
            </a:r>
            <a:r>
              <a:rPr lang="en-US" dirty="0"/>
              <a:t>.</a:t>
            </a:r>
            <a:endParaRPr dirty="0"/>
          </a:p>
          <a:p>
            <a:pPr marL="342900" lvl="0" indent="-342900" algn="just" rtl="0">
              <a:lnSpc>
                <a:spcPct val="150000"/>
              </a:lnSpc>
              <a:spcBef>
                <a:spcPts val="1000"/>
              </a:spcBef>
              <a:spcAft>
                <a:spcPts val="0"/>
              </a:spcAft>
              <a:buSzPts val="1600"/>
              <a:buChar char="►"/>
            </a:pPr>
            <a:r>
              <a:rPr lang="en-US" dirty="0"/>
              <a:t>Real-Time Data Communication.</a:t>
            </a:r>
            <a:endParaRPr dirty="0"/>
          </a:p>
          <a:p>
            <a:pPr marL="342900" indent="-342900" algn="just">
              <a:lnSpc>
                <a:spcPct val="150000"/>
              </a:lnSpc>
              <a:buSzPts val="1600"/>
            </a:pPr>
            <a:r>
              <a:rPr lang="en-US" dirty="0"/>
              <a:t>Enhanced Water Level Accuracy.</a:t>
            </a:r>
            <a:endParaRPr dirty="0"/>
          </a:p>
          <a:p>
            <a:pPr marL="342900" lvl="0" indent="-342900" algn="just" rtl="0">
              <a:lnSpc>
                <a:spcPct val="150000"/>
              </a:lnSpc>
              <a:spcBef>
                <a:spcPts val="1000"/>
              </a:spcBef>
              <a:spcAft>
                <a:spcPts val="0"/>
              </a:spcAft>
              <a:buSzPts val="1600"/>
              <a:buChar char="►"/>
            </a:pPr>
            <a:r>
              <a:rPr lang="en-US" dirty="0"/>
              <a:t>Effective Multi-Channel Alerting.</a:t>
            </a:r>
            <a:endParaRPr dirty="0"/>
          </a:p>
          <a:p>
            <a:pPr marL="10160" lvl="0" indent="0" algn="just" rtl="0">
              <a:lnSpc>
                <a:spcPct val="150000"/>
              </a:lnSpc>
              <a:spcBef>
                <a:spcPts val="1000"/>
              </a:spcBef>
              <a:spcAft>
                <a:spcPts val="0"/>
              </a:spcAft>
              <a:buSzPts val="144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25824"/>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LITERATURE SURVEY </a:t>
            </a:r>
            <a:endParaRPr/>
          </a:p>
        </p:txBody>
      </p:sp>
      <p:sp>
        <p:nvSpPr>
          <p:cNvPr id="178" name="Google Shape;178;p24"/>
          <p:cNvSpPr txBox="1"/>
          <p:nvPr/>
        </p:nvSpPr>
        <p:spPr>
          <a:xfrm>
            <a:off x="143435" y="1183340"/>
            <a:ext cx="11017500" cy="3323946"/>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b="0" i="0" u="none" strike="noStrike" cap="none" dirty="0">
                <a:solidFill>
                  <a:schemeClr val="lt1"/>
                </a:solidFill>
                <a:latin typeface="Century Gothic"/>
                <a:ea typeface="Century Gothic"/>
                <a:cs typeface="Century Gothic"/>
                <a:sym typeface="Century Gothic"/>
              </a:rPr>
              <a:t>Research</a:t>
            </a:r>
            <a:r>
              <a:rPr lang="en-US" sz="2000" dirty="0">
                <a:solidFill>
                  <a:schemeClr val="lt1"/>
                </a:solidFill>
                <a:latin typeface="Century Gothic"/>
                <a:ea typeface="Century Gothic"/>
                <a:cs typeface="Century Gothic"/>
                <a:sym typeface="Century Gothic"/>
              </a:rPr>
              <a:t> </a:t>
            </a:r>
            <a:r>
              <a:rPr lang="en-US" sz="2000" b="0" i="0" u="none" strike="noStrike" cap="none" dirty="0">
                <a:solidFill>
                  <a:schemeClr val="lt1"/>
                </a:solidFill>
                <a:latin typeface="Century Gothic"/>
                <a:ea typeface="Century Gothic"/>
                <a:cs typeface="Century Gothic"/>
                <a:sym typeface="Century Gothic"/>
              </a:rPr>
              <a:t> paper on “A </a:t>
            </a:r>
            <a:r>
              <a:rPr lang="en-US" sz="2000" dirty="0">
                <a:solidFill>
                  <a:srgbClr val="FFFFFF"/>
                </a:solidFill>
                <a:latin typeface="Century Gothic"/>
                <a:ea typeface="Century Gothic"/>
                <a:cs typeface="Century Gothic"/>
                <a:sym typeface="Century Gothic"/>
              </a:rPr>
              <a:t>REAL-TIME Water Level Indicator AND EARLY WARNING SYSTEM</a:t>
            </a:r>
            <a:r>
              <a:rPr lang="en-US" sz="2000" b="0" i="0" u="none" strike="noStrike" cap="none" dirty="0">
                <a:solidFill>
                  <a:schemeClr val="lt1"/>
                </a:solidFill>
                <a:latin typeface="Century Gothic"/>
                <a:ea typeface="Century Gothic"/>
                <a:cs typeface="Century Gothic"/>
                <a:sym typeface="Century Gothic"/>
              </a:rPr>
              <a:t>”[1]</a:t>
            </a:r>
            <a:r>
              <a:rPr lang="en-US" sz="2000" dirty="0">
                <a:solidFill>
                  <a:schemeClr val="lt1"/>
                </a:solidFill>
                <a:latin typeface="Century Gothic"/>
                <a:ea typeface="Century Gothic"/>
                <a:cs typeface="Century Gothic"/>
                <a:sym typeface="Century Gothic"/>
              </a:rPr>
              <a:t> Wu, Y. M., &amp; Kanamori, H. (2008) 8(1), 1-9.</a:t>
            </a:r>
            <a:endParaRPr sz="2000" dirty="0">
              <a:solidFill>
                <a:schemeClr val="lt1"/>
              </a:solidFill>
              <a:latin typeface="Century Gothic"/>
              <a:ea typeface="Century Gothic"/>
              <a:cs typeface="Century Gothic"/>
              <a:sym typeface="Century Gothic"/>
            </a:endParaRPr>
          </a:p>
          <a:p>
            <a:pPr algn="just">
              <a:lnSpc>
                <a:spcPct val="150000"/>
              </a:lnSpc>
            </a:pPr>
            <a:r>
              <a:rPr lang="en-US" sz="2000" b="0" i="0" u="none" strike="noStrike" cap="none" dirty="0">
                <a:solidFill>
                  <a:schemeClr val="lt1"/>
                </a:solidFill>
                <a:latin typeface="Century Gothic"/>
                <a:ea typeface="Century Gothic"/>
                <a:cs typeface="Century Gothic"/>
                <a:sym typeface="Century Gothic"/>
              </a:rPr>
              <a:t>		[2</a:t>
            </a:r>
            <a:r>
              <a:rPr lang="en-US" sz="2000" dirty="0">
                <a:solidFill>
                  <a:schemeClr val="lt1"/>
                </a:solidFill>
                <a:latin typeface="Century Gothic"/>
                <a:ea typeface="Century Gothic"/>
                <a:cs typeface="Century Gothic"/>
                <a:sym typeface="Century Gothic"/>
              </a:rPr>
              <a:t>]Nakamura, Y., &amp; Saita, J. (2007). </a:t>
            </a:r>
            <a:r>
              <a:rPr lang="en-US" sz="2000" dirty="0" err="1">
                <a:solidFill>
                  <a:schemeClr val="lt1"/>
                </a:solidFill>
                <a:latin typeface="Century Gothic"/>
                <a:ea typeface="Century Gothic"/>
                <a:cs typeface="Century Gothic"/>
                <a:sym typeface="Century Gothic"/>
              </a:rPr>
              <a:t>UrEDAS</a:t>
            </a:r>
            <a:r>
              <a:rPr lang="en-US" sz="2000" dirty="0">
                <a:solidFill>
                  <a:schemeClr val="lt1"/>
                </a:solidFill>
                <a:latin typeface="Century Gothic"/>
                <a:ea typeface="Century Gothic"/>
                <a:cs typeface="Century Gothic"/>
                <a:sym typeface="Century Gothic"/>
              </a:rPr>
              <a:t>, the Water level warning system: Today and tomorrow. Water early warning systems, 249-281.</a:t>
            </a:r>
            <a:endParaRPr dirty="0">
              <a:solidFill>
                <a:schemeClr val="lt1"/>
              </a:solidFill>
            </a:endParaRPr>
          </a:p>
          <a:p>
            <a:pPr algn="just">
              <a:lnSpc>
                <a:spcPct val="150000"/>
              </a:lnSpc>
            </a:pPr>
            <a:r>
              <a:rPr lang="en-US" sz="2000" b="0" i="0" u="none" strike="noStrike" cap="none" dirty="0">
                <a:solidFill>
                  <a:schemeClr val="lt1"/>
                </a:solidFill>
                <a:latin typeface="Century Gothic"/>
                <a:ea typeface="Century Gothic"/>
                <a:cs typeface="Century Gothic"/>
                <a:sym typeface="Century Gothic"/>
              </a:rPr>
              <a:t>		[3</a:t>
            </a:r>
            <a:r>
              <a:rPr lang="en-US" sz="2000" dirty="0">
                <a:solidFill>
                  <a:schemeClr val="lt1"/>
                </a:solidFill>
                <a:latin typeface="Century Gothic"/>
                <a:ea typeface="Century Gothic"/>
                <a:cs typeface="Century Gothic"/>
                <a:sym typeface="Century Gothic"/>
              </a:rPr>
              <a:t>]Iervolino, I., </a:t>
            </a:r>
            <a:r>
              <a:rPr lang="en-US" sz="2000" dirty="0" err="1">
                <a:solidFill>
                  <a:schemeClr val="lt1"/>
                </a:solidFill>
                <a:latin typeface="Century Gothic"/>
                <a:ea typeface="Century Gothic"/>
                <a:cs typeface="Century Gothic"/>
                <a:sym typeface="Century Gothic"/>
              </a:rPr>
              <a:t>Convertito</a:t>
            </a:r>
            <a:r>
              <a:rPr lang="en-US" sz="2000" dirty="0">
                <a:solidFill>
                  <a:schemeClr val="lt1"/>
                </a:solidFill>
                <a:latin typeface="Century Gothic"/>
                <a:ea typeface="Century Gothic"/>
                <a:cs typeface="Century Gothic"/>
                <a:sym typeface="Century Gothic"/>
              </a:rPr>
              <a:t>, V., Giorgio, M., Manfredi, G., &amp; Zollo, A. (2006). Real-time risk analysis for increased eater level warning systems.  10(06), 867-885.</a:t>
            </a:r>
            <a:endParaRPr dirty="0">
              <a:solidFill>
                <a:schemeClr val="lt1"/>
              </a:solidFill>
            </a:endParaRPr>
          </a:p>
          <a:p>
            <a:pPr marL="0" marR="0" lvl="0" indent="0" algn="just" rtl="0">
              <a:lnSpc>
                <a:spcPct val="150000"/>
              </a:lnSpc>
              <a:spcBef>
                <a:spcPts val="0"/>
              </a:spcBef>
              <a:spcAft>
                <a:spcPts val="0"/>
              </a:spcAft>
              <a:buNone/>
            </a:pPr>
            <a:r>
              <a:rPr lang="en-US" sz="2000" b="0" i="0" u="none" strike="noStrike" cap="none" dirty="0">
                <a:solidFill>
                  <a:srgbClr val="0B090B"/>
                </a:solidFill>
                <a:latin typeface="Century Gothic"/>
                <a:ea typeface="Century Gothic"/>
                <a:cs typeface="Century Gothic"/>
                <a:sym typeface="Century Gothic"/>
              </a:rPr>
              <a:t>		</a:t>
            </a: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body" idx="1"/>
          </p:nvPr>
        </p:nvSpPr>
        <p:spPr>
          <a:xfrm rot="10800000">
            <a:off x="12720917" y="6230470"/>
            <a:ext cx="600635" cy="627529"/>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a:p>
        </p:txBody>
      </p:sp>
      <p:sp>
        <p:nvSpPr>
          <p:cNvPr id="184" name="Google Shape;184;p25"/>
          <p:cNvSpPr txBox="1">
            <a:spLocks noGrp="1"/>
          </p:cNvSpPr>
          <p:nvPr>
            <p:ph type="title"/>
          </p:nvPr>
        </p:nvSpPr>
        <p:spPr>
          <a:xfrm>
            <a:off x="646113" y="452438"/>
            <a:ext cx="9404350" cy="1400175"/>
          </a:xfrm>
          <a:prstGeom prst="rect">
            <a:avLst/>
          </a:prstGeom>
          <a:noFill/>
          <a:ln>
            <a:noFill/>
          </a:ln>
        </p:spPr>
        <p:txBody>
          <a:bodyPr spcFirstLastPara="1" wrap="square" lIns="91425" tIns="45700" rIns="91425" bIns="45700" anchor="t" anchorCtr="0">
            <a:noAutofit/>
          </a:bodyPr>
          <a:lstStyle/>
          <a:p>
            <a:pPr algn="just">
              <a:lnSpc>
                <a:spcPct val="150000"/>
              </a:lnSpc>
              <a:buClr>
                <a:schemeClr val="lt1"/>
              </a:buClr>
              <a:buSzPts val="2000"/>
            </a:pPr>
            <a:r>
              <a:rPr lang="en-US" sz="2000" dirty="0">
                <a:solidFill>
                  <a:schemeClr val="lt1"/>
                </a:solidFill>
                <a:latin typeface="Century Gothic"/>
                <a:ea typeface="Century Gothic"/>
                <a:cs typeface="Century Gothic"/>
                <a:sym typeface="Century Gothic"/>
              </a:rPr>
              <a:t>[4]</a:t>
            </a:r>
            <a:r>
              <a:rPr lang="en-US" sz="2000" dirty="0">
                <a:solidFill>
                  <a:schemeClr val="lt1"/>
                </a:solidFill>
              </a:rPr>
              <a:t> Zhang, G., Yang, L., &amp; Jiang, W. (2024). Key technologies of water level early warning system for China’s high-speed railway. Railway Sciences, 3(2), 239-262.</a:t>
            </a:r>
            <a:endParaRPr sz="2000" dirty="0">
              <a:solidFill>
                <a:schemeClr val="lt1"/>
              </a:solidFill>
            </a:endParaRPr>
          </a:p>
          <a:p>
            <a:pPr algn="just">
              <a:lnSpc>
                <a:spcPct val="150000"/>
              </a:lnSpc>
              <a:buClr>
                <a:schemeClr val="lt1"/>
              </a:buClr>
              <a:buSzPts val="2000"/>
            </a:pPr>
            <a:r>
              <a:rPr lang="en-US" sz="2000" dirty="0">
                <a:solidFill>
                  <a:schemeClr val="lt1"/>
                </a:solidFill>
                <a:latin typeface="Century Gothic"/>
                <a:ea typeface="Century Gothic"/>
                <a:cs typeface="Century Gothic"/>
                <a:sym typeface="Century Gothic"/>
              </a:rPr>
              <a:t>[5] </a:t>
            </a:r>
            <a:r>
              <a:rPr lang="en-US" sz="2000" dirty="0" err="1">
                <a:solidFill>
                  <a:schemeClr val="lt1"/>
                </a:solidFill>
              </a:rPr>
              <a:t>Finazzi</a:t>
            </a:r>
            <a:r>
              <a:rPr lang="en-US" sz="2000" dirty="0">
                <a:solidFill>
                  <a:schemeClr val="lt1"/>
                </a:solidFill>
              </a:rPr>
              <a:t>, F., &amp; Massoda </a:t>
            </a:r>
            <a:r>
              <a:rPr lang="en-US" sz="2000" dirty="0" err="1">
                <a:solidFill>
                  <a:schemeClr val="lt1"/>
                </a:solidFill>
              </a:rPr>
              <a:t>Tchoussi</a:t>
            </a:r>
            <a:r>
              <a:rPr lang="en-US" sz="2000" dirty="0">
                <a:solidFill>
                  <a:schemeClr val="lt1"/>
                </a:solidFill>
              </a:rPr>
              <a:t>, F. Y. (2024). Assessing the alerting capabilities of the water </a:t>
            </a:r>
            <a:r>
              <a:rPr lang="en-US" sz="2000" dirty="0" err="1">
                <a:solidFill>
                  <a:schemeClr val="lt1"/>
                </a:solidFill>
              </a:rPr>
              <a:t>levelNetwork</a:t>
            </a:r>
            <a:r>
              <a:rPr lang="en-US" sz="2000" dirty="0">
                <a:solidFill>
                  <a:schemeClr val="lt1"/>
                </a:solidFill>
              </a:rPr>
              <a:t> early warning system in Haiti with Monte Carlo simulations. Stochastic Environmental Research and Risk Assessment, 38(1), 147-156.</a:t>
            </a:r>
            <a:endParaRPr dirty="0">
              <a:solidFill>
                <a:schemeClr val="lt1"/>
              </a:solidFill>
            </a:endParaRPr>
          </a:p>
          <a:p>
            <a:pPr marL="0" lvl="0" indent="0" algn="l" rtl="0">
              <a:spcBef>
                <a:spcPts val="0"/>
              </a:spcBef>
              <a:spcAft>
                <a:spcPts val="0"/>
              </a:spcAft>
              <a:buClr>
                <a:schemeClr val="lt2"/>
              </a:buClr>
              <a:buSzPts val="4200"/>
              <a:buFont typeface="Century Gothic"/>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29810" y="452718"/>
            <a:ext cx="902102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KEY CHALLENGES</a:t>
            </a:r>
            <a:endParaRPr/>
          </a:p>
        </p:txBody>
      </p:sp>
      <p:sp>
        <p:nvSpPr>
          <p:cNvPr id="190" name="Google Shape;190;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a:t>Sensor Network Deployment and Maintenance.</a:t>
            </a:r>
            <a:endParaRPr/>
          </a:p>
          <a:p>
            <a:pPr marL="342900" lvl="0" indent="-342900" algn="l" rtl="0">
              <a:spcBef>
                <a:spcPts val="1000"/>
              </a:spcBef>
              <a:spcAft>
                <a:spcPts val="0"/>
              </a:spcAft>
              <a:buSzPts val="1600"/>
              <a:buChar char="►"/>
            </a:pPr>
            <a:r>
              <a:rPr lang="en-US"/>
              <a:t>Data Processing and Accuracy.</a:t>
            </a:r>
            <a:endParaRPr/>
          </a:p>
          <a:p>
            <a:pPr marL="342900" lvl="0" indent="-342900" algn="l" rtl="0">
              <a:spcBef>
                <a:spcPts val="1000"/>
              </a:spcBef>
              <a:spcAft>
                <a:spcPts val="0"/>
              </a:spcAft>
              <a:buSzPts val="1600"/>
              <a:buChar char="►"/>
            </a:pPr>
            <a:r>
              <a:rPr lang="en-US"/>
              <a:t>Real-Time Communication Reliability.</a:t>
            </a:r>
            <a:endParaRPr/>
          </a:p>
          <a:p>
            <a:pPr marL="342900" lvl="0" indent="-342900" algn="l" rtl="0">
              <a:spcBef>
                <a:spcPts val="1000"/>
              </a:spcBef>
              <a:spcAft>
                <a:spcPts val="0"/>
              </a:spcAft>
              <a:buSzPts val="1600"/>
              <a:buChar char="►"/>
            </a:pPr>
            <a:r>
              <a:rPr lang="en-US"/>
              <a:t>Public Awareness and Education.</a:t>
            </a:r>
            <a:endParaRPr/>
          </a:p>
          <a:p>
            <a:pPr marL="342900" lvl="0" indent="-342900" algn="l" rtl="0">
              <a:spcBef>
                <a:spcPts val="1000"/>
              </a:spcBef>
              <a:spcAft>
                <a:spcPts val="0"/>
              </a:spcAft>
              <a:buSzPts val="1600"/>
              <a:buChar char="►"/>
            </a:pPr>
            <a:r>
              <a:rPr lang="en-US"/>
              <a:t>Cybersecurity Threats &amp; System Reliability and Uptime.</a:t>
            </a:r>
            <a:endParaRPr/>
          </a:p>
          <a:p>
            <a:pPr marL="342900" lvl="0" indent="-241300" algn="l" rtl="0">
              <a:spcBef>
                <a:spcPts val="1000"/>
              </a:spcBef>
              <a:spcAft>
                <a:spcPts val="0"/>
              </a:spcAft>
              <a:buSzPts val="16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1086035" y="452718"/>
            <a:ext cx="8964799"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MOTIVATION</a:t>
            </a:r>
            <a:endParaRPr/>
          </a:p>
        </p:txBody>
      </p:sp>
      <p:sp>
        <p:nvSpPr>
          <p:cNvPr id="196" name="Google Shape;196;p27"/>
          <p:cNvSpPr txBox="1">
            <a:spLocks noGrp="1"/>
          </p:cNvSpPr>
          <p:nvPr>
            <p:ph type="body" idx="1"/>
          </p:nvPr>
        </p:nvSpPr>
        <p:spPr>
          <a:xfrm>
            <a:off x="1103313" y="1473693"/>
            <a:ext cx="9336827" cy="4774706"/>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dirty="0"/>
              <a:t>The motivation behind developing an IoT water level indicator is multifaceted. Firstly, it addresses the critical need for water conservation in the face of increasing scarcity. By accurately monitoring water levels in various containers, it enables efficient resource management and minimizes wastage. Additionally, the system's ability to detect abnormal levels and send alerts helps prevent water damage and associated costs. The remote monitoring feature aligns with modern connectivity trends, offering users real-time access to crucial data from anywhere. Furthermore, promoting sustainability and environmental responsibility is a key driver, as the system encourages responsible water usage and contributes to broader conservation efforts. </a:t>
            </a: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Widescreen</PresentationFormat>
  <Paragraphs>68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Internet of Things essentials presentation REAL-TIME WATER LEVEL INDICATOR</vt:lpstr>
      <vt:lpstr>AGENDA</vt:lpstr>
      <vt:lpstr>ABSTRACT</vt:lpstr>
      <vt:lpstr>INTRODUCTION</vt:lpstr>
      <vt:lpstr>OBJECTIVE</vt:lpstr>
      <vt:lpstr>LITERATURE SURVEY </vt:lpstr>
      <vt:lpstr>[4] Zhang, G., Yang, L., &amp; Jiang, W. (2024). Key technologies of water level early warning system for China’s high-speed railway. Railway Sciences, 3(2), 239-262. [5] Finazzi, F., &amp; Massoda Tchoussi, F. Y. (2024). Assessing the alerting capabilities of the water levelNetwork early warning system in Haiti with Monte Carlo simulations. Stochastic Environmental Research and Risk Assessment, 38(1), 147-156. </vt:lpstr>
      <vt:lpstr>KEY CHALLENGES</vt:lpstr>
      <vt:lpstr>MOTIVATION</vt:lpstr>
      <vt:lpstr>EXISTING SYSTEM</vt:lpstr>
      <vt:lpstr>PROPOSED SOLUTION</vt:lpstr>
      <vt:lpstr>MODULES </vt:lpstr>
      <vt:lpstr>CONNECTION DIAGRAM</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essentials presentation REAL-TIME EARTHQUAKE DETECTOR AND EARLY WARNING SYSTEM </dc:title>
  <cp:lastModifiedBy>thriloke</cp:lastModifiedBy>
  <cp:revision>160</cp:revision>
  <dcterms:modified xsi:type="dcterms:W3CDTF">2024-05-24T03:16:23Z</dcterms:modified>
</cp:coreProperties>
</file>