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bel-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italic.fntdata"/><Relationship Id="rId25" Type="http://schemas.openxmlformats.org/officeDocument/2006/relationships/font" Target="fonts/Corbel-bold.fntdata"/><Relationship Id="rId27"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4" name="Google Shape;144;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8" name="Google Shape;198;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4" name="Google Shape;204;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1" name="Google Shape;211;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8" name="Google Shape;218;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5" name="Google Shape;225;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2" name="Google Shape;232;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9" name="Google Shape;239;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45" name="Google Shape;245;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1" name="Google Shape;251;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e47ecaaed_3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0" name="Google Shape;150;g2de47ecaaed_3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6" name="Google Shape;156;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2" name="Google Shape;162;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8" name="Google Shape;168;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4" name="Google Shape;174;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0" name="Google Shape;180;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6" name="Google Shape;186;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2" name="Google Shape;192;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1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1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1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1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01" name="Google Shape;101;p1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02" name="Google Shape;102;p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610"/>
              <a:buNone/>
              <a:defRPr/>
            </a:lvl2pPr>
            <a:lvl3pPr indent="-228600" lvl="2" marL="1371600" algn="l">
              <a:spcBef>
                <a:spcPts val="600"/>
              </a:spcBef>
              <a:spcAft>
                <a:spcPts val="0"/>
              </a:spcAft>
              <a:buSzPts val="2610"/>
              <a:buNone/>
              <a:defRPr/>
            </a:lvl3pPr>
            <a:lvl4pPr indent="-228600" lvl="3" marL="1828800" algn="l">
              <a:spcBef>
                <a:spcPts val="600"/>
              </a:spcBef>
              <a:spcAft>
                <a:spcPts val="0"/>
              </a:spcAft>
              <a:buSzPts val="2610"/>
              <a:buNone/>
              <a:defRPr/>
            </a:lvl4pPr>
            <a:lvl5pPr indent="-228600" lvl="4" marL="2286000" algn="l">
              <a:spcBef>
                <a:spcPts val="600"/>
              </a:spcBef>
              <a:spcAft>
                <a:spcPts val="0"/>
              </a:spcAft>
              <a:buSzPts val="2610"/>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1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1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6" name="Google Shape;116;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7" name="Google Shape;117;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1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1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1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29" name="Google Shape;29;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grpSp>
        <p:nvGrpSpPr>
          <p:cNvPr id="33" name="Google Shape;33;p4"/>
          <p:cNvGrpSpPr/>
          <p:nvPr/>
        </p:nvGrpSpPr>
        <p:grpSpPr>
          <a:xfrm>
            <a:off x="546100" y="-4763"/>
            <a:ext cx="5014912" cy="6862763"/>
            <a:chOff x="2928938" y="-4763"/>
            <a:chExt cx="5014912" cy="6862763"/>
          </a:xfrm>
        </p:grpSpPr>
        <p:sp>
          <p:nvSpPr>
            <p:cNvPr id="34" name="Google Shape;34;p4"/>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35" name="Google Shape;35;p4"/>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6" name="Google Shape;36;p4"/>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37" name="Google Shape;37;p4"/>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8" name="Google Shape;38;p4"/>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9" name="Google Shape;39;p4"/>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40" name="Google Shape;40;p4"/>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42" name="Google Shape;42;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5"/>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8" name="Google Shape;48;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6"/>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5" name="Google Shape;55;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1" name="Google Shape;61;p7"/>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2" name="Google Shape;62;p7"/>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3" name="Google Shape;63;p7"/>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4" name="Google Shape;64;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1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150812" y="0"/>
            <a:ext cx="2436813" cy="6858001"/>
            <a:chOff x="1320800" y="0"/>
            <a:chExt cx="2436813" cy="6858001"/>
          </a:xfrm>
        </p:grpSpPr>
        <p:sp>
          <p:nvSpPr>
            <p:cNvPr id="11" name="Google Shape;11;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nvSpPr>
        <p:spPr>
          <a:xfrm>
            <a:off x="6727371" y="4236098"/>
            <a:ext cx="36108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Ukeshwaran G  (210701295)</a:t>
            </a:r>
            <a:endParaRPr>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Vasikaran G      (210701305)</a:t>
            </a:r>
            <a:endParaRPr>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Vishwa N           (210701315)</a:t>
            </a:r>
            <a:endParaRPr i="0" sz="1800" u="none" cap="none" strike="noStrike">
              <a:solidFill>
                <a:schemeClr val="dk1"/>
              </a:solidFill>
              <a:latin typeface="Times New Roman"/>
              <a:ea typeface="Times New Roman"/>
              <a:cs typeface="Times New Roman"/>
              <a:sym typeface="Times New Roman"/>
            </a:endParaRPr>
          </a:p>
        </p:txBody>
      </p:sp>
      <p:sp>
        <p:nvSpPr>
          <p:cNvPr id="147" name="Google Shape;147;p19"/>
          <p:cNvSpPr txBox="1"/>
          <p:nvPr/>
        </p:nvSpPr>
        <p:spPr>
          <a:xfrm>
            <a:off x="2003981" y="1965782"/>
            <a:ext cx="8780100" cy="15147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INSECT PEST CLASSIFICATION AND RECOMMENDATION OF PESTICIDES USING RANDOM FOREST ALGORITHM</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91068" y="921166"/>
            <a:ext cx="6382140"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RESULTS AND DISCUSSION</a:t>
            </a:r>
            <a:endParaRPr/>
          </a:p>
        </p:txBody>
      </p:sp>
      <p:sp>
        <p:nvSpPr>
          <p:cNvPr id="201" name="Google Shape;201;p28"/>
          <p:cNvSpPr txBox="1"/>
          <p:nvPr/>
        </p:nvSpPr>
        <p:spPr>
          <a:xfrm>
            <a:off x="1710535" y="1679044"/>
            <a:ext cx="8595300" cy="42852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solution suggested in the existing system, “Large-Scale Insect Pest Image Classification using Deep Learning,” which uses CNN for predicting the type of insect pest, has a prediction accuracy of 93%. In contrast, our proposed solution uses CNN for extracting features from the pest insect image dataset, and the extracted features are used as input to train the Random Forest Algorithm. Compared to the existing system, our solution has obtained an accuracy of 95%. The accuracy of the system can be further increased by training the model for more number of iterations but it will also increase the training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91068" y="921166"/>
            <a:ext cx="6382140"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RESULTS AND DISCUSSION</a:t>
            </a:r>
            <a:endParaRPr/>
          </a:p>
        </p:txBody>
      </p:sp>
      <p:sp>
        <p:nvSpPr>
          <p:cNvPr id="207" name="Google Shape;207;p29"/>
          <p:cNvSpPr txBox="1"/>
          <p:nvPr/>
        </p:nvSpPr>
        <p:spPr>
          <a:xfrm>
            <a:off x="1710525" y="1679049"/>
            <a:ext cx="8595300" cy="17361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Training and Testing Accuracy Graph:</a:t>
            </a:r>
            <a:endParaRPr/>
          </a:p>
          <a:p>
            <a:pPr indent="0" lvl="0" marL="0" marR="0" rtl="0" algn="just">
              <a:lnSpc>
                <a:spcPct val="11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proposed model is evaluated and the testing and training accuracy graph is obtained. Splitting the dataset into training and validation sets (80:20).</a:t>
            </a:r>
            <a:endParaRPr b="1" i="0" sz="2400" u="none" cap="none" strike="noStrike">
              <a:solidFill>
                <a:schemeClr val="dk1"/>
              </a:solidFill>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b="0" l="0" r="0" t="0"/>
          <a:stretch/>
        </p:blipFill>
        <p:spPr>
          <a:xfrm>
            <a:off x="4081550" y="3415150"/>
            <a:ext cx="4458101" cy="32240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91068" y="921166"/>
            <a:ext cx="6382140"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RESULTS AND DISCUSSION</a:t>
            </a:r>
            <a:endParaRPr/>
          </a:p>
        </p:txBody>
      </p:sp>
      <p:sp>
        <p:nvSpPr>
          <p:cNvPr id="214" name="Google Shape;214;p30"/>
          <p:cNvSpPr txBox="1"/>
          <p:nvPr/>
        </p:nvSpPr>
        <p:spPr>
          <a:xfrm>
            <a:off x="1710535" y="1613730"/>
            <a:ext cx="8595300" cy="21612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Training and Testing Loss Graph: </a:t>
            </a:r>
            <a:endParaRPr>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i="0" lang="en-US" sz="2400" u="none" cap="none" strike="noStrike">
                <a:solidFill>
                  <a:schemeClr val="dk1"/>
                </a:solidFill>
                <a:latin typeface="Times New Roman"/>
                <a:ea typeface="Times New Roman"/>
                <a:cs typeface="Times New Roman"/>
                <a:sym typeface="Times New Roman"/>
              </a:rPr>
              <a:t>The proposed model is evaluated and the testing and training loss graph is obtained. The training loss typically starts high and gradually decreases as the model learns the underlying patterns in the training data. </a:t>
            </a:r>
            <a:endParaRPr b="1" i="0" sz="2400" u="none" cap="none" strike="noStrike">
              <a:solidFill>
                <a:schemeClr val="dk1"/>
              </a:solidFill>
              <a:latin typeface="Times New Roman"/>
              <a:ea typeface="Times New Roman"/>
              <a:cs typeface="Times New Roman"/>
              <a:sym typeface="Times New Roman"/>
            </a:endParaRPr>
          </a:p>
        </p:txBody>
      </p:sp>
      <p:pic>
        <p:nvPicPr>
          <p:cNvPr id="215" name="Google Shape;215;p30"/>
          <p:cNvPicPr preferRelativeResize="0"/>
          <p:nvPr/>
        </p:nvPicPr>
        <p:blipFill rotWithShape="1">
          <a:blip r:embed="rId3">
            <a:alphaModFix/>
          </a:blip>
          <a:srcRect b="0" l="0" r="0" t="0"/>
          <a:stretch/>
        </p:blipFill>
        <p:spPr>
          <a:xfrm>
            <a:off x="4164525" y="3661425"/>
            <a:ext cx="4435226" cy="31198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91068" y="921166"/>
            <a:ext cx="6382140"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OUTPUT</a:t>
            </a:r>
            <a:endParaRPr/>
          </a:p>
        </p:txBody>
      </p:sp>
      <p:sp>
        <p:nvSpPr>
          <p:cNvPr id="221" name="Google Shape;221;p31"/>
          <p:cNvSpPr txBox="1"/>
          <p:nvPr/>
        </p:nvSpPr>
        <p:spPr>
          <a:xfrm>
            <a:off x="1710535" y="1613730"/>
            <a:ext cx="859536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Home page for user to upload insect image:</a:t>
            </a:r>
            <a:endParaRPr/>
          </a:p>
        </p:txBody>
      </p:sp>
      <p:pic>
        <p:nvPicPr>
          <p:cNvPr id="222" name="Google Shape;222;p31"/>
          <p:cNvPicPr preferRelativeResize="0"/>
          <p:nvPr/>
        </p:nvPicPr>
        <p:blipFill rotWithShape="1">
          <a:blip r:embed="rId3">
            <a:alphaModFix/>
          </a:blip>
          <a:srcRect b="0" l="0" r="0" t="0"/>
          <a:stretch/>
        </p:blipFill>
        <p:spPr>
          <a:xfrm>
            <a:off x="2265680" y="2329421"/>
            <a:ext cx="8798560" cy="364744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91068" y="921166"/>
            <a:ext cx="6382140"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OUTPUT</a:t>
            </a:r>
            <a:endParaRPr/>
          </a:p>
        </p:txBody>
      </p:sp>
      <p:sp>
        <p:nvSpPr>
          <p:cNvPr id="228" name="Google Shape;228;p32"/>
          <p:cNvSpPr txBox="1"/>
          <p:nvPr/>
        </p:nvSpPr>
        <p:spPr>
          <a:xfrm>
            <a:off x="1710535" y="1613730"/>
            <a:ext cx="859536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User uploading insect image for prediction:</a:t>
            </a:r>
            <a:endParaRPr/>
          </a:p>
        </p:txBody>
      </p:sp>
      <p:pic>
        <p:nvPicPr>
          <p:cNvPr id="229" name="Google Shape;229;p32"/>
          <p:cNvPicPr preferRelativeResize="0"/>
          <p:nvPr/>
        </p:nvPicPr>
        <p:blipFill rotWithShape="1">
          <a:blip r:embed="rId3">
            <a:alphaModFix/>
          </a:blip>
          <a:srcRect b="0" l="0" r="0" t="0"/>
          <a:stretch/>
        </p:blipFill>
        <p:spPr>
          <a:xfrm>
            <a:off x="2296160" y="2329421"/>
            <a:ext cx="8869680" cy="364744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91068" y="921166"/>
            <a:ext cx="6382140"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OUTPUT</a:t>
            </a:r>
            <a:endParaRPr/>
          </a:p>
        </p:txBody>
      </p:sp>
      <p:sp>
        <p:nvSpPr>
          <p:cNvPr id="235" name="Google Shape;235;p33"/>
          <p:cNvSpPr txBox="1"/>
          <p:nvPr/>
        </p:nvSpPr>
        <p:spPr>
          <a:xfrm>
            <a:off x="1710535" y="1613730"/>
            <a:ext cx="859536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Pesticide Recommendation based on insect:</a:t>
            </a:r>
            <a:endParaRPr/>
          </a:p>
        </p:txBody>
      </p:sp>
      <p:pic>
        <p:nvPicPr>
          <p:cNvPr id="236" name="Google Shape;236;p33"/>
          <p:cNvPicPr preferRelativeResize="0"/>
          <p:nvPr/>
        </p:nvPicPr>
        <p:blipFill rotWithShape="1">
          <a:blip r:embed="rId3">
            <a:alphaModFix/>
          </a:blip>
          <a:srcRect b="0" l="0" r="0" t="0"/>
          <a:stretch/>
        </p:blipFill>
        <p:spPr>
          <a:xfrm>
            <a:off x="2367280" y="2329421"/>
            <a:ext cx="8463280" cy="364744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91068" y="921166"/>
            <a:ext cx="6382140"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CONCLUSION</a:t>
            </a:r>
            <a:endParaRPr/>
          </a:p>
        </p:txBody>
      </p:sp>
      <p:sp>
        <p:nvSpPr>
          <p:cNvPr id="242" name="Google Shape;242;p34"/>
          <p:cNvSpPr txBox="1"/>
          <p:nvPr/>
        </p:nvSpPr>
        <p:spPr>
          <a:xfrm>
            <a:off x="1798320" y="1786450"/>
            <a:ext cx="8595300" cy="3435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In conclusion, the insect pest classification and pesticide recommendation presents a solution for agricultural pest management. By using Convolutional Neural Networks (CNNs) and Random Forest algorithms, this system identifies insect pests and provides suitable pesticide recommendations, improving crop yield and quality. The system provides a effective way to solve the challenge of identifying insect pests and using suitable pesticide  for the corresponding insect.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91068" y="921166"/>
            <a:ext cx="6382140"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FUTURE ENHANCEMENTS</a:t>
            </a:r>
            <a:endParaRPr/>
          </a:p>
        </p:txBody>
      </p:sp>
      <p:sp>
        <p:nvSpPr>
          <p:cNvPr id="248" name="Google Shape;248;p35"/>
          <p:cNvSpPr txBox="1"/>
          <p:nvPr/>
        </p:nvSpPr>
        <p:spPr>
          <a:xfrm>
            <a:off x="1710535" y="1613730"/>
            <a:ext cx="859536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Expansion of Dataset: </a:t>
            </a:r>
            <a:r>
              <a:rPr b="0" i="0" lang="en-US" sz="2400" u="none" cap="none" strike="noStrike">
                <a:solidFill>
                  <a:schemeClr val="dk1"/>
                </a:solidFill>
                <a:latin typeface="Times New Roman"/>
                <a:ea typeface="Times New Roman"/>
                <a:cs typeface="Times New Roman"/>
                <a:sym typeface="Times New Roman"/>
              </a:rPr>
              <a:t>Continuously updating the dataset with additional insect pest images from diverse geographic regions and training the model in updated data can improve the system's accuracy and can be used across various regions.</a:t>
            </a:r>
            <a:endParaRPr/>
          </a:p>
          <a:p>
            <a:pPr indent="0" lvl="0" marL="0" marR="0" rtl="0" algn="just">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Real-time Monitoring: </a:t>
            </a:r>
            <a:r>
              <a:rPr b="0" i="0" lang="en-US" sz="2400" u="none" cap="none" strike="noStrike">
                <a:solidFill>
                  <a:schemeClr val="dk1"/>
                </a:solidFill>
                <a:latin typeface="Times New Roman"/>
                <a:ea typeface="Times New Roman"/>
                <a:cs typeface="Times New Roman"/>
                <a:sym typeface="Times New Roman"/>
              </a:rPr>
              <a:t>Implementing real-time monitoring systems using Iot can help to track insect pest and thus quick decisions can be made regarding pest control  and further damage to the crop can be prevented.</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362751" y="2948007"/>
            <a:ext cx="5710335"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542599" y="866262"/>
            <a:ext cx="5710200" cy="438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AGENDA</a:t>
            </a:r>
            <a:endParaRPr/>
          </a:p>
        </p:txBody>
      </p:sp>
      <p:sp>
        <p:nvSpPr>
          <p:cNvPr id="153" name="Google Shape;153;p20"/>
          <p:cNvSpPr txBox="1"/>
          <p:nvPr/>
        </p:nvSpPr>
        <p:spPr>
          <a:xfrm>
            <a:off x="1869725" y="1960850"/>
            <a:ext cx="8997000" cy="3435600"/>
          </a:xfrm>
          <a:prstGeom prst="rect">
            <a:avLst/>
          </a:prstGeom>
          <a:noFill/>
          <a:ln>
            <a:noFill/>
          </a:ln>
        </p:spPr>
        <p:txBody>
          <a:bodyPr anchorCtr="0" anchor="t" bIns="45700" lIns="91425" spcFirstLastPara="1" rIns="91425" wrap="square" tIns="45700">
            <a:spAutoFit/>
          </a:bodyPr>
          <a:lstStyle/>
          <a:p>
            <a:pPr indent="-381000" lvl="0" marL="457200" marR="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ABSTRACT</a:t>
            </a:r>
            <a:endParaRPr sz="2400">
              <a:solidFill>
                <a:schemeClr val="dk1"/>
              </a:solidFill>
              <a:latin typeface="Times New Roman"/>
              <a:ea typeface="Times New Roman"/>
              <a:cs typeface="Times New Roman"/>
              <a:sym typeface="Times New Roman"/>
            </a:endParaRPr>
          </a:p>
          <a:p>
            <a:pPr indent="-381000" lvl="0" marL="457200" marR="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EXISTING SYSTEM</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PROPOSED </a:t>
            </a:r>
            <a:r>
              <a:rPr lang="en-US" sz="2400">
                <a:solidFill>
                  <a:schemeClr val="dk1"/>
                </a:solidFill>
                <a:latin typeface="Times New Roman"/>
                <a:ea typeface="Times New Roman"/>
                <a:cs typeface="Times New Roman"/>
                <a:sym typeface="Times New Roman"/>
              </a:rPr>
              <a:t>SYSTEM</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ARCHITECTURE</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MODULES</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RESULTS AND DISCUSSION</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CONCLUSION</a:t>
            </a:r>
            <a:endParaRPr sz="2400">
              <a:solidFill>
                <a:schemeClr val="dk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FUTURE ENHANCEMENTS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542599" y="866262"/>
            <a:ext cx="5710200" cy="438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ABSTRACT</a:t>
            </a:r>
            <a:endParaRPr/>
          </a:p>
        </p:txBody>
      </p:sp>
      <p:sp>
        <p:nvSpPr>
          <p:cNvPr id="159" name="Google Shape;159;p21"/>
          <p:cNvSpPr txBox="1"/>
          <p:nvPr/>
        </p:nvSpPr>
        <p:spPr>
          <a:xfrm>
            <a:off x="1869725" y="1960850"/>
            <a:ext cx="8997000" cy="25860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i="0" lang="en-US" sz="2400" u="none" cap="none" strike="noStrike">
                <a:solidFill>
                  <a:schemeClr val="dk1"/>
                </a:solidFill>
                <a:latin typeface="Times New Roman"/>
                <a:ea typeface="Times New Roman"/>
                <a:cs typeface="Times New Roman"/>
                <a:sym typeface="Times New Roman"/>
              </a:rPr>
              <a:t>In agriculture, Insect pests poses a significant threat to crop production. Crop production can be increased by protecting crops from these insects. Accurate identification of these pests is crucial for using the right pesticide. The goal of this project is to classify Insect pest and  suggest pesticides to farmers. To</a:t>
            </a:r>
            <a:r>
              <a:rPr lang="en-US" sz="2400">
                <a:solidFill>
                  <a:schemeClr val="dk1"/>
                </a:solidFill>
                <a:latin typeface="Times New Roman"/>
                <a:ea typeface="Times New Roman"/>
                <a:cs typeface="Times New Roman"/>
                <a:sym typeface="Times New Roman"/>
              </a:rPr>
              <a:t> </a:t>
            </a:r>
            <a:r>
              <a:rPr i="0" lang="en-US" sz="2400" u="none" cap="none" strike="noStrike">
                <a:solidFill>
                  <a:schemeClr val="dk1"/>
                </a:solidFill>
                <a:latin typeface="Times New Roman"/>
                <a:ea typeface="Times New Roman"/>
                <a:cs typeface="Times New Roman"/>
                <a:sym typeface="Times New Roman"/>
              </a:rPr>
              <a:t>classify insect pest we use Convolutional neural network and Random Forest Algorithm.</a:t>
            </a:r>
            <a:endParaRPr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508309" y="949157"/>
            <a:ext cx="5710335"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EXISTING SYSTEM</a:t>
            </a:r>
            <a:endParaRPr/>
          </a:p>
        </p:txBody>
      </p:sp>
      <p:sp>
        <p:nvSpPr>
          <p:cNvPr id="165" name="Google Shape;165;p22"/>
          <p:cNvSpPr txBox="1"/>
          <p:nvPr/>
        </p:nvSpPr>
        <p:spPr>
          <a:xfrm>
            <a:off x="1794510" y="2080260"/>
            <a:ext cx="8869800" cy="3435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i="0" lang="en-US" sz="2400" u="none" cap="none" strike="noStrike">
                <a:solidFill>
                  <a:schemeClr val="dk1"/>
                </a:solidFill>
                <a:latin typeface="Times New Roman"/>
                <a:ea typeface="Times New Roman"/>
                <a:cs typeface="Times New Roman"/>
                <a:sym typeface="Times New Roman"/>
              </a:rPr>
              <a:t>The pest detection system which has been mentioned in the base paper</a:t>
            </a:r>
            <a:endParaRPr>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i="0" lang="en-US" sz="2400" u="none" cap="none" strike="noStrike">
                <a:solidFill>
                  <a:schemeClr val="dk1"/>
                </a:solidFill>
                <a:latin typeface="Times New Roman"/>
                <a:ea typeface="Times New Roman"/>
                <a:cs typeface="Times New Roman"/>
                <a:sym typeface="Times New Roman"/>
              </a:rPr>
              <a:t>“Large-Scale Insect Pest Image Classification using Deep learning” by  Thanh-Nghi Doan uses convolutional neural network for extracting features from the insect image dataset and then the CNN model is trained on the extracted features. Since the system uses only neural networks for predicting the type of insect pest, it uses a larger number of neural network layers which makes the system computationally expensive and also increases the computation time.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508309" y="949157"/>
            <a:ext cx="5710335"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PROPOSED SYSTEM</a:t>
            </a:r>
            <a:endParaRPr/>
          </a:p>
        </p:txBody>
      </p:sp>
      <p:sp>
        <p:nvSpPr>
          <p:cNvPr id="171" name="Google Shape;171;p23"/>
          <p:cNvSpPr txBox="1"/>
          <p:nvPr/>
        </p:nvSpPr>
        <p:spPr>
          <a:xfrm>
            <a:off x="1794500" y="2080250"/>
            <a:ext cx="8774700" cy="38604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i="0" lang="en-US" sz="2400" u="none" cap="none" strike="noStrike">
                <a:solidFill>
                  <a:schemeClr val="dk1"/>
                </a:solidFill>
                <a:latin typeface="Times New Roman"/>
                <a:ea typeface="Times New Roman"/>
                <a:cs typeface="Times New Roman"/>
                <a:sym typeface="Times New Roman"/>
              </a:rPr>
              <a:t>The proposed system utilizes Convolutional Neural Network to extract the features from the image which is then used as the input to train the Random Forest Algorithm. The Random Forest Algorithm is used to classify insect pest based on the input image which is uploaded by the user and recommends suitable pesticide for the pest. Since the system uses convolutional neural network  only for feature extraction it greatly reduces the computational time required since only lesser number of neural network layers are used as  compared to the existing system.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498149" y="833121"/>
            <a:ext cx="5710335"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ARCHITECTURE</a:t>
            </a:r>
            <a:endParaRPr/>
          </a:p>
        </p:txBody>
      </p:sp>
      <p:pic>
        <p:nvPicPr>
          <p:cNvPr id="177" name="Google Shape;177;p24"/>
          <p:cNvPicPr preferRelativeResize="0"/>
          <p:nvPr/>
        </p:nvPicPr>
        <p:blipFill rotWithShape="1">
          <a:blip r:embed="rId3">
            <a:alphaModFix/>
          </a:blip>
          <a:srcRect b="0" l="0" r="0" t="0"/>
          <a:stretch/>
        </p:blipFill>
        <p:spPr>
          <a:xfrm>
            <a:off x="1912776" y="1422400"/>
            <a:ext cx="9649304" cy="4602479"/>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508309" y="949157"/>
            <a:ext cx="5710335"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MODULES</a:t>
            </a:r>
            <a:endParaRPr/>
          </a:p>
        </p:txBody>
      </p:sp>
      <p:sp>
        <p:nvSpPr>
          <p:cNvPr id="183" name="Google Shape;183;p25"/>
          <p:cNvSpPr txBox="1"/>
          <p:nvPr/>
        </p:nvSpPr>
        <p:spPr>
          <a:xfrm>
            <a:off x="1794510" y="2080260"/>
            <a:ext cx="8595300" cy="21612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Data Collection</a:t>
            </a:r>
            <a:endParaRPr/>
          </a:p>
          <a:p>
            <a:pPr indent="-342900" lvl="0" marL="342900" marR="0" rtl="0" algn="just">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Data preprocessing and Feature Extraction</a:t>
            </a:r>
            <a:endParaRPr/>
          </a:p>
          <a:p>
            <a:pPr indent="-342900" lvl="0" marL="342900" marR="0" rtl="0" algn="just">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Training the Random Forest Classifier</a:t>
            </a:r>
            <a:endParaRPr/>
          </a:p>
          <a:p>
            <a:pPr indent="-342900" lvl="0" marL="342900" marR="0" rtl="0" algn="just">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Testing the Model</a:t>
            </a:r>
            <a:endParaRPr/>
          </a:p>
          <a:p>
            <a:pPr indent="-342900" lvl="0" marL="342900" marR="0" rtl="0" algn="just">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Recommend Pesticide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508309" y="949157"/>
            <a:ext cx="5710335"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MODULES</a:t>
            </a:r>
            <a:endParaRPr/>
          </a:p>
        </p:txBody>
      </p:sp>
      <p:sp>
        <p:nvSpPr>
          <p:cNvPr id="189" name="Google Shape;189;p26"/>
          <p:cNvSpPr txBox="1"/>
          <p:nvPr/>
        </p:nvSpPr>
        <p:spPr>
          <a:xfrm>
            <a:off x="1794510" y="2080260"/>
            <a:ext cx="8595300" cy="42852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Data Collection:  </a:t>
            </a:r>
            <a:r>
              <a:rPr b="0" i="0" lang="en-US" sz="2400" u="none" cap="none" strike="noStrike">
                <a:solidFill>
                  <a:schemeClr val="dk1"/>
                </a:solidFill>
                <a:latin typeface="Times New Roman"/>
                <a:ea typeface="Times New Roman"/>
                <a:cs typeface="Times New Roman"/>
                <a:sym typeface="Times New Roman"/>
              </a:rPr>
              <a:t>The dataset containing images of various insect pest is collected from Kaggle. In total the dataset consist 10 different types of insect with 350 images for each type.</a:t>
            </a:r>
            <a:endParaRPr/>
          </a:p>
          <a:p>
            <a:pPr indent="0" lvl="0" marL="0" marR="0" rtl="0" algn="just">
              <a:lnSpc>
                <a:spcPct val="115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Data Preprocessing and Feature Extraction: </a:t>
            </a:r>
            <a:r>
              <a:rPr b="0" i="0" lang="en-US" sz="2400" u="none" cap="none" strike="noStrike">
                <a:solidFill>
                  <a:schemeClr val="dk1"/>
                </a:solidFill>
                <a:latin typeface="Times New Roman"/>
                <a:ea typeface="Times New Roman"/>
                <a:cs typeface="Times New Roman"/>
                <a:sym typeface="Times New Roman"/>
              </a:rPr>
              <a:t>The dataset is splitted into  test and train sets. Then the data is passed to CNN where the CNN extracts various features from the images.</a:t>
            </a:r>
            <a:endParaRPr/>
          </a:p>
          <a:p>
            <a:pPr indent="0" lvl="0" marL="0" marR="0" rtl="0" algn="just">
              <a:lnSpc>
                <a:spcPct val="115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Training the Random Forest Classifier: </a:t>
            </a:r>
            <a:r>
              <a:rPr b="0" i="0" lang="en-US" sz="2400" u="none" cap="none" strike="noStrike">
                <a:solidFill>
                  <a:schemeClr val="dk1"/>
                </a:solidFill>
                <a:latin typeface="Times New Roman"/>
                <a:ea typeface="Times New Roman"/>
                <a:cs typeface="Times New Roman"/>
                <a:sym typeface="Times New Roman"/>
              </a:rPr>
              <a:t>The features extracted from the dataset is used to train the Random Forest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508309" y="949157"/>
            <a:ext cx="5710335" cy="4385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MODULES</a:t>
            </a:r>
            <a:endParaRPr/>
          </a:p>
        </p:txBody>
      </p:sp>
      <p:sp>
        <p:nvSpPr>
          <p:cNvPr id="195" name="Google Shape;195;p27"/>
          <p:cNvSpPr txBox="1"/>
          <p:nvPr/>
        </p:nvSpPr>
        <p:spPr>
          <a:xfrm>
            <a:off x="1794510" y="2080260"/>
            <a:ext cx="8595300" cy="30108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Testing the Model: </a:t>
            </a:r>
            <a:r>
              <a:rPr b="0" i="0" lang="en-US" sz="2400" u="none" cap="none" strike="noStrike">
                <a:solidFill>
                  <a:schemeClr val="dk1"/>
                </a:solidFill>
                <a:latin typeface="Times New Roman"/>
                <a:ea typeface="Times New Roman"/>
                <a:cs typeface="Times New Roman"/>
                <a:sym typeface="Times New Roman"/>
              </a:rPr>
              <a:t>The trained model is tested using the test dataset to determine the performance of the model against unseen insect images.</a:t>
            </a:r>
            <a:endParaRPr/>
          </a:p>
          <a:p>
            <a:pPr indent="-190500" lvl="0" marL="342900" marR="0" rtl="0" algn="just">
              <a:lnSpc>
                <a:spcPct val="115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15000"/>
              </a:lnSpc>
              <a:spcBef>
                <a:spcPts val="0"/>
              </a:spcBef>
              <a:spcAft>
                <a:spcPts val="0"/>
              </a:spcAft>
              <a:buClr>
                <a:schemeClr val="dk1"/>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Recommend Pesticide: </a:t>
            </a:r>
            <a:r>
              <a:rPr b="0" i="0" lang="en-US" sz="2400" u="none" cap="none" strike="noStrike">
                <a:solidFill>
                  <a:schemeClr val="dk1"/>
                </a:solidFill>
                <a:latin typeface="Times New Roman"/>
                <a:ea typeface="Times New Roman"/>
                <a:cs typeface="Times New Roman"/>
                <a:sym typeface="Times New Roman"/>
              </a:rPr>
              <a:t>Based on the image uploaded by the user as the input, the model determine the type of pest and recommend suitable pesticides.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