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04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18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00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75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056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9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8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7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8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020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23A219-8DDF-4D50-AEE5-8D7D2AFD7113}" type="datetimeFigureOut">
              <a:rPr lang="en-SG" smtClean="0"/>
              <a:t>23/4/2022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CAE35E8-1CE8-48B9-B848-003D6F3F5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54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497" y="1027522"/>
            <a:ext cx="9432303" cy="3005142"/>
          </a:xfrm>
        </p:spPr>
        <p:txBody>
          <a:bodyPr>
            <a:normAutofit/>
          </a:bodyPr>
          <a:lstStyle/>
          <a:p>
            <a:r>
              <a:rPr lang="en-SG" b="1" i="1" dirty="0"/>
              <a:t>Prognostic signatures for Cancer: A computational</a:t>
            </a:r>
            <a:br>
              <a:rPr lang="en-SG" b="1" i="1" dirty="0"/>
            </a:br>
            <a:r>
              <a:rPr lang="en-SG" b="1" i="1" dirty="0"/>
              <a:t>biology approach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953988"/>
          </a:xfrm>
        </p:spPr>
        <p:txBody>
          <a:bodyPr>
            <a:normAutofit/>
          </a:bodyPr>
          <a:lstStyle/>
          <a:p>
            <a:pPr marL="342900" indent="-342900" algn="r">
              <a:buFontTx/>
              <a:buChar char="-"/>
            </a:pPr>
            <a:r>
              <a:rPr lang="en-US" b="1" i="1" dirty="0" smtClean="0"/>
              <a:t>-VASANTHA KUMAR R</a:t>
            </a:r>
          </a:p>
          <a:p>
            <a:pPr marL="342900" indent="-342900" algn="r">
              <a:buFontTx/>
              <a:buChar char="-"/>
            </a:pPr>
            <a:r>
              <a:rPr lang="en-US" b="1" i="1" dirty="0" smtClean="0"/>
              <a:t>-BS19B032</a:t>
            </a:r>
          </a:p>
          <a:p>
            <a:pPr marL="342900" indent="-342900" algn="r">
              <a:buFontTx/>
              <a:buChar char="-"/>
            </a:pPr>
            <a:r>
              <a:rPr lang="en-US" b="1" i="1" dirty="0" smtClean="0"/>
              <a:t>-ADITYA GUPTA</a:t>
            </a:r>
          </a:p>
          <a:p>
            <a:pPr marL="342900" indent="-342900" algn="r">
              <a:buFontTx/>
              <a:buChar char="-"/>
            </a:pPr>
            <a:r>
              <a:rPr lang="en-US" b="1" i="1" dirty="0" smtClean="0"/>
              <a:t>-BS18B001</a:t>
            </a:r>
            <a:endParaRPr lang="en-SG" b="1" i="1" dirty="0"/>
          </a:p>
        </p:txBody>
      </p:sp>
    </p:spTree>
    <p:extLst>
      <p:ext uri="{BB962C8B-B14F-4D97-AF65-F5344CB8AC3E}">
        <p14:creationId xmlns:p14="http://schemas.microsoft.com/office/powerpoint/2010/main" val="27468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681" y="210548"/>
            <a:ext cx="7729728" cy="1188720"/>
          </a:xfrm>
        </p:spPr>
        <p:txBody>
          <a:bodyPr>
            <a:normAutofit/>
          </a:bodyPr>
          <a:lstStyle/>
          <a:p>
            <a:r>
              <a:rPr lang="en-US" sz="4800" b="1" i="1" u="sng" dirty="0" smtClean="0"/>
              <a:t>results</a:t>
            </a:r>
            <a:endParaRPr lang="en-SG" sz="48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227" y="1527142"/>
            <a:ext cx="8201319" cy="477939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final protein interaction network consists of:</a:t>
            </a:r>
          </a:p>
          <a:p>
            <a:pPr algn="ctr"/>
            <a:r>
              <a:rPr lang="en-US" sz="2400" dirty="0" smtClean="0"/>
              <a:t>9450 nodes</a:t>
            </a:r>
          </a:p>
          <a:p>
            <a:pPr algn="ctr"/>
            <a:r>
              <a:rPr lang="en-US" sz="2400" dirty="0" smtClean="0"/>
              <a:t>181691 interactions(edges)</a:t>
            </a:r>
          </a:p>
          <a:p>
            <a:pPr algn="ctr"/>
            <a:r>
              <a:rPr lang="en-US" sz="2400" dirty="0" smtClean="0"/>
              <a:t>Avg. degree = 38</a:t>
            </a:r>
          </a:p>
          <a:p>
            <a:pPr algn="just"/>
            <a:r>
              <a:rPr lang="en-US" sz="2400" dirty="0" smtClean="0"/>
              <a:t>Then after adding edge weights, and when clustering is done a total of 6711 clusters are formed.</a:t>
            </a:r>
          </a:p>
          <a:p>
            <a:pPr algn="just"/>
            <a:r>
              <a:rPr lang="en-US" sz="2400" dirty="0" smtClean="0"/>
              <a:t>At first threshold of N&gt;7, a total of 95 modules passed.</a:t>
            </a:r>
          </a:p>
          <a:p>
            <a:pPr algn="just"/>
            <a:r>
              <a:rPr lang="en-US" sz="2400" dirty="0" smtClean="0"/>
              <a:t>After the second threshold of avg. weight &gt; 0.25, the final list of modules was 42.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8499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8" r="20792"/>
          <a:stretch/>
        </p:blipFill>
        <p:spPr>
          <a:xfrm>
            <a:off x="1357460" y="0"/>
            <a:ext cx="8917757" cy="6699700"/>
          </a:xfrm>
        </p:spPr>
      </p:pic>
    </p:spTree>
    <p:extLst>
      <p:ext uri="{BB962C8B-B14F-4D97-AF65-F5344CB8AC3E}">
        <p14:creationId xmlns:p14="http://schemas.microsoft.com/office/powerpoint/2010/main" val="1510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31" y="188537"/>
            <a:ext cx="9558779" cy="89554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Now, after matching the probes to genes, we found the differentially expressed genes based on survival data.</a:t>
            </a:r>
            <a:endParaRPr lang="en-SG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1639"/>
              </p:ext>
            </p:extLst>
          </p:nvPr>
        </p:nvGraphicFramePr>
        <p:xfrm>
          <a:off x="1593130" y="1178352"/>
          <a:ext cx="7550870" cy="5043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174">
                  <a:extLst>
                    <a:ext uri="{9D8B030D-6E8A-4147-A177-3AD203B41FA5}">
                      <a16:colId xmlns:a16="http://schemas.microsoft.com/office/drawing/2014/main" val="1160354307"/>
                    </a:ext>
                  </a:extLst>
                </a:gridCol>
                <a:gridCol w="1510174">
                  <a:extLst>
                    <a:ext uri="{9D8B030D-6E8A-4147-A177-3AD203B41FA5}">
                      <a16:colId xmlns:a16="http://schemas.microsoft.com/office/drawing/2014/main" val="954599338"/>
                    </a:ext>
                  </a:extLst>
                </a:gridCol>
                <a:gridCol w="1510174">
                  <a:extLst>
                    <a:ext uri="{9D8B030D-6E8A-4147-A177-3AD203B41FA5}">
                      <a16:colId xmlns:a16="http://schemas.microsoft.com/office/drawing/2014/main" val="2059910003"/>
                    </a:ext>
                  </a:extLst>
                </a:gridCol>
                <a:gridCol w="1510174">
                  <a:extLst>
                    <a:ext uri="{9D8B030D-6E8A-4147-A177-3AD203B41FA5}">
                      <a16:colId xmlns:a16="http://schemas.microsoft.com/office/drawing/2014/main" val="2221936252"/>
                    </a:ext>
                  </a:extLst>
                </a:gridCol>
                <a:gridCol w="1510174">
                  <a:extLst>
                    <a:ext uri="{9D8B030D-6E8A-4147-A177-3AD203B41FA5}">
                      <a16:colId xmlns:a16="http://schemas.microsoft.com/office/drawing/2014/main" val="1706767058"/>
                    </a:ext>
                  </a:extLst>
                </a:gridCol>
              </a:tblGrid>
              <a:tr h="71423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ID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adj.P.Val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P.Value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t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Gene.symbol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4259064"/>
                  </a:ext>
                </a:extLst>
              </a:tr>
              <a:tr h="36440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212549_at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0.00493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2.21E-07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-5.41395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STAT5B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42929118"/>
                  </a:ext>
                </a:extLst>
              </a:tr>
              <a:tr h="36440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217957_at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0.02493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2.87E-06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4.851867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CFAP20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3470599"/>
                  </a:ext>
                </a:extLst>
              </a:tr>
              <a:tr h="71423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209285_s_at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0.02493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4.38E-06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-4.75519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FAM208A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6998576"/>
                  </a:ext>
                </a:extLst>
              </a:tr>
              <a:tr h="36440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212070_at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0.02493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4.48E-06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4.750483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ADGRG1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6399825"/>
                  </a:ext>
                </a:extLst>
              </a:tr>
              <a:tr h="36440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215011_at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0.02898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6.50E-06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4.663706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SNHG3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1233862"/>
                  </a:ext>
                </a:extLst>
              </a:tr>
              <a:tr h="71423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203698_s_at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0.0423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1.18E-05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-4.52374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FRZB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7641048"/>
                  </a:ext>
                </a:extLst>
              </a:tr>
              <a:tr h="71423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212228_s_at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0.0423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1.71E-05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4.433825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COQ9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8005651"/>
                  </a:ext>
                </a:extLst>
              </a:tr>
              <a:tr h="36440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202746_at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0.0423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1.79E-05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-4.42217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ITM2A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9116453"/>
                  </a:ext>
                </a:extLst>
              </a:tr>
              <a:tr h="36440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218039_at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0.0423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1.95E-05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>
                          <a:effectLst/>
                        </a:rPr>
                        <a:t>4.402034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NUSAP1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846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7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868" y="182267"/>
            <a:ext cx="7729728" cy="1188720"/>
          </a:xfrm>
        </p:spPr>
        <p:txBody>
          <a:bodyPr/>
          <a:lstStyle/>
          <a:p>
            <a:r>
              <a:rPr lang="en-US" b="1" dirty="0" smtClean="0"/>
              <a:t>Module X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816" y="1545996"/>
            <a:ext cx="5636867" cy="51564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After, the search the final module we got was module X, which consists of 21 genes.</a:t>
            </a:r>
          </a:p>
          <a:p>
            <a:r>
              <a:rPr lang="en-SG" sz="2000" i="1" dirty="0" smtClean="0"/>
              <a:t>PIK3R1</a:t>
            </a:r>
          </a:p>
          <a:p>
            <a:r>
              <a:rPr lang="en-SG" sz="2000" i="1" dirty="0" smtClean="0"/>
              <a:t>STAT5B</a:t>
            </a:r>
          </a:p>
          <a:p>
            <a:r>
              <a:rPr lang="en-SG" sz="2000" i="1" dirty="0" smtClean="0"/>
              <a:t>TINF2</a:t>
            </a:r>
            <a:endParaRPr lang="en-SG" sz="2000" i="1" dirty="0"/>
          </a:p>
          <a:p>
            <a:r>
              <a:rPr lang="en-US" sz="2000" i="1" dirty="0" smtClean="0"/>
              <a:t>SNAI1</a:t>
            </a:r>
          </a:p>
          <a:p>
            <a:r>
              <a:rPr lang="en-US" sz="2000" i="1" dirty="0" smtClean="0"/>
              <a:t> GNAT2</a:t>
            </a:r>
          </a:p>
          <a:p>
            <a:r>
              <a:rPr lang="en-US" sz="2000" i="1" dirty="0" smtClean="0"/>
              <a:t>SPDEF</a:t>
            </a:r>
          </a:p>
          <a:p>
            <a:r>
              <a:rPr lang="en-US" sz="2000" i="1" dirty="0" smtClean="0"/>
              <a:t>OR5A2</a:t>
            </a:r>
          </a:p>
          <a:p>
            <a:r>
              <a:rPr lang="en-US" sz="2000" i="1" dirty="0" smtClean="0"/>
              <a:t>MLL3</a:t>
            </a:r>
            <a:endParaRPr lang="en-US" sz="2000" i="1" dirty="0"/>
          </a:p>
          <a:p>
            <a:r>
              <a:rPr lang="en-US" sz="2000" i="1" dirty="0" smtClean="0"/>
              <a:t> ATP4A</a:t>
            </a:r>
          </a:p>
          <a:p>
            <a:r>
              <a:rPr lang="en-US" sz="2000" i="1" dirty="0" smtClean="0"/>
              <a:t>SEC11A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683" y="1480008"/>
            <a:ext cx="6184346" cy="5222450"/>
          </a:xfrm>
        </p:spPr>
        <p:txBody>
          <a:bodyPr>
            <a:normAutofit/>
          </a:bodyPr>
          <a:lstStyle/>
          <a:p>
            <a:r>
              <a:rPr lang="en-US" sz="2000" i="1" dirty="0"/>
              <a:t>RAD21</a:t>
            </a:r>
          </a:p>
          <a:p>
            <a:r>
              <a:rPr lang="en-US" sz="2000" i="1" dirty="0"/>
              <a:t>C1QTNF5</a:t>
            </a:r>
          </a:p>
          <a:p>
            <a:r>
              <a:rPr lang="en-SG" sz="2000" i="1" dirty="0"/>
              <a:t>CELSR1</a:t>
            </a:r>
          </a:p>
          <a:p>
            <a:r>
              <a:rPr lang="en-SG" sz="2000" i="1" dirty="0"/>
              <a:t>MARS</a:t>
            </a:r>
          </a:p>
          <a:p>
            <a:r>
              <a:rPr lang="en-SG" sz="2000" i="1" dirty="0"/>
              <a:t>DTX4</a:t>
            </a:r>
          </a:p>
          <a:p>
            <a:r>
              <a:rPr lang="en-SG" sz="2000" i="1" dirty="0"/>
              <a:t>PRPF3</a:t>
            </a:r>
          </a:p>
          <a:p>
            <a:r>
              <a:rPr lang="en-SG" sz="2000" i="1" dirty="0"/>
              <a:t>FUT1</a:t>
            </a:r>
          </a:p>
          <a:p>
            <a:r>
              <a:rPr lang="en-SG" sz="2000" i="1" dirty="0"/>
              <a:t>SP110</a:t>
            </a:r>
          </a:p>
          <a:p>
            <a:r>
              <a:rPr lang="en-SG" sz="2000" i="1" dirty="0"/>
              <a:t>LRAT</a:t>
            </a:r>
          </a:p>
          <a:p>
            <a:r>
              <a:rPr lang="en-SG" sz="2000" i="1" dirty="0"/>
              <a:t>REXO2 </a:t>
            </a:r>
          </a:p>
          <a:p>
            <a:r>
              <a:rPr lang="en-SG" sz="2000" i="1" dirty="0"/>
              <a:t>SERPINB3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8431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idx="1"/>
          </p:nvPr>
        </p:nvSpPr>
        <p:spPr>
          <a:xfrm>
            <a:off x="556820" y="528163"/>
            <a:ext cx="10274300" cy="582612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Now, to validate the module </a:t>
            </a:r>
            <a:r>
              <a:rPr lang="en-US" sz="2400" dirty="0" smtClean="0"/>
              <a:t>X, to </a:t>
            </a:r>
            <a:r>
              <a:rPr lang="en-US" sz="2400" dirty="0"/>
              <a:t>find whether it affects the survival of </a:t>
            </a:r>
            <a:r>
              <a:rPr lang="en-US" sz="2400" dirty="0" smtClean="0"/>
              <a:t>cancer patients</a:t>
            </a:r>
            <a:r>
              <a:rPr lang="en-US" sz="2400" dirty="0"/>
              <a:t>, we did Kaplan-Meier survival.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a univariate method which is used </a:t>
            </a:r>
            <a:r>
              <a:rPr lang="en-US" sz="2400" dirty="0" smtClean="0"/>
              <a:t>to predict </a:t>
            </a:r>
            <a:r>
              <a:rPr lang="en-US" sz="2400" dirty="0"/>
              <a:t>the survival probability, based on the specified variables. </a:t>
            </a:r>
            <a:endParaRPr lang="en-US" sz="2400" dirty="0" smtClean="0"/>
          </a:p>
          <a:p>
            <a:pPr algn="just"/>
            <a:r>
              <a:rPr lang="en-US" sz="2400" dirty="0" smtClean="0"/>
              <a:t>First</a:t>
            </a:r>
            <a:r>
              <a:rPr lang="en-US" sz="2400" dirty="0"/>
              <a:t>, we </a:t>
            </a:r>
            <a:r>
              <a:rPr lang="en-US" sz="2400" dirty="0" smtClean="0"/>
              <a:t>calculated the </a:t>
            </a:r>
            <a:r>
              <a:rPr lang="en-US" sz="2400" dirty="0"/>
              <a:t>gene expression of module X across all patients and ranked them accordingly.</a:t>
            </a:r>
          </a:p>
          <a:p>
            <a:pPr algn="just"/>
            <a:r>
              <a:rPr lang="en-US" sz="2400" dirty="0"/>
              <a:t>Next, we found the median for this data. </a:t>
            </a:r>
            <a:endParaRPr lang="en-US" sz="2400" dirty="0" smtClean="0"/>
          </a:p>
          <a:p>
            <a:pPr algn="just"/>
            <a:r>
              <a:rPr lang="en-US" sz="2400" dirty="0" smtClean="0"/>
              <a:t>Now</a:t>
            </a:r>
            <a:r>
              <a:rPr lang="en-US" sz="2400" dirty="0"/>
              <a:t>, the patients were split into two </a:t>
            </a:r>
            <a:r>
              <a:rPr lang="en-US" sz="2400" dirty="0" smtClean="0"/>
              <a:t>groups: patients </a:t>
            </a:r>
            <a:r>
              <a:rPr lang="en-US" sz="2400" dirty="0"/>
              <a:t>above median value and below. </a:t>
            </a:r>
            <a:endParaRPr lang="en-US" sz="2400" dirty="0" smtClean="0"/>
          </a:p>
          <a:p>
            <a:pPr algn="just"/>
            <a:r>
              <a:rPr lang="en-US" sz="2400" dirty="0" smtClean="0"/>
              <a:t>We </a:t>
            </a:r>
            <a:r>
              <a:rPr lang="en-US" sz="2400" dirty="0"/>
              <a:t>then plotted the curve for two sets </a:t>
            </a:r>
            <a:r>
              <a:rPr lang="en-US" sz="2400" dirty="0" smtClean="0"/>
              <a:t>in same </a:t>
            </a:r>
            <a:r>
              <a:rPr lang="en-US" sz="2400" dirty="0"/>
              <a:t>graph for comparison </a:t>
            </a:r>
            <a:r>
              <a:rPr lang="en-US" sz="2400" dirty="0" smtClean="0"/>
              <a:t>purposes.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1439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7" y="131389"/>
            <a:ext cx="8795209" cy="6616777"/>
          </a:xfrm>
        </p:spPr>
      </p:pic>
      <p:sp>
        <p:nvSpPr>
          <p:cNvPr id="5" name="TextBox 4"/>
          <p:cNvSpPr txBox="1"/>
          <p:nvPr/>
        </p:nvSpPr>
        <p:spPr>
          <a:xfrm>
            <a:off x="9323109" y="1564849"/>
            <a:ext cx="2545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2D050"/>
                </a:solidFill>
              </a:rPr>
              <a:t>Green – High Expression of module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Red – Low Expression of Module X</a:t>
            </a:r>
            <a:endParaRPr lang="en-SG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201121"/>
            <a:ext cx="7912105" cy="920669"/>
          </a:xfrm>
        </p:spPr>
        <p:txBody>
          <a:bodyPr/>
          <a:lstStyle/>
          <a:p>
            <a:r>
              <a:rPr lang="en-US" b="1" dirty="0" smtClean="0"/>
              <a:t>discussion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15" y="1282045"/>
            <a:ext cx="11199044" cy="532614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highly differentially </a:t>
            </a:r>
            <a:r>
              <a:rPr lang="en-US" sz="2400" dirty="0" smtClean="0"/>
              <a:t>expressed gene STAT5B </a:t>
            </a:r>
            <a:r>
              <a:rPr lang="en-US" sz="2400" dirty="0"/>
              <a:t>plays a significant role as a transcription factor, which </a:t>
            </a:r>
            <a:r>
              <a:rPr lang="en-US" sz="2400" dirty="0" smtClean="0"/>
              <a:t>gets activated </a:t>
            </a:r>
            <a:r>
              <a:rPr lang="en-US" sz="2400" dirty="0"/>
              <a:t>by growth factors.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acts as a signal transducer and involves in </a:t>
            </a:r>
            <a:r>
              <a:rPr lang="en-US" sz="2400" dirty="0" smtClean="0"/>
              <a:t>various processes </a:t>
            </a:r>
            <a:r>
              <a:rPr lang="en-US" sz="2400" dirty="0"/>
              <a:t>like apoptosis and adult mammary gland </a:t>
            </a:r>
            <a:r>
              <a:rPr lang="en-US" sz="2400" dirty="0" smtClean="0"/>
              <a:t>development. </a:t>
            </a:r>
          </a:p>
          <a:p>
            <a:pPr algn="just"/>
            <a:r>
              <a:rPr lang="en-US" sz="2400" dirty="0" smtClean="0"/>
              <a:t>So</a:t>
            </a:r>
            <a:r>
              <a:rPr lang="en-US" sz="2400" dirty="0"/>
              <a:t>, it is </a:t>
            </a:r>
            <a:r>
              <a:rPr lang="en-US" sz="2400" dirty="0" smtClean="0"/>
              <a:t>clear that </a:t>
            </a:r>
            <a:r>
              <a:rPr lang="en-US" sz="2400" dirty="0"/>
              <a:t>STAT5B is a highly important gene in breast cancer analysis.</a:t>
            </a:r>
          </a:p>
          <a:p>
            <a:pPr algn="just"/>
            <a:r>
              <a:rPr lang="en-US" sz="2400" dirty="0"/>
              <a:t>Other genes like TINF2, which affects telomeres function, thus </a:t>
            </a:r>
            <a:r>
              <a:rPr lang="en-US" sz="2400" dirty="0" smtClean="0"/>
              <a:t>directly </a:t>
            </a:r>
            <a:r>
              <a:rPr lang="en-SG" sz="2400" dirty="0" smtClean="0"/>
              <a:t>interpreting </a:t>
            </a:r>
            <a:r>
              <a:rPr lang="en-SG" sz="2400" dirty="0"/>
              <a:t>cell divisions. </a:t>
            </a:r>
            <a:endParaRPr lang="en-SG" sz="2400" dirty="0" smtClean="0"/>
          </a:p>
          <a:p>
            <a:pPr algn="just"/>
            <a:r>
              <a:rPr lang="en-SG" sz="2400" dirty="0" smtClean="0"/>
              <a:t>The </a:t>
            </a:r>
            <a:r>
              <a:rPr lang="en-SG" sz="2400" dirty="0"/>
              <a:t>CELSR1 gene mediates contact </a:t>
            </a:r>
            <a:r>
              <a:rPr lang="en-SG" sz="2400" dirty="0" smtClean="0"/>
              <a:t>communications.</a:t>
            </a:r>
            <a:endParaRPr lang="en-SG" sz="2400" dirty="0"/>
          </a:p>
          <a:p>
            <a:pPr algn="just"/>
            <a:r>
              <a:rPr lang="en-US" sz="2400" dirty="0"/>
              <a:t>RAD21 gene is significant in M phase of cell </a:t>
            </a:r>
            <a:r>
              <a:rPr lang="en-US" sz="2400" dirty="0" smtClean="0"/>
              <a:t>cycle. </a:t>
            </a:r>
          </a:p>
          <a:p>
            <a:pPr algn="just"/>
            <a:r>
              <a:rPr lang="en-US" sz="2400" dirty="0" smtClean="0"/>
              <a:t>REXO2 </a:t>
            </a:r>
            <a:r>
              <a:rPr lang="en-US" sz="2400" dirty="0"/>
              <a:t>gene </a:t>
            </a:r>
            <a:r>
              <a:rPr lang="en-US" sz="2400" dirty="0" smtClean="0"/>
              <a:t>provides resistance </a:t>
            </a:r>
            <a:r>
              <a:rPr lang="en-US" sz="2400" dirty="0"/>
              <a:t>to cell death. </a:t>
            </a:r>
            <a:endParaRPr lang="en-US" sz="2400" dirty="0" smtClean="0"/>
          </a:p>
          <a:p>
            <a:pPr algn="just"/>
            <a:r>
              <a:rPr lang="en-US" sz="2400" dirty="0" smtClean="0"/>
              <a:t>Therefore</a:t>
            </a:r>
            <a:r>
              <a:rPr lang="en-US" sz="2400" dirty="0"/>
              <a:t>, as the module X genes plays a significant role </a:t>
            </a:r>
            <a:r>
              <a:rPr lang="en-US" sz="2400" dirty="0" smtClean="0"/>
              <a:t>in cell </a:t>
            </a:r>
            <a:r>
              <a:rPr lang="en-US" sz="2400" dirty="0"/>
              <a:t>cycle, contact inhibitions, these genes are highly related to survival in </a:t>
            </a:r>
            <a:r>
              <a:rPr lang="en-US" sz="2400" dirty="0" smtClean="0"/>
              <a:t>breast </a:t>
            </a:r>
            <a:r>
              <a:rPr lang="en-SG" sz="2400" dirty="0" smtClean="0"/>
              <a:t>cancer </a:t>
            </a:r>
            <a:r>
              <a:rPr lang="en-SG" sz="2400" dirty="0"/>
              <a:t>patients.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8541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984" y="584462"/>
            <a:ext cx="8462002" cy="558919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this project, we did a simple and rapid procedure to combine disease </a:t>
            </a:r>
            <a:r>
              <a:rPr lang="en-US" sz="2400" dirty="0" smtClean="0"/>
              <a:t>specific gene </a:t>
            </a:r>
            <a:r>
              <a:rPr lang="en-US" sz="2400" dirty="0"/>
              <a:t>expression data along with a static protein functional interaction network, in </a:t>
            </a:r>
            <a:r>
              <a:rPr lang="en-US" sz="2400" dirty="0" smtClean="0"/>
              <a:t>order to </a:t>
            </a:r>
            <a:r>
              <a:rPr lang="en-US" sz="2400" dirty="0"/>
              <a:t>identify candidate prognostic network modules and genes</a:t>
            </a:r>
            <a:r>
              <a:rPr lang="en-US" sz="2400" dirty="0" smtClean="0"/>
              <a:t>.</a:t>
            </a:r>
            <a:endParaRPr lang="en-SG" sz="2400" dirty="0"/>
          </a:p>
          <a:p>
            <a:pPr algn="just"/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problem with the module X genes is the not all genes in the </a:t>
            </a:r>
            <a:r>
              <a:rPr lang="en-US" sz="2400" dirty="0" smtClean="0"/>
              <a:t>cluster directly </a:t>
            </a:r>
            <a:r>
              <a:rPr lang="en-US" sz="2400" dirty="0"/>
              <a:t>affects the cancer characteristics of cell, but, still they involve in cell </a:t>
            </a:r>
            <a:r>
              <a:rPr lang="en-US" sz="2400" dirty="0" smtClean="0"/>
              <a:t>cycle </a:t>
            </a:r>
            <a:r>
              <a:rPr lang="en-SG" sz="2400" dirty="0" smtClean="0"/>
              <a:t>related </a:t>
            </a:r>
            <a:r>
              <a:rPr lang="en-SG" sz="2400" dirty="0"/>
              <a:t>activities</a:t>
            </a:r>
            <a:r>
              <a:rPr lang="en-SG" sz="2400" dirty="0" smtClean="0"/>
              <a:t>.</a:t>
            </a:r>
          </a:p>
          <a:p>
            <a:pPr algn="just"/>
            <a:r>
              <a:rPr lang="en-US" sz="2400" dirty="0"/>
              <a:t>Next, drawback is about the </a:t>
            </a:r>
            <a:r>
              <a:rPr lang="en-US" sz="2400" dirty="0" smtClean="0"/>
              <a:t>diverseness of </a:t>
            </a:r>
            <a:r>
              <a:rPr lang="en-US" sz="2400" dirty="0"/>
              <a:t>the dataset used.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dataset we used GSE1456, contains patient details only </a:t>
            </a:r>
            <a:r>
              <a:rPr lang="en-US" sz="2400" dirty="0" smtClean="0"/>
              <a:t>from Stockholm</a:t>
            </a:r>
            <a:r>
              <a:rPr lang="en-US" sz="2400" dirty="0"/>
              <a:t>, Sweden. </a:t>
            </a:r>
            <a:endParaRPr lang="en-US" sz="2400" dirty="0" smtClean="0"/>
          </a:p>
          <a:p>
            <a:pPr algn="just"/>
            <a:r>
              <a:rPr lang="en-US" sz="2400" dirty="0" smtClean="0"/>
              <a:t>Thus </a:t>
            </a:r>
            <a:r>
              <a:rPr lang="en-US" sz="2400" dirty="0"/>
              <a:t>due to the genetic factors, the significance of this </a:t>
            </a:r>
            <a:r>
              <a:rPr lang="en-US" sz="2400" dirty="0" smtClean="0"/>
              <a:t>result across </a:t>
            </a:r>
            <a:r>
              <a:rPr lang="en-US" sz="2400" dirty="0"/>
              <a:t>others countries might be less.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392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1038" y="2347273"/>
            <a:ext cx="4832683" cy="1649691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Thank you</a:t>
            </a:r>
            <a:endParaRPr lang="en-SG" sz="54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588" y="219974"/>
            <a:ext cx="7729728" cy="118872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023" y="1408694"/>
            <a:ext cx="11048214" cy="520892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Cancer has become one of the deadliest disease in our world.  </a:t>
            </a:r>
            <a:r>
              <a:rPr lang="en-US" sz="2400" dirty="0" smtClean="0"/>
              <a:t>Also</a:t>
            </a:r>
            <a:r>
              <a:rPr lang="en-US" sz="2400" dirty="0"/>
              <a:t>, the rate of cancer is ever increasing. </a:t>
            </a:r>
            <a:endParaRPr lang="en-US" sz="2400" dirty="0" smtClean="0"/>
          </a:p>
          <a:p>
            <a:pPr algn="just"/>
            <a:r>
              <a:rPr lang="en-US" sz="2400" dirty="0" smtClean="0"/>
              <a:t>According </a:t>
            </a:r>
            <a:r>
              <a:rPr lang="en-US" sz="2400" dirty="0"/>
              <a:t>to the, Global Cancer Statistics, 2020, there are 19.3 million new cancer cases, out of which almost half, 10 million death cases are </a:t>
            </a:r>
            <a:r>
              <a:rPr lang="en-US" sz="2400" dirty="0" smtClean="0"/>
              <a:t>reported. </a:t>
            </a:r>
          </a:p>
          <a:p>
            <a:pPr algn="just"/>
            <a:r>
              <a:rPr lang="en-US" sz="2400" dirty="0" smtClean="0"/>
              <a:t>Among</a:t>
            </a:r>
            <a:r>
              <a:rPr lang="en-US" sz="2400" dirty="0"/>
              <a:t>, females breast cancer and ovarian cancer have become most common cancer detected. </a:t>
            </a:r>
            <a:endParaRPr lang="en-US" sz="2400" dirty="0" smtClean="0"/>
          </a:p>
          <a:p>
            <a:pPr algn="just"/>
            <a:r>
              <a:rPr lang="en-US" sz="2400" i="1" dirty="0"/>
              <a:t>In this project, our main objective is to find gene markers in a human </a:t>
            </a:r>
            <a:r>
              <a:rPr lang="en-US" sz="2400" i="1" dirty="0" smtClean="0"/>
              <a:t>protein interaction </a:t>
            </a:r>
            <a:r>
              <a:rPr lang="en-US" sz="2400" i="1" dirty="0"/>
              <a:t>network that would affect the survival of patients. </a:t>
            </a:r>
            <a:endParaRPr lang="en-US" sz="2400" i="1" dirty="0" smtClean="0"/>
          </a:p>
          <a:p>
            <a:pPr algn="just"/>
            <a:r>
              <a:rPr lang="en-US" sz="2400" i="1" dirty="0" smtClean="0"/>
              <a:t>This </a:t>
            </a:r>
            <a:r>
              <a:rPr lang="en-US" sz="2400" i="1" dirty="0"/>
              <a:t>is done using </a:t>
            </a:r>
            <a:r>
              <a:rPr lang="en-US" sz="2400" i="1" dirty="0" smtClean="0"/>
              <a:t>the microarray </a:t>
            </a:r>
            <a:r>
              <a:rPr lang="en-US" sz="2400" i="1" dirty="0"/>
              <a:t>mRNA data of cancer patients.</a:t>
            </a:r>
          </a:p>
          <a:p>
            <a:pPr algn="just"/>
            <a:r>
              <a:rPr lang="en-US" sz="2400" i="1" dirty="0"/>
              <a:t>Then, we would like to validate the found gene module using </a:t>
            </a:r>
            <a:r>
              <a:rPr lang="en-US" sz="2400" i="1" dirty="0" smtClean="0"/>
              <a:t>Kaplan-Meier survival </a:t>
            </a:r>
            <a:r>
              <a:rPr lang="en-US" sz="2400" i="1" dirty="0"/>
              <a:t>analysis, to understand how the found gene module affects the survival </a:t>
            </a:r>
            <a:r>
              <a:rPr lang="en-US" sz="2400" i="1" dirty="0" smtClean="0"/>
              <a:t>of </a:t>
            </a:r>
            <a:r>
              <a:rPr lang="en-SG" sz="2400" i="1" dirty="0" smtClean="0"/>
              <a:t>patients</a:t>
            </a:r>
            <a:r>
              <a:rPr lang="en-SG" sz="2400" i="1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026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8226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Materials and methods</a:t>
            </a:r>
            <a:r>
              <a:rPr lang="en-SG" dirty="0"/>
              <a:t/>
            </a:r>
            <a:br>
              <a:rPr lang="en-SG" dirty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sz="2700" dirty="0" smtClean="0"/>
              <a:t>protein interaction network</a:t>
            </a:r>
            <a:endParaRPr lang="en-SG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408" y="1847040"/>
            <a:ext cx="8927184" cy="50109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our step towards the project, we wanted to create a network of gene interactions, which would consist of protein pair relationships among different proteins. </a:t>
            </a:r>
            <a:endParaRPr lang="en-US" sz="2400" dirty="0" smtClean="0"/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this we used the functional human protein interaction network proposed by Wu G, Feng X and Stein L, for cancer </a:t>
            </a:r>
            <a:r>
              <a:rPr lang="en-US" sz="2400" dirty="0" smtClean="0"/>
              <a:t>application.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downloaded file was consisted of gene names and its </a:t>
            </a:r>
            <a:r>
              <a:rPr lang="en-US" sz="2400" dirty="0" err="1"/>
              <a:t>UniProt</a:t>
            </a:r>
            <a:r>
              <a:rPr lang="en-US" sz="2400" dirty="0"/>
              <a:t> accession numbers.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main reason we selected this network is that, apart from the curated pathways of genes, this also contains, predicted gene </a:t>
            </a:r>
            <a:r>
              <a:rPr lang="en-US" sz="2400" dirty="0" smtClean="0"/>
              <a:t>interactions.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7929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0803"/>
            <a:ext cx="7729728" cy="1188720"/>
          </a:xfrm>
        </p:spPr>
        <p:txBody>
          <a:bodyPr/>
          <a:lstStyle/>
          <a:p>
            <a:r>
              <a:rPr lang="en-US" dirty="0" smtClean="0"/>
              <a:t>Adding weights to network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277" y="2036190"/>
            <a:ext cx="8738648" cy="49490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In the next step,  to </a:t>
            </a:r>
            <a:r>
              <a:rPr lang="en-US" sz="2400" dirty="0"/>
              <a:t>make this network more </a:t>
            </a:r>
            <a:r>
              <a:rPr lang="en-US" sz="2400" dirty="0" smtClean="0"/>
              <a:t>specific </a:t>
            </a:r>
            <a:r>
              <a:rPr lang="en-US" sz="2400" dirty="0"/>
              <a:t>to cancer, we introduced weights </a:t>
            </a:r>
            <a:r>
              <a:rPr lang="en-US" sz="2400" dirty="0" smtClean="0"/>
              <a:t>to the </a:t>
            </a:r>
            <a:r>
              <a:rPr lang="en-US" sz="2400" dirty="0"/>
              <a:t>edges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These weights are Pearson Correlation Coefficients(PCC) </a:t>
            </a:r>
            <a:r>
              <a:rPr lang="en-US" sz="2400" dirty="0" smtClean="0"/>
              <a:t>between the two interacting </a:t>
            </a:r>
            <a:r>
              <a:rPr lang="en-US" sz="2400" dirty="0"/>
              <a:t>genes. </a:t>
            </a:r>
            <a:endParaRPr lang="en-US" sz="2400" dirty="0" smtClean="0"/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calculate PCC, we used the algorithm developed by </a:t>
            </a:r>
            <a:r>
              <a:rPr lang="en-US" sz="2400" dirty="0" smtClean="0"/>
              <a:t>Jamil </a:t>
            </a:r>
            <a:r>
              <a:rPr lang="en-US" sz="2400" dirty="0" err="1" smtClean="0"/>
              <a:t>Najafov</a:t>
            </a:r>
            <a:r>
              <a:rPr lang="en-US" sz="2400" dirty="0"/>
              <a:t>, </a:t>
            </a:r>
            <a:r>
              <a:rPr lang="en-US" sz="2400" dirty="0" smtClean="0"/>
              <a:t> </a:t>
            </a:r>
            <a:r>
              <a:rPr lang="en-US" sz="2400" dirty="0" err="1" smtClean="0"/>
              <a:t>Ayaz</a:t>
            </a:r>
            <a:r>
              <a:rPr lang="en-US" sz="2400" dirty="0" smtClean="0"/>
              <a:t> </a:t>
            </a:r>
            <a:r>
              <a:rPr lang="en-US" sz="2400" dirty="0" err="1"/>
              <a:t>Najafov</a:t>
            </a:r>
            <a:r>
              <a:rPr lang="en-US" sz="2400" dirty="0"/>
              <a:t> called </a:t>
            </a:r>
            <a:r>
              <a:rPr lang="en-US" sz="2400" dirty="0" smtClean="0"/>
              <a:t>GECO. </a:t>
            </a:r>
          </a:p>
          <a:p>
            <a:pPr algn="just"/>
            <a:r>
              <a:rPr lang="en-US" sz="2400" dirty="0" smtClean="0"/>
              <a:t>From </a:t>
            </a:r>
            <a:r>
              <a:rPr lang="en-US" sz="2400" dirty="0"/>
              <a:t>GECO website, we downloaded the </a:t>
            </a:r>
            <a:r>
              <a:rPr lang="en-US" sz="2400" dirty="0" smtClean="0"/>
              <a:t>R source </a:t>
            </a:r>
            <a:r>
              <a:rPr lang="en-US" sz="2400" dirty="0"/>
              <a:t>code for the algorithm and modified it to find PCC values based on </a:t>
            </a:r>
            <a:r>
              <a:rPr lang="en-US" sz="2400" dirty="0" smtClean="0"/>
              <a:t>CCLE(Cancer </a:t>
            </a:r>
            <a:r>
              <a:rPr lang="en-US" sz="2400" dirty="0"/>
              <a:t>Cell Line </a:t>
            </a:r>
            <a:r>
              <a:rPr lang="en-US" sz="2400" dirty="0" smtClean="0"/>
              <a:t>Encyclopedia) </a:t>
            </a:r>
            <a:r>
              <a:rPr lang="en-US" sz="2400" dirty="0"/>
              <a:t>database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There were some variant proteins in the network for which we cannot correlate, so we assumed the PCC of their interactions to be zero.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1332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270" y="578193"/>
            <a:ext cx="7729728" cy="1188720"/>
          </a:xfrm>
        </p:spPr>
        <p:txBody>
          <a:bodyPr/>
          <a:lstStyle/>
          <a:p>
            <a:r>
              <a:rPr lang="en-US" dirty="0" smtClean="0"/>
              <a:t>Clustering of network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190" y="2253006"/>
            <a:ext cx="8069344" cy="430805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For efficient working on the network, we formed clusters in the network </a:t>
            </a:r>
            <a:r>
              <a:rPr lang="en-US" sz="2400" dirty="0" smtClean="0"/>
              <a:t>using the </a:t>
            </a:r>
            <a:r>
              <a:rPr lang="en-US" sz="2400" dirty="0"/>
              <a:t>MCL or Markov clustering </a:t>
            </a:r>
            <a:r>
              <a:rPr lang="en-US" sz="2400" dirty="0" smtClean="0"/>
              <a:t>algorithm. </a:t>
            </a:r>
          </a:p>
          <a:p>
            <a:pPr algn="just"/>
            <a:r>
              <a:rPr lang="en-US" sz="2400" dirty="0" smtClean="0"/>
              <a:t>We </a:t>
            </a:r>
            <a:r>
              <a:rPr lang="en-US" sz="2400" dirty="0"/>
              <a:t>downloaded the </a:t>
            </a:r>
            <a:r>
              <a:rPr lang="en-US" sz="2400" dirty="0" err="1" smtClean="0"/>
              <a:t>pakage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dirty="0" smtClean="0"/>
              <a:t>the author’s website and used it t create clusters. </a:t>
            </a:r>
          </a:p>
          <a:p>
            <a:pPr algn="just"/>
            <a:r>
              <a:rPr lang="en-US" sz="2400" dirty="0" smtClean="0"/>
              <a:t>As </a:t>
            </a:r>
            <a:r>
              <a:rPr lang="en-US" sz="2400" dirty="0"/>
              <a:t>it is a large network, to reduce the size of clusters, inflation </a:t>
            </a:r>
            <a:r>
              <a:rPr lang="en-US" sz="2400" dirty="0" smtClean="0"/>
              <a:t>was set </a:t>
            </a:r>
            <a:r>
              <a:rPr lang="en-US" sz="2400" dirty="0"/>
              <a:t>to 20. </a:t>
            </a:r>
            <a:endParaRPr lang="en-US" sz="2400" dirty="0" smtClean="0"/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find clusters for efficient usage, we set two thresholds on the </a:t>
            </a:r>
            <a:r>
              <a:rPr lang="en-US" sz="2400" dirty="0" smtClean="0"/>
              <a:t>clusters: </a:t>
            </a:r>
          </a:p>
          <a:p>
            <a:pPr marL="0" indent="0">
              <a:buNone/>
            </a:pPr>
            <a:r>
              <a:rPr lang="en-US" sz="2400" b="1" i="1" dirty="0" smtClean="0"/>
              <a:t>total </a:t>
            </a:r>
            <a:r>
              <a:rPr lang="en-US" sz="2400" b="1" i="1" dirty="0"/>
              <a:t>genes(n) &gt; 7 and average edge weight &gt; </a:t>
            </a:r>
            <a:r>
              <a:rPr lang="en-US" sz="2400" b="1" i="1" dirty="0" smtClean="0"/>
              <a:t>0.25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137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3" y="1108713"/>
            <a:ext cx="11051458" cy="3651823"/>
          </a:xfrm>
        </p:spPr>
      </p:pic>
    </p:spTree>
    <p:extLst>
      <p:ext uri="{BB962C8B-B14F-4D97-AF65-F5344CB8AC3E}">
        <p14:creationId xmlns:p14="http://schemas.microsoft.com/office/powerpoint/2010/main" val="31787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82267"/>
            <a:ext cx="7729728" cy="1188720"/>
          </a:xfrm>
        </p:spPr>
        <p:txBody>
          <a:bodyPr/>
          <a:lstStyle/>
          <a:p>
            <a:r>
              <a:rPr lang="en-US" dirty="0" smtClean="0"/>
              <a:t>Breast cancer dataset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66" y="1506827"/>
            <a:ext cx="5611965" cy="4978814"/>
          </a:xfrm>
        </p:spPr>
        <p:txBody>
          <a:bodyPr>
            <a:normAutofit/>
          </a:bodyPr>
          <a:lstStyle/>
          <a:p>
            <a:r>
              <a:rPr lang="en-US" sz="2400" dirty="0"/>
              <a:t>The Breast Cancer dataset we used in the module was downloaded from </a:t>
            </a:r>
            <a:r>
              <a:rPr lang="en-US" sz="2400" dirty="0" smtClean="0"/>
              <a:t>GEO as </a:t>
            </a:r>
            <a:r>
              <a:rPr lang="en-US" sz="2400" dirty="0"/>
              <a:t>soft format </a:t>
            </a:r>
            <a:r>
              <a:rPr lang="en-US" sz="2400" dirty="0" smtClean="0"/>
              <a:t>files.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dataset is GSE1456, which contained gene </a:t>
            </a:r>
            <a:r>
              <a:rPr lang="en-US" sz="2400" dirty="0" smtClean="0"/>
              <a:t>expression data </a:t>
            </a:r>
            <a:r>
              <a:rPr lang="en-US" sz="2400" dirty="0"/>
              <a:t>of 159 cancer patients. </a:t>
            </a:r>
          </a:p>
          <a:p>
            <a:pPr algn="just"/>
            <a:r>
              <a:rPr lang="en-US" sz="2400" dirty="0" smtClean="0"/>
              <a:t>Then</a:t>
            </a:r>
            <a:r>
              <a:rPr lang="en-US" sz="2400" dirty="0"/>
              <a:t>, the probes with </a:t>
            </a:r>
            <a:r>
              <a:rPr lang="en-US" sz="2400" dirty="0" err="1"/>
              <a:t>affymetrix</a:t>
            </a:r>
            <a:r>
              <a:rPr lang="en-US" sz="2400" dirty="0"/>
              <a:t> ids in dataset </a:t>
            </a:r>
            <a:r>
              <a:rPr lang="en-US" sz="2400" dirty="0" smtClean="0"/>
              <a:t>were matched </a:t>
            </a:r>
            <a:r>
              <a:rPr lang="en-US" sz="2400" dirty="0"/>
              <a:t>to genes using online bioinformatics tool GEO2R and then normalized </a:t>
            </a:r>
            <a:r>
              <a:rPr lang="en-US" sz="2400" dirty="0" smtClean="0"/>
              <a:t>it.</a:t>
            </a: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74" y="1769821"/>
            <a:ext cx="6218926" cy="48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network module related to cancer data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U</a:t>
            </a:r>
            <a:r>
              <a:rPr lang="en-US" sz="2400" dirty="0" smtClean="0"/>
              <a:t>sing </a:t>
            </a:r>
            <a:r>
              <a:rPr lang="en-US" sz="2400" dirty="0"/>
              <a:t>the </a:t>
            </a:r>
            <a:r>
              <a:rPr lang="en-US" sz="2400" dirty="0" smtClean="0"/>
              <a:t>mRNA cancer </a:t>
            </a:r>
            <a:r>
              <a:rPr lang="en-US" sz="2400" dirty="0"/>
              <a:t>data, we calculated the total gene expression for </a:t>
            </a:r>
            <a:r>
              <a:rPr lang="en-US" sz="2400" dirty="0" smtClean="0"/>
              <a:t>each module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Then</a:t>
            </a:r>
            <a:r>
              <a:rPr lang="en-US" sz="2400" dirty="0"/>
              <a:t>, we also calculated differently expressed genes in the data based </a:t>
            </a:r>
            <a:r>
              <a:rPr lang="en-US" sz="2400" dirty="0" smtClean="0"/>
              <a:t>on survival </a:t>
            </a:r>
            <a:r>
              <a:rPr lang="en-US" sz="2400" dirty="0"/>
              <a:t>of patients. </a:t>
            </a:r>
            <a:endParaRPr lang="en-US" sz="2400" dirty="0" smtClean="0"/>
          </a:p>
          <a:p>
            <a:pPr algn="just"/>
            <a:r>
              <a:rPr lang="en-US" sz="2400" dirty="0" smtClean="0"/>
              <a:t>Now</a:t>
            </a:r>
            <a:r>
              <a:rPr lang="en-US" sz="2400" dirty="0"/>
              <a:t>, we went for a linear search for a network module </a:t>
            </a:r>
            <a:r>
              <a:rPr lang="en-US" sz="2400" dirty="0" smtClean="0"/>
              <a:t>matching </a:t>
            </a:r>
            <a:r>
              <a:rPr lang="en-SG" sz="2400" dirty="0" smtClean="0"/>
              <a:t>with </a:t>
            </a:r>
            <a:r>
              <a:rPr lang="en-SG" sz="2400" dirty="0"/>
              <a:t>these conditions.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944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25327"/>
            <a:ext cx="7729728" cy="1188720"/>
          </a:xfrm>
        </p:spPr>
        <p:txBody>
          <a:bodyPr/>
          <a:lstStyle/>
          <a:p>
            <a:r>
              <a:rPr lang="en-SG" dirty="0"/>
              <a:t>Kaplan-Meier survival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336" y="2516958"/>
            <a:ext cx="7943528" cy="363785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/>
              <a:t>validate the found network module, we did a Kaplan-Meier </a:t>
            </a:r>
            <a:r>
              <a:rPr lang="en-US" sz="2400" dirty="0" smtClean="0"/>
              <a:t>survival analysis </a:t>
            </a:r>
            <a:r>
              <a:rPr lang="en-US" sz="2400" dirty="0"/>
              <a:t>on the cancer dataset, based on the expression of the found module on </a:t>
            </a:r>
            <a:r>
              <a:rPr lang="en-US" sz="2400" dirty="0" smtClean="0"/>
              <a:t>each patients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We </a:t>
            </a:r>
            <a:r>
              <a:rPr lang="en-US" sz="2400" dirty="0"/>
              <a:t>downloaded the R package for survival analysis and modified </a:t>
            </a:r>
            <a:r>
              <a:rPr lang="en-US" sz="2400" dirty="0" smtClean="0"/>
              <a:t>it to analyze the module obtained.</a:t>
            </a:r>
          </a:p>
        </p:txBody>
      </p:sp>
    </p:spTree>
    <p:extLst>
      <p:ext uri="{BB962C8B-B14F-4D97-AF65-F5344CB8AC3E}">
        <p14:creationId xmlns:p14="http://schemas.microsoft.com/office/powerpoint/2010/main" val="11736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156</TotalTime>
  <Words>1170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Algerian</vt:lpstr>
      <vt:lpstr>Arial</vt:lpstr>
      <vt:lpstr>Gill Sans MT</vt:lpstr>
      <vt:lpstr>Parcel</vt:lpstr>
      <vt:lpstr>Prognostic signatures for Cancer: A computational biology approach</vt:lpstr>
      <vt:lpstr>introduction</vt:lpstr>
      <vt:lpstr>Materials and methods  protein interaction network</vt:lpstr>
      <vt:lpstr>Adding weights to network</vt:lpstr>
      <vt:lpstr>Clustering of network</vt:lpstr>
      <vt:lpstr>PowerPoint Presentation</vt:lpstr>
      <vt:lpstr>Breast cancer dataset</vt:lpstr>
      <vt:lpstr>Finding network module related to cancer data</vt:lpstr>
      <vt:lpstr>Kaplan-Meier survival analysis</vt:lpstr>
      <vt:lpstr>results</vt:lpstr>
      <vt:lpstr>PowerPoint Presentation</vt:lpstr>
      <vt:lpstr>PowerPoint Presentation</vt:lpstr>
      <vt:lpstr>Module X</vt:lpstr>
      <vt:lpstr>PowerPoint Presentation</vt:lpstr>
      <vt:lpstr>PowerPoint Presentation</vt:lpstr>
      <vt:lpstr>discussion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Prognostic signatures for Cancer: A computational biology approach</dc:title>
  <dc:creator>Vasanth</dc:creator>
  <cp:lastModifiedBy>Vasanth</cp:lastModifiedBy>
  <cp:revision>43</cp:revision>
  <dcterms:created xsi:type="dcterms:W3CDTF">2022-04-22T16:41:48Z</dcterms:created>
  <dcterms:modified xsi:type="dcterms:W3CDTF">2022-04-23T06:25:48Z</dcterms:modified>
</cp:coreProperties>
</file>