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8" r:id="rId10"/>
    <p:sldId id="264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754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Control </a:t>
            </a:r>
            <a:r>
              <a:rPr lang="en-US" sz="3600" dirty="0" err="1">
                <a:latin typeface="UT Sans Bold" pitchFamily="50" charset="0"/>
              </a:rPr>
              <a:t>predictiv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pentru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vehicule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autonome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ro-RO" sz="3600" dirty="0">
                <a:latin typeface="UT Sans Bold" pitchFamily="50" charset="0"/>
              </a:rPr>
              <a:t>utilizând</a:t>
            </a:r>
            <a:r>
              <a:rPr lang="en-US" sz="3600" dirty="0">
                <a:latin typeface="UT Sans Bold" pitchFamily="50" charset="0"/>
              </a:rPr>
              <a:t> re</a:t>
            </a:r>
            <a:r>
              <a:rPr lang="ro-RO" sz="3600" dirty="0">
                <a:latin typeface="UT Sans Bold" pitchFamily="50" charset="0"/>
              </a:rPr>
              <a:t>ț</a:t>
            </a:r>
            <a:r>
              <a:rPr lang="en-US" sz="3600" dirty="0" err="1">
                <a:latin typeface="UT Sans Bold" pitchFamily="50" charset="0"/>
              </a:rPr>
              <a:t>ele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neurale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7062" y="213143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Autor</a:t>
            </a:r>
            <a:r>
              <a:rPr lang="en-US" sz="2400" dirty="0">
                <a:latin typeface="UT Sans Bold" pitchFamily="50" charset="0"/>
              </a:rPr>
              <a:t>: Andrei Vasilcoi</a:t>
            </a:r>
          </a:p>
          <a:p>
            <a:r>
              <a:rPr lang="ro-RO" sz="2400" dirty="0">
                <a:latin typeface="UT Sans Bold" pitchFamily="50" charset="0"/>
              </a:rPr>
              <a:t>Îndrumător: </a:t>
            </a:r>
            <a:r>
              <a:rPr lang="en-US" sz="2400" dirty="0" err="1">
                <a:latin typeface="UT Sans Bold" pitchFamily="50" charset="0"/>
              </a:rPr>
              <a:t>Sorin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Grigorescu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38" y="0"/>
            <a:ext cx="6650124" cy="1325563"/>
          </a:xfrm>
        </p:spPr>
        <p:txBody>
          <a:bodyPr/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Posibilități de dezvoltare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690" y="1667234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Proiectarea unui sistem de planificare global al mișcării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Mutarea rețelei neurale pe platforma mobilă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Implementare hardware a regulatorului</a:t>
            </a:r>
          </a:p>
          <a:p>
            <a:pPr marL="342900" indent="-342900" algn="just">
              <a:buBlip>
                <a:blip r:embed="rId3"/>
              </a:buBlip>
            </a:pPr>
            <a:endParaRPr lang="ro-RO" sz="20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21" y="-55589"/>
            <a:ext cx="6650124" cy="1325563"/>
          </a:xfrm>
        </p:spPr>
        <p:txBody>
          <a:bodyPr/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Demo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4D2D5-CAB6-40E9-BEED-44BDA09D77BB}"/>
              </a:ext>
            </a:extLst>
          </p:cNvPr>
          <p:cNvSpPr txBox="1"/>
          <p:nvPr/>
        </p:nvSpPr>
        <p:spPr>
          <a:xfrm>
            <a:off x="353690" y="1667234"/>
            <a:ext cx="8322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Sistemul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reglare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p</a:t>
            </a:r>
            <a:r>
              <a:rPr lang="ro-RO" sz="2000" dirty="0" err="1">
                <a:latin typeface="UT Sans" pitchFamily="50" charset="0"/>
              </a:rPr>
              <a:t>rezentat</a:t>
            </a:r>
            <a:r>
              <a:rPr lang="ro-RO" sz="2000" dirty="0">
                <a:latin typeface="UT Sans" pitchFamily="50" charset="0"/>
              </a:rPr>
              <a:t> la ERF 2019 (</a:t>
            </a:r>
            <a:r>
              <a:rPr lang="ro-RO" sz="2000" dirty="0" err="1">
                <a:latin typeface="UT Sans" pitchFamily="50" charset="0"/>
              </a:rPr>
              <a:t>eng</a:t>
            </a:r>
            <a:r>
              <a:rPr lang="ro-RO" sz="2000" dirty="0">
                <a:latin typeface="UT Sans" pitchFamily="50" charset="0"/>
              </a:rPr>
              <a:t>. European </a:t>
            </a:r>
            <a:r>
              <a:rPr lang="ro-RO" sz="2000" dirty="0" err="1">
                <a:latin typeface="UT Sans" pitchFamily="50" charset="0"/>
              </a:rPr>
              <a:t>Robotics</a:t>
            </a:r>
            <a:r>
              <a:rPr lang="ro-RO" sz="2000" dirty="0">
                <a:latin typeface="UT Sans" pitchFamily="50" charset="0"/>
              </a:rPr>
              <a:t> Forum 2019)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Sistemul de simulare a fost publicat la International </a:t>
            </a:r>
            <a:r>
              <a:rPr lang="ro-RO" sz="2000" dirty="0" err="1">
                <a:latin typeface="UT Sans" pitchFamily="50" charset="0"/>
              </a:rPr>
              <a:t>Conference</a:t>
            </a:r>
            <a:r>
              <a:rPr lang="ro-RO" sz="2000" dirty="0">
                <a:latin typeface="UT Sans" pitchFamily="50" charset="0"/>
              </a:rPr>
              <a:t> on Robotic </a:t>
            </a:r>
            <a:r>
              <a:rPr lang="ro-RO" sz="2000" dirty="0" err="1">
                <a:latin typeface="UT Sans" pitchFamily="50" charset="0"/>
              </a:rPr>
              <a:t>Computing</a:t>
            </a:r>
            <a:r>
              <a:rPr lang="ro-RO" sz="2000" dirty="0">
                <a:latin typeface="UT Sans" pitchFamily="50" charset="0"/>
              </a:rPr>
              <a:t> în lucrarea „</a:t>
            </a:r>
            <a:r>
              <a:rPr lang="ro-RO" sz="2000" dirty="0" err="1">
                <a:latin typeface="UT Sans" pitchFamily="50" charset="0"/>
              </a:rPr>
              <a:t>GridSim</a:t>
            </a:r>
            <a:r>
              <a:rPr lang="ro-RO" sz="2000" dirty="0">
                <a:latin typeface="UT Sans" pitchFamily="50" charset="0"/>
              </a:rPr>
              <a:t>: A </a:t>
            </a:r>
            <a:r>
              <a:rPr lang="ro-RO" sz="2000" dirty="0" err="1">
                <a:latin typeface="UT Sans" pitchFamily="50" charset="0"/>
              </a:rPr>
              <a:t>Vehicle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Kinematics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Engine</a:t>
            </a:r>
            <a:r>
              <a:rPr lang="ro-RO" sz="2000" dirty="0">
                <a:latin typeface="UT Sans" pitchFamily="50" charset="0"/>
              </a:rPr>
              <a:t> for Deep </a:t>
            </a:r>
            <a:r>
              <a:rPr lang="ro-RO" sz="2000" dirty="0" err="1">
                <a:latin typeface="UT Sans" pitchFamily="50" charset="0"/>
              </a:rPr>
              <a:t>Neuroevolutionary</a:t>
            </a:r>
            <a:r>
              <a:rPr lang="ro-RO" sz="2000" dirty="0">
                <a:latin typeface="UT Sans" pitchFamily="50" charset="0"/>
              </a:rPr>
              <a:t> Control in </a:t>
            </a:r>
            <a:r>
              <a:rPr lang="ro-RO" sz="2000" dirty="0" err="1">
                <a:latin typeface="UT Sans" pitchFamily="50" charset="0"/>
              </a:rPr>
              <a:t>Autonomous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Driving</a:t>
            </a:r>
            <a:r>
              <a:rPr lang="ro-RO" sz="2000" dirty="0">
                <a:latin typeface="UT Sans" pitchFamily="50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8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03748" y="3104964"/>
            <a:ext cx="4187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2800" dirty="0">
                <a:latin typeface="UT Sans" panose="00000500000000000000" pitchFamily="50" charset="0"/>
              </a:rPr>
              <a:t>Mulțumesc </a:t>
            </a:r>
            <a:r>
              <a:rPr lang="ro-RO" sz="2800">
                <a:latin typeface="UT Sans" panose="00000500000000000000" pitchFamily="50" charset="0"/>
              </a:rPr>
              <a:t>pentru atenție!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7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9532" y="1772816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>
                  <a:extLst/>
                </a:blip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De ce un regulator predictiv și nu metodele clasice de reglare?</a:t>
            </a:r>
          </a:p>
          <a:p>
            <a:pPr marL="342900" indent="-342900" algn="just">
              <a:buBlip>
                <a:blip r:embed="rId2">
                  <a:extLst/>
                </a:blip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Formulare matematică a problemei de control predictiv</a:t>
            </a:r>
          </a:p>
          <a:p>
            <a:pPr marL="342900" indent="-342900" algn="just">
              <a:buBlip>
                <a:blip r:embed="rId2">
                  <a:extLst/>
                </a:blip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Cum este implementat în prezent</a:t>
            </a:r>
          </a:p>
          <a:p>
            <a:pPr marL="342900" indent="-342900" algn="just">
              <a:buBlip>
                <a:blip r:embed="rId2">
                  <a:extLst/>
                </a:blip>
              </a:buBlip>
            </a:pPr>
            <a:endParaRPr lang="ro-RO" sz="2000" dirty="0">
              <a:latin typeface="UT Symbols" charset="0"/>
              <a:ea typeface="UT Symbols" charset="0"/>
              <a:cs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9CFA00-F39C-46B2-AB84-F25B83E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30" y="0"/>
            <a:ext cx="5493166" cy="1325563"/>
          </a:xfrm>
        </p:spPr>
        <p:txBody>
          <a:bodyPr/>
          <a:lstStyle/>
          <a:p>
            <a:pPr algn="ctr"/>
            <a:r>
              <a:rPr lang="en-US" dirty="0">
                <a:latin typeface="UT Sans" panose="00000500000000000000" pitchFamily="50" charset="0"/>
              </a:rPr>
              <a:t>Ce </a:t>
            </a:r>
            <a:r>
              <a:rPr lang="en-US" dirty="0" err="1">
                <a:latin typeface="UT Sans" panose="00000500000000000000" pitchFamily="50" charset="0"/>
              </a:rPr>
              <a:t>este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ro-RO" dirty="0">
                <a:latin typeface="UT Sans" panose="00000500000000000000" pitchFamily="50" charset="0"/>
              </a:rPr>
              <a:t>un regulator predictiv?</a:t>
            </a: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292A3-FBCE-4791-ABE1-F2621FD926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3" y="2836428"/>
            <a:ext cx="3857197" cy="2140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AFF86E-58D2-4302-A1F4-18310F88AE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80363"/>
            <a:ext cx="2076560" cy="1382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CD759-E5C1-4CBA-92F0-2942B241692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" r="3461" b="3484"/>
          <a:stretch/>
        </p:blipFill>
        <p:spPr>
          <a:xfrm>
            <a:off x="575557" y="2836428"/>
            <a:ext cx="3888432" cy="2140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177C25-C25E-4FFC-9F9A-F513D79B35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2"/>
          <a:stretch/>
        </p:blipFill>
        <p:spPr>
          <a:xfrm>
            <a:off x="537739" y="5317552"/>
            <a:ext cx="4034261" cy="8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E5AFFD-F7BC-49E4-82B1-BEB4703E4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/>
          <a:stretch/>
        </p:blipFill>
        <p:spPr>
          <a:xfrm>
            <a:off x="4175438" y="2918057"/>
            <a:ext cx="4438537" cy="3203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ECC95A-D7B7-47BE-997D-EC26BBE8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02" y="2487988"/>
            <a:ext cx="4218921" cy="416551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35" y="17065"/>
            <a:ext cx="6650124" cy="1325563"/>
          </a:xfrm>
        </p:spPr>
        <p:txBody>
          <a:bodyPr/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Model matematic folosit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1805B-B6E5-452F-A645-594E6C08BCCB}"/>
              </a:ext>
            </a:extLst>
          </p:cNvPr>
          <p:cNvSpPr txBox="1"/>
          <p:nvPr/>
        </p:nvSpPr>
        <p:spPr>
          <a:xfrm>
            <a:off x="359532" y="177281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5">
                  <a:extLst/>
                </a:blip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Model simplificat Ackerman (modelul bicicletei) </a:t>
            </a:r>
          </a:p>
          <a:p>
            <a:pPr marL="342900" indent="-342900" algn="just">
              <a:buBlip>
                <a:blip r:embed="rId5">
                  <a:extLst/>
                </a:blip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Model complex cu viraj pe 2 punți</a:t>
            </a:r>
          </a:p>
          <a:p>
            <a:pPr marL="342900" indent="-342900" algn="just">
              <a:buBlip>
                <a:blip r:embed="rId5">
                  <a:extLst/>
                </a:blip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Alegerea variabilelor de stare</a:t>
            </a:r>
            <a:endParaRPr lang="ro-RO" sz="2000" dirty="0">
              <a:latin typeface="UT Symbols" charset="0"/>
              <a:ea typeface="UT Symbols" charset="0"/>
              <a:cs typeface="UT Symbol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E515A7-0419-46A4-A07F-5E03C56480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t="6751"/>
          <a:stretch/>
        </p:blipFill>
        <p:spPr>
          <a:xfrm>
            <a:off x="251520" y="2918057"/>
            <a:ext cx="3918546" cy="3156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446753-9B8C-46DE-AFF6-D85C8CB36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2" y="2778583"/>
            <a:ext cx="3906919" cy="38202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2FCEA4-E4E2-4EBF-A1AB-07CE353B6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" y="2883225"/>
            <a:ext cx="4754328" cy="3706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A5770-6731-4F7C-A3B8-3B19B490E55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5" t="10207" r="10066" b="13310"/>
          <a:stretch/>
        </p:blipFill>
        <p:spPr>
          <a:xfrm>
            <a:off x="4930386" y="2132823"/>
            <a:ext cx="3490571" cy="21904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B336F1-876F-48CA-9F0A-04C7941FC38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3" t="8983" r="25259" b="23484"/>
          <a:stretch/>
        </p:blipFill>
        <p:spPr>
          <a:xfrm>
            <a:off x="4932040" y="4323268"/>
            <a:ext cx="3488917" cy="22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266680-77EC-436E-93E2-C7B95568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48" y="3806"/>
            <a:ext cx="4680520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Implementare </a:t>
            </a:r>
            <a:br>
              <a:rPr lang="ro-RO" dirty="0">
                <a:latin typeface="UT Sans" panose="00000500000000000000" pitchFamily="50" charset="0"/>
              </a:rPr>
            </a:br>
            <a:r>
              <a:rPr lang="ro-RO" dirty="0">
                <a:latin typeface="UT Sans" panose="00000500000000000000" pitchFamily="50" charset="0"/>
              </a:rPr>
              <a:t>în mediul de simulare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532" y="1768191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 err="1">
                <a:latin typeface="UT Sans" pitchFamily="50" charset="0"/>
                <a:ea typeface="UT Symbols" charset="0"/>
                <a:cs typeface="UT Symbols" charset="0"/>
              </a:rPr>
              <a:t>GridSim</a:t>
            </a:r>
            <a:endParaRPr lang="ro-RO" sz="2000" dirty="0">
              <a:latin typeface="UT Sans" pitchFamily="50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Implementează modelul bicicletei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  <a:ea typeface="UT Symbols" charset="0"/>
                <a:cs typeface="UT Symbols" charset="0"/>
              </a:rPr>
              <a:t>Dezvoltat în </a:t>
            </a:r>
            <a:r>
              <a:rPr lang="ro-RO" sz="2000" dirty="0" err="1">
                <a:latin typeface="UT Sans" pitchFamily="50" charset="0"/>
                <a:ea typeface="UT Symbols" charset="0"/>
                <a:cs typeface="UT Symbols" charset="0"/>
              </a:rPr>
              <a:t>Python</a:t>
            </a:r>
            <a:endParaRPr lang="ro-RO" sz="2000" dirty="0">
              <a:latin typeface="UT Symbols" charset="0"/>
              <a:ea typeface="UT Symbols" charset="0"/>
              <a:cs typeface="UT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0"/>
            <a:ext cx="6650124" cy="1325563"/>
          </a:xfrm>
        </p:spPr>
        <p:txBody>
          <a:bodyPr/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Procesul real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532" y="166723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Model de mașină folosit la Audi </a:t>
            </a:r>
            <a:r>
              <a:rPr lang="ro-RO" sz="2000" dirty="0" err="1">
                <a:latin typeface="UT Sans" pitchFamily="50" charset="0"/>
              </a:rPr>
              <a:t>Autonomous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Driving</a:t>
            </a:r>
            <a:r>
              <a:rPr lang="ro-RO" sz="2000" dirty="0">
                <a:latin typeface="UT Sans" pitchFamily="50" charset="0"/>
              </a:rPr>
              <a:t> Cup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Modelul real al procesului urmează modelul cu viraj pe 2 punți </a:t>
            </a:r>
          </a:p>
        </p:txBody>
      </p:sp>
    </p:spTree>
    <p:extLst>
      <p:ext uri="{BB962C8B-B14F-4D97-AF65-F5344CB8AC3E}">
        <p14:creationId xmlns:p14="http://schemas.microsoft.com/office/powerpoint/2010/main" val="16553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266680-77EC-436E-93E2-C7B95568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48" y="3806"/>
            <a:ext cx="4932548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Arhitectura sistemului de reglare real</a:t>
            </a: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392D7-65CB-461A-BDC5-1C75C0B4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6" y="1667234"/>
            <a:ext cx="7667128" cy="3944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FEE09-A956-4891-A80F-29644C560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0" y="1341337"/>
            <a:ext cx="8196722" cy="44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0"/>
            <a:ext cx="6650124" cy="1325563"/>
          </a:xfrm>
        </p:spPr>
        <p:txBody>
          <a:bodyPr/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Obținerea referinței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649" y="1667234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Proiectarea imaginii în </a:t>
            </a:r>
            <a:r>
              <a:rPr lang="ro-RO" sz="2000" dirty="0" err="1">
                <a:latin typeface="UT Sans" pitchFamily="50" charset="0"/>
              </a:rPr>
              <a:t>bird’s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eye-view</a:t>
            </a:r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Segmentare adaptivă de culoare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Împărțirea în secțiuni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Aflarea centrelor de greutate 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Reproiectare în sistemul camerei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8932E-7B17-42FE-B38B-7B3E8C2EF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25" y="5119149"/>
            <a:ext cx="2531433" cy="1226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7BA66-207C-423B-918D-7401BD1F20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83" y="3479885"/>
            <a:ext cx="2531433" cy="1226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816DC1-9FFE-40A0-86A8-2DF1C84EA3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6"/>
          <a:stretch/>
        </p:blipFill>
        <p:spPr>
          <a:xfrm>
            <a:off x="4810843" y="5121490"/>
            <a:ext cx="2531433" cy="1226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2BA85F-D0B5-4A8C-BEC1-0B2471CA4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9" y="3479886"/>
            <a:ext cx="2531433" cy="1226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272D49-16D7-4429-B75D-5169897633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58" y="3479884"/>
            <a:ext cx="2531433" cy="122616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554DC3-7FDE-4338-A541-68CD2D649A9D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 flipV="1">
            <a:off x="2849142" y="4092967"/>
            <a:ext cx="457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C3686-6B41-44D8-AAC2-854165355EE5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5837716" y="4092966"/>
            <a:ext cx="457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0E103C-4FA8-4C2E-8B89-940D5C06AB09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rot="5400000">
            <a:off x="5107458" y="2666032"/>
            <a:ext cx="413102" cy="4493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B9B76C-AD24-4528-901F-EF755AA1D7E3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333158" y="5732231"/>
            <a:ext cx="477685" cy="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0"/>
            <a:ext cx="6650124" cy="1325563"/>
          </a:xfrm>
        </p:spPr>
        <p:txBody>
          <a:bodyPr/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Vizualizarea datelor </a:t>
            </a:r>
            <a:br>
              <a:rPr lang="ro-RO" dirty="0">
                <a:latin typeface="UT Sans" panose="00000500000000000000" pitchFamily="50" charset="0"/>
              </a:rPr>
            </a:br>
            <a:r>
              <a:rPr lang="ro-RO" dirty="0">
                <a:latin typeface="UT Sans" panose="00000500000000000000" pitchFamily="50" charset="0"/>
              </a:rPr>
              <a:t>de la regulator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532" y="166723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Librării: </a:t>
            </a:r>
            <a:r>
              <a:rPr lang="ro-RO" sz="2000" dirty="0" err="1">
                <a:latin typeface="UT Sans" pitchFamily="50" charset="0"/>
              </a:rPr>
              <a:t>Matplotlib</a:t>
            </a:r>
            <a:r>
              <a:rPr lang="ro-RO" sz="2000" dirty="0">
                <a:latin typeface="UT Sans" pitchFamily="50" charset="0"/>
              </a:rPr>
              <a:t>, </a:t>
            </a:r>
            <a:r>
              <a:rPr lang="ro-RO" sz="2000" dirty="0" err="1">
                <a:latin typeface="UT Sans" pitchFamily="50" charset="0"/>
              </a:rPr>
              <a:t>OpenCV</a:t>
            </a:r>
            <a:endParaRPr lang="ro-RO" sz="20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735C28-1CD0-480C-85A1-FC9EF439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0"/>
            <a:ext cx="6650124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UT Sans" panose="00000500000000000000" pitchFamily="50" charset="0"/>
              </a:rPr>
              <a:t>Rețea neurală pentru </a:t>
            </a:r>
            <a:br>
              <a:rPr lang="ro-RO" dirty="0">
                <a:latin typeface="UT Sans" panose="00000500000000000000" pitchFamily="50" charset="0"/>
              </a:rPr>
            </a:br>
            <a:r>
              <a:rPr lang="ro-RO" dirty="0">
                <a:latin typeface="UT Sans" panose="00000500000000000000" pitchFamily="50" charset="0"/>
              </a:rPr>
              <a:t>detecția de obiecte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532" y="1664804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Transmiterea imaginii prin RTSP (</a:t>
            </a:r>
            <a:r>
              <a:rPr lang="ro-RO" sz="2000" dirty="0" err="1">
                <a:latin typeface="UT Sans" pitchFamily="50" charset="0"/>
              </a:rPr>
              <a:t>eng</a:t>
            </a:r>
            <a:r>
              <a:rPr lang="ro-RO" sz="2000" dirty="0">
                <a:latin typeface="UT Sans" pitchFamily="50" charset="0"/>
              </a:rPr>
              <a:t>. Real Time </a:t>
            </a:r>
            <a:r>
              <a:rPr lang="ro-RO" sz="2000" dirty="0" err="1">
                <a:latin typeface="UT Sans" pitchFamily="50" charset="0"/>
              </a:rPr>
              <a:t>Streaming</a:t>
            </a:r>
            <a:r>
              <a:rPr lang="ro-RO" sz="2000" dirty="0">
                <a:latin typeface="UT Sans" pitchFamily="50" charset="0"/>
              </a:rPr>
              <a:t> Protocol) la un calculator cu GPU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Rețea </a:t>
            </a:r>
            <a:r>
              <a:rPr lang="ro-RO" sz="2000" dirty="0" err="1">
                <a:latin typeface="UT Sans" pitchFamily="50" charset="0"/>
              </a:rPr>
              <a:t>convoluțională</a:t>
            </a:r>
            <a:r>
              <a:rPr lang="ro-RO" sz="2000" dirty="0">
                <a:latin typeface="UT Sans" pitchFamily="50" charset="0"/>
              </a:rPr>
              <a:t> pentru detecție și clasificare de obiecte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Reantrenare YOLOV3</a:t>
            </a: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Transmiterea prin TCP al semnalului de oprire</a:t>
            </a:r>
          </a:p>
        </p:txBody>
      </p:sp>
    </p:spTree>
    <p:extLst>
      <p:ext uri="{BB962C8B-B14F-4D97-AF65-F5344CB8AC3E}">
        <p14:creationId xmlns:p14="http://schemas.microsoft.com/office/powerpoint/2010/main" val="26729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243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UT Sans</vt:lpstr>
      <vt:lpstr>UT Sans Bold</vt:lpstr>
      <vt:lpstr>UT Symbols</vt:lpstr>
      <vt:lpstr>Office Theme</vt:lpstr>
      <vt:lpstr>PowerPoint Presentation</vt:lpstr>
      <vt:lpstr>Ce este un regulator predictiv?</vt:lpstr>
      <vt:lpstr>Model matematic folosit</vt:lpstr>
      <vt:lpstr>Implementare  în mediul de simulare</vt:lpstr>
      <vt:lpstr>Procesul real</vt:lpstr>
      <vt:lpstr>Arhitectura sistemului de reglare real</vt:lpstr>
      <vt:lpstr>Obținerea referinței</vt:lpstr>
      <vt:lpstr>Vizualizarea datelor  de la regulator</vt:lpstr>
      <vt:lpstr>Rețea neurală pentru  detecția de obiecte</vt:lpstr>
      <vt:lpstr>Posibilități de dezvoltare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Andrei Vasilcoi</cp:lastModifiedBy>
  <cp:revision>108</cp:revision>
  <dcterms:created xsi:type="dcterms:W3CDTF">2017-10-19T09:49:50Z</dcterms:created>
  <dcterms:modified xsi:type="dcterms:W3CDTF">2019-05-05T20:22:42Z</dcterms:modified>
</cp:coreProperties>
</file>