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62" r:id="rId3"/>
    <p:sldId id="259" r:id="rId4"/>
    <p:sldId id="257" r:id="rId5"/>
    <p:sldId id="266" r:id="rId6"/>
    <p:sldId id="264" r:id="rId7"/>
    <p:sldId id="268" r:id="rId8"/>
    <p:sldId id="270" r:id="rId9"/>
    <p:sldId id="272" r:id="rId10"/>
    <p:sldId id="274" r:id="rId11"/>
  </p:sldIdLst>
  <p:sldSz cx="9144000" cy="5143500" type="screen16x9"/>
  <p:notesSz cx="6858000" cy="9144000"/>
  <p:embeddedFontLst>
    <p:embeddedFont>
      <p:font typeface="Josefin Slab SemiBold" panose="020B0604020202020204" charset="0"/>
      <p:regular r:id="rId13"/>
      <p:bold r:id="rId14"/>
      <p:italic r:id="rId15"/>
      <p:boldItalic r:id="rId16"/>
    </p:embeddedFont>
    <p:embeddedFont>
      <p:font typeface="Montserrat" panose="020B0604020202020204" charset="-52"/>
      <p:regular r:id="rId17"/>
      <p:bold r:id="rId18"/>
      <p:italic r:id="rId19"/>
      <p:boldItalic r:id="rId20"/>
    </p:embeddedFont>
    <p:embeddedFont>
      <p:font typeface="Source Sans Pr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DE354E-B73C-407D-8EB9-68859E094432}">
  <a:tblStyle styleId="{06DE354E-B73C-407D-8EB9-68859E0944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e1886a29a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e1886a29a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e38dc7bb6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e38dc7bb6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e38dc7bb6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e38dc7bb6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9" r:id="rId8"/>
    <p:sldLayoutId id="2147483660" r:id="rId9"/>
    <p:sldLayoutId id="2147483671" r:id="rId10"/>
    <p:sldLayoutId id="2147483674" r:id="rId11"/>
    <p:sldLayoutId id="2147483675" r:id="rId12"/>
    <p:sldLayoutId id="214748367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8" name="Google Shape;868;p34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9" name="Google Shape;869;p34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70" name="Google Shape;870;p34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4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2" name="Google Shape;872;p34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3" name="Google Shape;873;p34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4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5" name="Google Shape;875;p34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6" name="Google Shape;876;p34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4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8" name="Google Shape;878;p34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9" name="Google Shape;879;p34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34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82" name="Google Shape;882;p34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884;p34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85" name="Google Shape;885;p34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6" name="Google Shape;886;p34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4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4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4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4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4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4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4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4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8" name="Google Shape;898;p34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" name="Google Shape;1015;p42"/>
          <p:cNvSpPr txBox="1">
            <a:spLocks/>
          </p:cNvSpPr>
          <p:nvPr/>
        </p:nvSpPr>
        <p:spPr>
          <a:xfrm>
            <a:off x="4163209" y="2958352"/>
            <a:ext cx="2948050" cy="115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—</a:t>
            </a:r>
            <a:r>
              <a:rPr lang="en-US" sz="2800" dirty="0" err="1" smtClean="0"/>
              <a:t>Vasif</a:t>
            </a:r>
            <a:r>
              <a:rPr lang="en-US" sz="2800" dirty="0" smtClean="0"/>
              <a:t> </a:t>
            </a:r>
            <a:r>
              <a:rPr lang="en-US" sz="2800" dirty="0" err="1" smtClean="0"/>
              <a:t>Aliyev</a:t>
            </a:r>
            <a:endParaRPr lang="en-US" sz="2800" dirty="0"/>
          </a:p>
        </p:txBody>
      </p:sp>
      <p:sp>
        <p:nvSpPr>
          <p:cNvPr id="38" name="Rectangle 37"/>
          <p:cNvSpPr/>
          <p:nvPr/>
        </p:nvSpPr>
        <p:spPr>
          <a:xfrm>
            <a:off x="851372" y="1282569"/>
            <a:ext cx="2722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800" b="1" i="1" dirty="0" smtClean="0">
                <a:solidFill>
                  <a:schemeClr val="tx1"/>
                </a:solidFill>
              </a:rPr>
              <a:t>Ap104</a:t>
            </a:r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77225" y="1957430"/>
            <a:ext cx="1821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Paradigm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52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800" dirty="0" smtClean="0"/>
              <a:t>Data processing approach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32507" y="1360500"/>
            <a:ext cx="76684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Bu </a:t>
            </a:r>
            <a:r>
              <a:rPr lang="en-US" sz="2000" dirty="0" err="1">
                <a:solidFill>
                  <a:schemeClr val="tx1"/>
                </a:solidFill>
              </a:rPr>
              <a:t>proqramlaşdırma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metodologiyası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verilənlərə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onların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hərəkətinə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əsaslanır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Proqram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ifadələri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sıra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addımların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kodlaşdırılmasından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daha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çox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verilənlərlə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müəyyən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edilir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Verilənlər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bazası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proqramı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məlumat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sisteminin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az-Latn-AZ" sz="2000" dirty="0" smtClean="0">
                <a:solidFill>
                  <a:schemeClr val="tx1"/>
                </a:solidFill>
              </a:rPr>
              <a:t>əsas hissəsidir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faylların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yaradılması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məlumatların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daxil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edilməsi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yeniləmə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sorğu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hesabat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funksiyalarını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təmin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edir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Əsasən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verilənlər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bazası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tətbiqi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üçün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hazırlanmış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neçə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proqramlaşdırma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dili</a:t>
            </a:r>
            <a:r>
              <a:rPr lang="en-US" sz="2000" dirty="0">
                <a:solidFill>
                  <a:schemeClr val="tx1"/>
                </a:solidFill>
              </a:rPr>
              <a:t> var. </a:t>
            </a:r>
            <a:r>
              <a:rPr lang="en-US" sz="2000" dirty="0" err="1">
                <a:solidFill>
                  <a:schemeClr val="tx1"/>
                </a:solidFill>
              </a:rPr>
              <a:t>Məsələn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chemeClr val="tx1"/>
                </a:solidFill>
              </a:rPr>
              <a:t>SQL.</a:t>
            </a:r>
            <a:r>
              <a:rPr lang="az-Latn-AZ" sz="2000" dirty="0" smtClean="0">
                <a:solidFill>
                  <a:schemeClr val="tx1"/>
                </a:solidFill>
              </a:rPr>
              <a:t>MySql MsSql PlSql Oracle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0"/>
          <p:cNvSpPr txBox="1">
            <a:spLocks noGrp="1"/>
          </p:cNvSpPr>
          <p:nvPr>
            <p:ph type="subTitle" idx="1"/>
          </p:nvPr>
        </p:nvSpPr>
        <p:spPr>
          <a:xfrm>
            <a:off x="4042622" y="918754"/>
            <a:ext cx="4716913" cy="3585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</a:pPr>
            <a:r>
              <a:rPr lang="en-US" dirty="0" err="1"/>
              <a:t>Proqramlaşdırma</a:t>
            </a:r>
            <a:r>
              <a:rPr lang="en-US" dirty="0"/>
              <a:t> </a:t>
            </a:r>
            <a:r>
              <a:rPr lang="en-US" dirty="0" err="1"/>
              <a:t>paradiqması</a:t>
            </a:r>
            <a:r>
              <a:rPr lang="en-US" dirty="0"/>
              <a:t> termini </a:t>
            </a:r>
            <a:r>
              <a:rPr lang="en-US" dirty="0" err="1"/>
              <a:t>proqramlaşdırma</a:t>
            </a:r>
            <a:r>
              <a:rPr lang="en-US" dirty="0"/>
              <a:t> </a:t>
            </a:r>
            <a:r>
              <a:rPr lang="en-US" dirty="0" err="1"/>
              <a:t>tərzinə</a:t>
            </a:r>
            <a:r>
              <a:rPr lang="en-US" dirty="0"/>
              <a:t> </a:t>
            </a:r>
            <a:r>
              <a:rPr lang="en-US" dirty="0" err="1"/>
              <a:t>aiddir</a:t>
            </a:r>
            <a:r>
              <a:rPr lang="en-US" dirty="0"/>
              <a:t>. Bu, </a:t>
            </a:r>
            <a:r>
              <a:rPr lang="en-US" dirty="0" err="1"/>
              <a:t>konkret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dilə</a:t>
            </a:r>
            <a:r>
              <a:rPr lang="en-US" dirty="0"/>
              <a:t> </a:t>
            </a:r>
            <a:r>
              <a:rPr lang="en-US" dirty="0" err="1"/>
              <a:t>deyil</a:t>
            </a:r>
            <a:r>
              <a:rPr lang="en-US" dirty="0"/>
              <a:t>, </a:t>
            </a:r>
            <a:r>
              <a:rPr lang="en-US" dirty="0" err="1"/>
              <a:t>proqramlaşdırma</a:t>
            </a:r>
            <a:r>
              <a:rPr lang="en-US" dirty="0"/>
              <a:t> </a:t>
            </a:r>
            <a:r>
              <a:rPr lang="en-US" dirty="0" err="1"/>
              <a:t>tərzinə</a:t>
            </a:r>
            <a:r>
              <a:rPr lang="en-US" dirty="0"/>
              <a:t> </a:t>
            </a:r>
            <a:r>
              <a:rPr lang="en-US" dirty="0" err="1"/>
              <a:t>aiddir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çox</a:t>
            </a:r>
            <a:r>
              <a:rPr lang="en-US" dirty="0"/>
              <a:t> </a:t>
            </a:r>
            <a:r>
              <a:rPr lang="en-US" dirty="0" err="1"/>
              <a:t>tanınmış</a:t>
            </a:r>
            <a:r>
              <a:rPr lang="en-US" dirty="0"/>
              <a:t> </a:t>
            </a:r>
            <a:r>
              <a:rPr lang="en-US" dirty="0" err="1"/>
              <a:t>proqramlaşdırma</a:t>
            </a:r>
            <a:r>
              <a:rPr lang="en-US" dirty="0"/>
              <a:t> </a:t>
            </a:r>
            <a:r>
              <a:rPr lang="en-US" dirty="0" err="1"/>
              <a:t>dilləri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, </a:t>
            </a:r>
            <a:r>
              <a:rPr lang="en-US" dirty="0" err="1"/>
              <a:t>lakin</a:t>
            </a:r>
            <a:r>
              <a:rPr lang="en-US" dirty="0"/>
              <a:t> </a:t>
            </a:r>
            <a:r>
              <a:rPr lang="en-US" dirty="0" err="1"/>
              <a:t>onların</a:t>
            </a:r>
            <a:r>
              <a:rPr lang="en-US" dirty="0"/>
              <a:t> </a:t>
            </a:r>
            <a:r>
              <a:rPr lang="en-US" dirty="0" err="1"/>
              <a:t>hamısı</a:t>
            </a:r>
            <a:r>
              <a:rPr lang="en-US" dirty="0"/>
              <a:t> </a:t>
            </a:r>
            <a:r>
              <a:rPr lang="en-US" dirty="0" err="1"/>
              <a:t>həyata</a:t>
            </a:r>
            <a:r>
              <a:rPr lang="en-US" dirty="0"/>
              <a:t> </a:t>
            </a:r>
            <a:r>
              <a:rPr lang="en-US" dirty="0" err="1"/>
              <a:t>keçirilərkən</a:t>
            </a:r>
            <a:r>
              <a:rPr lang="en-US" dirty="0"/>
              <a:t> </a:t>
            </a:r>
            <a:r>
              <a:rPr lang="en-US" dirty="0" err="1"/>
              <a:t>müəyyən</a:t>
            </a:r>
            <a:r>
              <a:rPr lang="en-US" dirty="0"/>
              <a:t> </a:t>
            </a:r>
            <a:r>
              <a:rPr lang="en-US" dirty="0" err="1"/>
              <a:t>strategiyaya</a:t>
            </a:r>
            <a:r>
              <a:rPr lang="en-US" dirty="0"/>
              <a:t> </a:t>
            </a:r>
            <a:r>
              <a:rPr lang="en-US" dirty="0" err="1"/>
              <a:t>əməl</a:t>
            </a:r>
            <a:r>
              <a:rPr lang="en-US" dirty="0"/>
              <a:t> </a:t>
            </a:r>
            <a:r>
              <a:rPr lang="en-US" dirty="0" err="1"/>
              <a:t>etməlidir</a:t>
            </a:r>
            <a:r>
              <a:rPr lang="en-US" dirty="0"/>
              <a:t>.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strategiya</a:t>
            </a:r>
            <a:r>
              <a:rPr lang="en-US" dirty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paradiqmadır</a:t>
            </a:r>
            <a:r>
              <a:rPr lang="en-US" dirty="0"/>
              <a:t>. </a:t>
            </a:r>
            <a:r>
              <a:rPr lang="en-US" dirty="0" err="1"/>
              <a:t>Paradiqmanı</a:t>
            </a:r>
            <a:r>
              <a:rPr lang="en-US" dirty="0"/>
              <a:t> </a:t>
            </a:r>
            <a:r>
              <a:rPr lang="en-US" dirty="0" err="1"/>
              <a:t>bəzi</a:t>
            </a:r>
            <a:r>
              <a:rPr lang="en-US" dirty="0"/>
              <a:t> </a:t>
            </a:r>
            <a:r>
              <a:rPr lang="en-US" dirty="0" err="1"/>
              <a:t>problemlərin</a:t>
            </a:r>
            <a:r>
              <a:rPr lang="en-US" dirty="0"/>
              <a:t> </a:t>
            </a:r>
            <a:r>
              <a:rPr lang="en-US" dirty="0" err="1"/>
              <a:t>həlli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bəzi</a:t>
            </a:r>
            <a:r>
              <a:rPr lang="en-US" dirty="0"/>
              <a:t> </a:t>
            </a:r>
            <a:r>
              <a:rPr lang="en-US" dirty="0" err="1"/>
              <a:t>tapşırıqların</a:t>
            </a:r>
            <a:r>
              <a:rPr lang="en-US" dirty="0"/>
              <a:t> </a:t>
            </a:r>
            <a:r>
              <a:rPr lang="en-US" dirty="0" err="1"/>
              <a:t>yerinə</a:t>
            </a:r>
            <a:r>
              <a:rPr lang="en-US" dirty="0"/>
              <a:t> </a:t>
            </a:r>
            <a:r>
              <a:rPr lang="en-US" dirty="0" err="1"/>
              <a:t>yetirilməsi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da </a:t>
            </a:r>
            <a:r>
              <a:rPr lang="en-US" dirty="0" err="1"/>
              <a:t>adlandırmaq</a:t>
            </a:r>
            <a:r>
              <a:rPr lang="en-US" dirty="0"/>
              <a:t> </a:t>
            </a:r>
            <a:r>
              <a:rPr lang="en-US" dirty="0" err="1"/>
              <a:t>olar</a:t>
            </a:r>
            <a:r>
              <a:rPr lang="en-US" dirty="0"/>
              <a:t>. </a:t>
            </a:r>
            <a:r>
              <a:rPr lang="en-US" dirty="0" err="1"/>
              <a:t>Proqramlaşdırma</a:t>
            </a:r>
            <a:r>
              <a:rPr lang="en-US" dirty="0"/>
              <a:t> </a:t>
            </a:r>
            <a:r>
              <a:rPr lang="en-US" dirty="0" err="1"/>
              <a:t>paradiqması</a:t>
            </a:r>
            <a:r>
              <a:rPr lang="en-US" dirty="0"/>
              <a:t> </a:t>
            </a:r>
            <a:r>
              <a:rPr lang="en-US" dirty="0" err="1"/>
              <a:t>hansısa</a:t>
            </a:r>
            <a:r>
              <a:rPr lang="en-US" dirty="0"/>
              <a:t> </a:t>
            </a:r>
            <a:r>
              <a:rPr lang="en-US" dirty="0" err="1"/>
              <a:t>proqramlaşdırma</a:t>
            </a:r>
            <a:r>
              <a:rPr lang="en-US" dirty="0"/>
              <a:t> </a:t>
            </a:r>
            <a:r>
              <a:rPr lang="en-US" dirty="0" err="1"/>
              <a:t>dilindən</a:t>
            </a:r>
            <a:r>
              <a:rPr lang="en-US" dirty="0"/>
              <a:t>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edərək</a:t>
            </a:r>
            <a:r>
              <a:rPr lang="en-US" dirty="0"/>
              <a:t> </a:t>
            </a:r>
            <a:r>
              <a:rPr lang="en-US" dirty="0" err="1"/>
              <a:t>problemin</a:t>
            </a:r>
            <a:r>
              <a:rPr lang="en-US" dirty="0"/>
              <a:t> </a:t>
            </a:r>
            <a:r>
              <a:rPr lang="en-US" dirty="0" err="1"/>
              <a:t>həllinə</a:t>
            </a:r>
            <a:r>
              <a:rPr lang="en-US" dirty="0"/>
              <a:t> </a:t>
            </a:r>
            <a:r>
              <a:rPr lang="en-US" dirty="0" err="1"/>
              <a:t>yanaşmadır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yanaşma</a:t>
            </a:r>
            <a:r>
              <a:rPr lang="en-US" dirty="0"/>
              <a:t> </a:t>
            </a:r>
            <a:r>
              <a:rPr lang="en-US" dirty="0" err="1"/>
              <a:t>izləyərək</a:t>
            </a:r>
            <a:r>
              <a:rPr lang="en-US" dirty="0"/>
              <a:t> </a:t>
            </a:r>
            <a:r>
              <a:rPr lang="en-US" dirty="0" err="1"/>
              <a:t>əlimizdə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alətlər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üsullardan</a:t>
            </a:r>
            <a:r>
              <a:rPr lang="en-US" dirty="0"/>
              <a:t>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edərək</a:t>
            </a:r>
            <a:r>
              <a:rPr lang="en-US" dirty="0"/>
              <a:t> </a:t>
            </a:r>
            <a:r>
              <a:rPr lang="en-US" dirty="0" err="1"/>
              <a:t>problemin</a:t>
            </a:r>
            <a:r>
              <a:rPr lang="en-US" dirty="0"/>
              <a:t> </a:t>
            </a:r>
            <a:r>
              <a:rPr lang="en-US" dirty="0" err="1"/>
              <a:t>həlli</a:t>
            </a:r>
            <a:r>
              <a:rPr lang="en-US" dirty="0"/>
              <a:t> </a:t>
            </a:r>
            <a:r>
              <a:rPr lang="en-US" dirty="0" err="1"/>
              <a:t>üsuludur</a:t>
            </a:r>
            <a:r>
              <a:rPr lang="en-US" dirty="0"/>
              <a:t> </a:t>
            </a:r>
            <a:r>
              <a:rPr lang="en-US" dirty="0" err="1"/>
              <a:t>deyə</a:t>
            </a:r>
            <a:r>
              <a:rPr lang="en-US" dirty="0"/>
              <a:t> </a:t>
            </a:r>
            <a:r>
              <a:rPr lang="en-US" dirty="0" err="1"/>
              <a:t>bilərik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981" name="Google Shape;981;p40"/>
          <p:cNvGrpSpPr/>
          <p:nvPr/>
        </p:nvGrpSpPr>
        <p:grpSpPr>
          <a:xfrm>
            <a:off x="268800" y="2283237"/>
            <a:ext cx="289868" cy="852000"/>
            <a:chOff x="456616" y="2161476"/>
            <a:chExt cx="289868" cy="852000"/>
          </a:xfrm>
        </p:grpSpPr>
        <p:sp>
          <p:nvSpPr>
            <p:cNvPr id="982" name="Google Shape;982;p4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0"/>
          <p:cNvGrpSpPr/>
          <p:nvPr/>
        </p:nvGrpSpPr>
        <p:grpSpPr>
          <a:xfrm>
            <a:off x="3577475" y="2283237"/>
            <a:ext cx="289868" cy="852000"/>
            <a:chOff x="456616" y="2161476"/>
            <a:chExt cx="289868" cy="852000"/>
          </a:xfrm>
        </p:grpSpPr>
        <p:sp>
          <p:nvSpPr>
            <p:cNvPr id="988" name="Google Shape;988;p4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0"/>
          <p:cNvGrpSpPr/>
          <p:nvPr/>
        </p:nvGrpSpPr>
        <p:grpSpPr>
          <a:xfrm rot="5400000">
            <a:off x="1923125" y="637687"/>
            <a:ext cx="289868" cy="852000"/>
            <a:chOff x="456616" y="2161476"/>
            <a:chExt cx="289868" cy="852000"/>
          </a:xfrm>
        </p:grpSpPr>
        <p:sp>
          <p:nvSpPr>
            <p:cNvPr id="994" name="Google Shape;994;p4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40"/>
          <p:cNvGrpSpPr/>
          <p:nvPr/>
        </p:nvGrpSpPr>
        <p:grpSpPr>
          <a:xfrm rot="5400000">
            <a:off x="1923125" y="3933562"/>
            <a:ext cx="289868" cy="852000"/>
            <a:chOff x="456616" y="2161476"/>
            <a:chExt cx="289868" cy="852000"/>
          </a:xfrm>
        </p:grpSpPr>
        <p:sp>
          <p:nvSpPr>
            <p:cNvPr id="1000" name="Google Shape;1000;p4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Programming Paradigm in Details (With Exampl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44" y="1444336"/>
            <a:ext cx="2727251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7"/>
          <p:cNvSpPr txBox="1">
            <a:spLocks noGrp="1"/>
          </p:cNvSpPr>
          <p:nvPr>
            <p:ph type="title"/>
          </p:nvPr>
        </p:nvSpPr>
        <p:spPr>
          <a:xfrm>
            <a:off x="347228" y="2269736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Imperative</a:t>
            </a:r>
            <a:endParaRPr dirty="0"/>
          </a:p>
        </p:txBody>
      </p:sp>
      <p:sp>
        <p:nvSpPr>
          <p:cNvPr id="918" name="Google Shape;918;p37"/>
          <p:cNvSpPr txBox="1">
            <a:spLocks noGrp="1"/>
          </p:cNvSpPr>
          <p:nvPr>
            <p:ph type="subTitle" idx="1"/>
          </p:nvPr>
        </p:nvSpPr>
        <p:spPr>
          <a:xfrm>
            <a:off x="0" y="2643281"/>
            <a:ext cx="3509813" cy="20767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b="1" dirty="0" smtClean="0"/>
              <a:t>Procedual programming paradigm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b="1" dirty="0" smtClean="0"/>
              <a:t>Object oriented programming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Parallel processing approach</a:t>
            </a:r>
            <a:endParaRPr sz="2000" b="1" dirty="0"/>
          </a:p>
        </p:txBody>
      </p:sp>
      <p:sp>
        <p:nvSpPr>
          <p:cNvPr id="919" name="Google Shape;919;p37"/>
          <p:cNvSpPr txBox="1">
            <a:spLocks noGrp="1"/>
          </p:cNvSpPr>
          <p:nvPr>
            <p:ph type="title" idx="3"/>
          </p:nvPr>
        </p:nvSpPr>
        <p:spPr>
          <a:xfrm>
            <a:off x="3665963" y="2269736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Declarative</a:t>
            </a:r>
            <a:endParaRPr dirty="0"/>
          </a:p>
        </p:txBody>
      </p:sp>
      <p:sp>
        <p:nvSpPr>
          <p:cNvPr id="921" name="Google Shape;921;p37"/>
          <p:cNvSpPr txBox="1">
            <a:spLocks noGrp="1"/>
          </p:cNvSpPr>
          <p:nvPr>
            <p:ph type="subTitle" idx="5"/>
          </p:nvPr>
        </p:nvSpPr>
        <p:spPr>
          <a:xfrm>
            <a:off x="3231572" y="2545278"/>
            <a:ext cx="3390203" cy="21146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Logic programming paradigm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Functional programming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Data processing approach</a:t>
            </a:r>
            <a:endParaRPr sz="2000" b="1" dirty="0"/>
          </a:p>
        </p:txBody>
      </p:sp>
      <p:sp>
        <p:nvSpPr>
          <p:cNvPr id="922" name="Google Shape;922;p37"/>
          <p:cNvSpPr txBox="1">
            <a:spLocks noGrp="1"/>
          </p:cNvSpPr>
          <p:nvPr>
            <p:ph type="title" idx="6"/>
          </p:nvPr>
        </p:nvSpPr>
        <p:spPr>
          <a:xfrm>
            <a:off x="1" y="539700"/>
            <a:ext cx="6234544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Programming Paradigm</a:t>
            </a:r>
            <a:endParaRPr dirty="0"/>
          </a:p>
        </p:txBody>
      </p:sp>
      <p:grpSp>
        <p:nvGrpSpPr>
          <p:cNvPr id="929" name="Google Shape;929;p37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30" name="Google Shape;930;p37"/>
            <p:cNvSpPr/>
            <p:nvPr/>
          </p:nvSpPr>
          <p:spPr>
            <a:xfrm>
              <a:off x="6737575" y="331445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6825725" y="24208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6632700" y="17749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6528600" y="3209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6789250" y="2050750"/>
              <a:ext cx="2389125" cy="955975"/>
            </a:xfrm>
            <a:custGeom>
              <a:avLst/>
              <a:gdLst/>
              <a:ahLst/>
              <a:cxnLst/>
              <a:rect l="l" t="t" r="r" b="b"/>
              <a:pathLst>
                <a:path w="95565" h="38239" fill="none" extrusionOk="0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6699575" y="29915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6737575" y="35948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6825725" y="36921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6632700" y="37696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6528600" y="36997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6789250" y="4019625"/>
              <a:ext cx="2389125" cy="956725"/>
            </a:xfrm>
            <a:custGeom>
              <a:avLst/>
              <a:gdLst/>
              <a:ahLst/>
              <a:cxnLst/>
              <a:rect l="l" t="t" r="r" b="b"/>
              <a:pathLst>
                <a:path w="95565" h="38269" fill="none" extrusionOk="0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6699575" y="39178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37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43" name="Google Shape;943;p37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44" name="Google Shape;944;p37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7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47" name="Google Shape;947;p37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9" name="Google Shape;949;p37"/>
            <p:cNvSpPr/>
            <p:nvPr/>
          </p:nvSpPr>
          <p:spPr>
            <a:xfrm>
              <a:off x="6775775" y="828443"/>
              <a:ext cx="1708408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1" name="Google Shape;951;p37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52" name="Google Shape;952;p37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39150" h="578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4" name="Google Shape;954;p37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55" name="Google Shape;955;p37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avLst/>
                <a:gdLst/>
                <a:ahLst/>
                <a:cxnLst/>
                <a:rect l="l" t="t" r="r" b="b"/>
                <a:pathLst>
                  <a:path w="56081" h="8031" extrusionOk="0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7" name="Google Shape;957;p37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58" name="Google Shape;958;p37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avLst/>
                <a:gdLst/>
                <a:ahLst/>
                <a:cxnLst/>
                <a:rect l="l" t="t" r="r" b="b"/>
                <a:pathLst>
                  <a:path w="49363" h="7843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60" name="Google Shape;960;p37"/>
          <p:cNvCxnSpPr/>
          <p:nvPr/>
        </p:nvCxnSpPr>
        <p:spPr>
          <a:xfrm>
            <a:off x="1447628" y="1017600"/>
            <a:ext cx="0" cy="1179448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1" name="Google Shape;961;p37"/>
          <p:cNvCxnSpPr/>
          <p:nvPr/>
        </p:nvCxnSpPr>
        <p:spPr>
          <a:xfrm>
            <a:off x="4761570" y="1046263"/>
            <a:ext cx="2556" cy="118559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2272582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Imperative</a:t>
            </a:r>
            <a:endParaRPr dirty="0"/>
          </a:p>
        </p:txBody>
      </p:sp>
      <p:sp>
        <p:nvSpPr>
          <p:cNvPr id="905" name="Google Shape;905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852729" y="539700"/>
            <a:ext cx="203132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700" b="1" dirty="0">
                <a:solidFill>
                  <a:schemeClr val="tx1"/>
                </a:solidFill>
              </a:rPr>
              <a:t>Declarative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436417" y="1250939"/>
            <a:ext cx="435379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İmperativ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proqramlaşdırmada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idarəetmə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az-Latn-AZ" dirty="0" smtClean="0">
                <a:solidFill>
                  <a:schemeClr val="tx1"/>
                </a:solidFill>
              </a:rPr>
              <a:t>gedşiatı </a:t>
            </a:r>
            <a:r>
              <a:rPr lang="en-US" dirty="0" err="1" smtClean="0">
                <a:solidFill>
                  <a:schemeClr val="tx1"/>
                </a:solidFill>
              </a:rPr>
              <a:t>aydındır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əmrlər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hesablamanın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addım-addım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necə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baş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verdiyini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göstərir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Hər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addım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hesablamanın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ümumi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vəziyyətinə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təsir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göstərir.İmperativ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proqramlaşdırma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aşağıdakılarla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xarakterizə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olunan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proqramlaşdırma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paradiqmasıdır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təlimatlar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əmrlər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proqramın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mənbə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yazılır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göstərişlər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ardıcıllıqla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yerinə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yetirilməlidir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əvvəlki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təlimatları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yerinə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yetirməklə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əldə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edilən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məlumatlar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sonrakı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təlimatlarla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yaddaşdan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oxuna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bilər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əmrin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icrası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zamanı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alınan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məlumatlar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yaddaşa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yazıla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bilər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790208" y="1250939"/>
            <a:ext cx="40836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Deklarativ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proqramlaşdırma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bir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proqramlaşdırma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paradiqmasıdır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ki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burada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problemin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həllinin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spesifikasiyası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dəqiqləşdirilir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yəni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onu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əldə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etməyin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yolu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deyil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gözlənilən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nəticə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təsvir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olunur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az-Latn-AZ" sz="1600" dirty="0" smtClean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</a:rPr>
              <a:t>Deklarativ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proqramlaşdırmanın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əksi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imperativ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proqramlaşdırmadır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ki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burada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və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ya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digər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təfərrüat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səviyyəsində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problemin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həlli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üçün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addımların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ardıcıllığının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təsviri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tələb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olunur</a:t>
            </a:r>
            <a:r>
              <a:rPr lang="en-US" sz="1600" dirty="0">
                <a:solidFill>
                  <a:schemeClr val="tx1"/>
                </a:solidFill>
              </a:rPr>
              <a:t>. HTML </a:t>
            </a:r>
            <a:r>
              <a:rPr lang="en-US" sz="1600" dirty="0" err="1">
                <a:solidFill>
                  <a:schemeClr val="tx1"/>
                </a:solidFill>
              </a:rPr>
              <a:t>və</a:t>
            </a:r>
            <a:r>
              <a:rPr lang="en-US" sz="1600" dirty="0">
                <a:solidFill>
                  <a:schemeClr val="tx1"/>
                </a:solidFill>
              </a:rPr>
              <a:t> SQL </a:t>
            </a:r>
            <a:r>
              <a:rPr lang="en-US" sz="1600" dirty="0" err="1">
                <a:solidFill>
                  <a:schemeClr val="tx1"/>
                </a:solidFill>
              </a:rPr>
              <a:t>adətən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deklarativ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dillərin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nümunələri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kimi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göstərilir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4"/>
          <p:cNvSpPr txBox="1">
            <a:spLocks noGrp="1"/>
          </p:cNvSpPr>
          <p:nvPr>
            <p:ph type="title"/>
          </p:nvPr>
        </p:nvSpPr>
        <p:spPr>
          <a:xfrm>
            <a:off x="1350817" y="0"/>
            <a:ext cx="6982692" cy="1610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" dirty="0"/>
              <a:t>Procedual programming paradigm</a:t>
            </a:r>
          </a:p>
        </p:txBody>
      </p:sp>
      <p:cxnSp>
        <p:nvCxnSpPr>
          <p:cNvPr id="1042" name="Google Shape;1042;p44"/>
          <p:cNvCxnSpPr/>
          <p:nvPr/>
        </p:nvCxnSpPr>
        <p:spPr>
          <a:xfrm>
            <a:off x="3339791" y="4902482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" name="Rectangle 3"/>
          <p:cNvSpPr/>
          <p:nvPr/>
        </p:nvSpPr>
        <p:spPr>
          <a:xfrm>
            <a:off x="353291" y="1990807"/>
            <a:ext cx="41875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Prosedur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proqramlaşdırması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proqramların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hazırlanması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üçün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addım-addım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prosedurda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kodun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istifadəsidir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62545" y="2275039"/>
            <a:ext cx="3620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1800" dirty="0" err="1">
                <a:solidFill>
                  <a:schemeClr val="tx1"/>
                </a:solidFill>
              </a:rPr>
              <a:t>P</a:t>
            </a:r>
            <a:r>
              <a:rPr lang="en-US" sz="1800" dirty="0" err="1" smtClean="0">
                <a:solidFill>
                  <a:schemeClr val="tx1"/>
                </a:solidFill>
              </a:rPr>
              <a:t>rosedur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proqramlaşdırma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işlədiyi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cihaza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bir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tapşırığı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addım-addım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necə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bitirəcəyini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söyləyir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42"/>
          <p:cNvGrpSpPr/>
          <p:nvPr/>
        </p:nvGrpSpPr>
        <p:grpSpPr>
          <a:xfrm rot="10800000" flipH="1">
            <a:off x="-12" y="4038425"/>
            <a:ext cx="2249325" cy="1657325"/>
            <a:chOff x="746475" y="-443725"/>
            <a:chExt cx="2249325" cy="1657325"/>
          </a:xfrm>
        </p:grpSpPr>
        <p:sp>
          <p:nvSpPr>
            <p:cNvPr id="1018" name="Google Shape;1018;p4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42"/>
          <p:cNvGrpSpPr/>
          <p:nvPr/>
        </p:nvGrpSpPr>
        <p:grpSpPr>
          <a:xfrm rot="10800000" flipH="1">
            <a:off x="6903038" y="4038425"/>
            <a:ext cx="2240950" cy="1657325"/>
            <a:chOff x="4603700" y="-443725"/>
            <a:chExt cx="2240950" cy="1657325"/>
          </a:xfrm>
        </p:grpSpPr>
        <p:sp>
          <p:nvSpPr>
            <p:cNvPr id="1021" name="Google Shape;1021;p4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1643094" y="1346552"/>
            <a:ext cx="59110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OOP </a:t>
            </a:r>
            <a:r>
              <a:rPr lang="en-US" sz="2000" dirty="0" err="1">
                <a:solidFill>
                  <a:schemeClr val="tx1"/>
                </a:solidFill>
              </a:rPr>
              <a:t>kodun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baxımından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unikal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üstünlüklərinə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görə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ən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populyar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proqramlaşdırma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paradiqmasıdır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Ən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kiçik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ən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əsas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varlıq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obyektdir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istənilən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hesablama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yalnız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obyektlər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üzərində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aparılır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Prosedurdan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çox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məlumatlara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daha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çox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diqqət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yetirilir</a:t>
            </a:r>
            <a:r>
              <a:rPr lang="en-US" sz="2000" dirty="0">
                <a:solidFill>
                  <a:schemeClr val="tx1"/>
                </a:solidFill>
              </a:rPr>
              <a:t>. Bu </a:t>
            </a:r>
            <a:r>
              <a:rPr lang="en-US" sz="2000" dirty="0" err="1">
                <a:solidFill>
                  <a:schemeClr val="tx1"/>
                </a:solidFill>
              </a:rPr>
              <a:t>gün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real </a:t>
            </a:r>
            <a:r>
              <a:rPr lang="az-Latn-AZ" sz="2000" dirty="0" smtClean="0">
                <a:solidFill>
                  <a:schemeClr val="tx1"/>
                </a:solidFill>
              </a:rPr>
              <a:t>həyatda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olan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demək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ki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hər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hansı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bir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smtClean="0">
                <a:solidFill>
                  <a:schemeClr val="tx1"/>
                </a:solidFill>
              </a:rPr>
              <a:t>problemini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həll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edə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bilər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3094" y="308507"/>
            <a:ext cx="5235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2800" b="1" dirty="0">
                <a:solidFill>
                  <a:schemeClr val="tx1"/>
                </a:solidFill>
              </a:rPr>
              <a:t>Object oriented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Google Shape;1079;p46"/>
          <p:cNvGrpSpPr/>
          <p:nvPr/>
        </p:nvGrpSpPr>
        <p:grpSpPr>
          <a:xfrm rot="-2700000">
            <a:off x="7115459" y="678089"/>
            <a:ext cx="1851812" cy="4777164"/>
            <a:chOff x="7613132" y="1646510"/>
            <a:chExt cx="1402258" cy="3617440"/>
          </a:xfrm>
        </p:grpSpPr>
        <p:grpSp>
          <p:nvGrpSpPr>
            <p:cNvPr id="1080" name="Google Shape;1080;p46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1081" name="Google Shape;1081;p46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9941" fill="none" extrusionOk="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6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6080" fill="none" extrusionOk="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6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avLst/>
                <a:gdLst/>
                <a:ahLst/>
                <a:cxnLst/>
                <a:rect l="l" t="t" r="r" b="b"/>
                <a:pathLst>
                  <a:path w="81553" h="18785" fill="none" extrusionOk="0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6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6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6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6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6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3345" extrusionOk="0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6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0" fill="none" extrusionOk="0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6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0670" fill="none" extrusionOk="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6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83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92" name="Google Shape;1092;p46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Rectangle 3"/>
          <p:cNvSpPr/>
          <p:nvPr/>
        </p:nvSpPr>
        <p:spPr>
          <a:xfrm>
            <a:off x="580926" y="728911"/>
            <a:ext cx="5198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smtClean="0">
                <a:solidFill>
                  <a:schemeClr val="tx1"/>
                </a:solidFill>
              </a:rPr>
              <a:t>Parallel processing approach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853" y="1628778"/>
            <a:ext cx="53181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Paralel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emal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proqram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təlimatlarının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çoxsaylı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prosessorlar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arasında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bölünməsi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yolu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ilə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işlənməsidir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Paralel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emal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sistemi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çox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prosessorlara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proqramı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bölmək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yolu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ilə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daha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az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vaxt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ərzində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işlətməyə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imkan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verir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3443" y="433198"/>
            <a:ext cx="5274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2800" b="1" dirty="0">
                <a:solidFill>
                  <a:schemeClr val="tx1"/>
                </a:solidFill>
              </a:rPr>
              <a:t>Logic programming paradigm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337" y="1346551"/>
            <a:ext cx="38238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Məntiqi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proqramlaşdırma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riyazi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məntiqə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əsaslanan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proqramlaşdırma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paradiqmasıdır</a:t>
            </a:r>
            <a:r>
              <a:rPr lang="en-US" sz="2000" dirty="0">
                <a:solidFill>
                  <a:schemeClr val="tx1"/>
                </a:solidFill>
              </a:rPr>
              <a:t> - </a:t>
            </a:r>
            <a:r>
              <a:rPr lang="en-US" sz="2000" dirty="0" err="1">
                <a:solidFill>
                  <a:schemeClr val="tx1"/>
                </a:solidFill>
              </a:rPr>
              <a:t>onun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içindəki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proqramlar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məntiqi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ifadələr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nəticə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çıxarma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qaydaları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şəklində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göstərilmişdir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810990" y="1693718"/>
            <a:ext cx="43330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Məntiqi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proqramlaşdırma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paradiqması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problemin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həllinə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deklarativ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yanaşmadan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istifadə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edir</a:t>
            </a:r>
            <a:r>
              <a:rPr lang="en-US" sz="1800" dirty="0">
                <a:solidFill>
                  <a:schemeClr val="tx1"/>
                </a:solidFill>
              </a:rPr>
              <a:t>. O, formal </a:t>
            </a:r>
            <a:r>
              <a:rPr lang="en-US" sz="1800" dirty="0" err="1">
                <a:solidFill>
                  <a:schemeClr val="tx1"/>
                </a:solidFill>
              </a:rPr>
              <a:t>məntiqə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əsaslanır.Məntiqi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proqramlaşdırma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paradiqması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göstərişlərdən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deyil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faktlardan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və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bəndlərdən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ibarətdir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50"/>
          <p:cNvGrpSpPr/>
          <p:nvPr/>
        </p:nvGrpSpPr>
        <p:grpSpPr>
          <a:xfrm>
            <a:off x="3376191" y="112222"/>
            <a:ext cx="6969336" cy="4919052"/>
            <a:chOff x="2300427" y="112222"/>
            <a:chExt cx="6969336" cy="4919052"/>
          </a:xfrm>
        </p:grpSpPr>
        <p:grpSp>
          <p:nvGrpSpPr>
            <p:cNvPr id="1147" name="Google Shape;1147;p50"/>
            <p:cNvGrpSpPr/>
            <p:nvPr/>
          </p:nvGrpSpPr>
          <p:grpSpPr>
            <a:xfrm rot="-2700000" flipH="1">
              <a:off x="3277565" y="987828"/>
              <a:ext cx="3211454" cy="3167835"/>
              <a:chOff x="2632375" y="3610525"/>
              <a:chExt cx="1063875" cy="1049425"/>
            </a:xfrm>
          </p:grpSpPr>
          <p:sp>
            <p:nvSpPr>
              <p:cNvPr id="1148" name="Google Shape;1148;p50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0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0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700" fill="none" extrusionOk="0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1" name="Google Shape;1151;p50"/>
            <p:cNvGrpSpPr/>
            <p:nvPr/>
          </p:nvGrpSpPr>
          <p:grpSpPr>
            <a:xfrm rot="-2090361">
              <a:off x="2998105" y="798847"/>
              <a:ext cx="3516348" cy="3545802"/>
              <a:chOff x="6711775" y="1299325"/>
              <a:chExt cx="3277015" cy="3304464"/>
            </a:xfrm>
          </p:grpSpPr>
          <p:sp>
            <p:nvSpPr>
              <p:cNvPr id="1152" name="Google Shape;1152;p50"/>
              <p:cNvSpPr/>
              <p:nvPr/>
            </p:nvSpPr>
            <p:spPr>
              <a:xfrm>
                <a:off x="6711775" y="1327877"/>
                <a:ext cx="3277015" cy="3275912"/>
              </a:xfrm>
              <a:custGeom>
                <a:avLst/>
                <a:gdLst/>
                <a:ahLst/>
                <a:cxnLst/>
                <a:rect l="l" t="t" r="r" b="b"/>
                <a:pathLst>
                  <a:path w="92161" h="92130" fill="none" extrusionOk="0">
                    <a:moveTo>
                      <a:pt x="44348" y="0"/>
                    </a:moveTo>
                    <a:cubicBezTo>
                      <a:pt x="62281" y="0"/>
                      <a:pt x="78421" y="10791"/>
                      <a:pt x="85291" y="27356"/>
                    </a:cubicBezTo>
                    <a:cubicBezTo>
                      <a:pt x="92160" y="43922"/>
                      <a:pt x="88361" y="62980"/>
                      <a:pt x="75686" y="75655"/>
                    </a:cubicBezTo>
                    <a:cubicBezTo>
                      <a:pt x="63011" y="88330"/>
                      <a:pt x="43953" y="92129"/>
                      <a:pt x="27387" y="85260"/>
                    </a:cubicBezTo>
                    <a:cubicBezTo>
                      <a:pt x="10821" y="78421"/>
                      <a:pt x="0" y="62250"/>
                      <a:pt x="0" y="44317"/>
                    </a:cubicBez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0"/>
              <p:cNvSpPr/>
              <p:nvPr/>
            </p:nvSpPr>
            <p:spPr>
              <a:xfrm>
                <a:off x="9627695" y="2121819"/>
                <a:ext cx="85800" cy="7122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003" extrusionOk="0">
                    <a:moveTo>
                      <a:pt x="1290" y="0"/>
                    </a:moveTo>
                    <a:cubicBezTo>
                      <a:pt x="1112" y="0"/>
                      <a:pt x="930" y="51"/>
                      <a:pt x="760" y="164"/>
                    </a:cubicBezTo>
                    <a:cubicBezTo>
                      <a:pt x="0" y="650"/>
                      <a:pt x="213" y="1805"/>
                      <a:pt x="1094" y="1988"/>
                    </a:cubicBezTo>
                    <a:cubicBezTo>
                      <a:pt x="1151" y="1998"/>
                      <a:pt x="1209" y="2003"/>
                      <a:pt x="1265" y="2003"/>
                    </a:cubicBezTo>
                    <a:cubicBezTo>
                      <a:pt x="1721" y="2003"/>
                      <a:pt x="2141" y="1687"/>
                      <a:pt x="2249" y="1228"/>
                    </a:cubicBezTo>
                    <a:cubicBezTo>
                      <a:pt x="2413" y="551"/>
                      <a:pt x="1878" y="0"/>
                      <a:pt x="12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0"/>
              <p:cNvSpPr/>
              <p:nvPr/>
            </p:nvSpPr>
            <p:spPr>
              <a:xfrm>
                <a:off x="8409670" y="1299325"/>
                <a:ext cx="84982" cy="70546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1"/>
                      <a:pt x="730" y="165"/>
                    </a:cubicBezTo>
                    <a:cubicBezTo>
                      <a:pt x="0" y="651"/>
                      <a:pt x="213" y="1776"/>
                      <a:pt x="1094" y="1958"/>
                    </a:cubicBezTo>
                    <a:cubicBezTo>
                      <a:pt x="1166" y="1975"/>
                      <a:pt x="1237" y="1983"/>
                      <a:pt x="1308" y="1983"/>
                    </a:cubicBezTo>
                    <a:cubicBezTo>
                      <a:pt x="1747" y="1983"/>
                      <a:pt x="2145" y="1670"/>
                      <a:pt x="2249" y="1198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50"/>
              <p:cNvSpPr/>
              <p:nvPr/>
            </p:nvSpPr>
            <p:spPr>
              <a:xfrm>
                <a:off x="8374007" y="4442202"/>
                <a:ext cx="86049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1983" extrusionOk="0">
                    <a:moveTo>
                      <a:pt x="1293" y="0"/>
                    </a:moveTo>
                    <a:cubicBezTo>
                      <a:pt x="1114" y="0"/>
                      <a:pt x="930" y="51"/>
                      <a:pt x="760" y="164"/>
                    </a:cubicBezTo>
                    <a:cubicBezTo>
                      <a:pt x="0" y="651"/>
                      <a:pt x="243" y="1775"/>
                      <a:pt x="1094" y="1958"/>
                    </a:cubicBezTo>
                    <a:cubicBezTo>
                      <a:pt x="1170" y="1974"/>
                      <a:pt x="1245" y="1983"/>
                      <a:pt x="1319" y="1983"/>
                    </a:cubicBezTo>
                    <a:cubicBezTo>
                      <a:pt x="1777" y="1983"/>
                      <a:pt x="2175" y="1669"/>
                      <a:pt x="2280" y="1198"/>
                    </a:cubicBezTo>
                    <a:cubicBezTo>
                      <a:pt x="2420" y="545"/>
                      <a:pt x="1881" y="0"/>
                      <a:pt x="1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50"/>
              <p:cNvSpPr/>
              <p:nvPr/>
            </p:nvSpPr>
            <p:spPr>
              <a:xfrm>
                <a:off x="7136035" y="3984554"/>
                <a:ext cx="79755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983" extrusionOk="0">
                    <a:moveTo>
                      <a:pt x="1142" y="0"/>
                    </a:moveTo>
                    <a:cubicBezTo>
                      <a:pt x="744" y="0"/>
                      <a:pt x="355" y="224"/>
                      <a:pt x="227" y="725"/>
                    </a:cubicBezTo>
                    <a:cubicBezTo>
                      <a:pt x="1" y="1508"/>
                      <a:pt x="611" y="1982"/>
                      <a:pt x="1209" y="1982"/>
                    </a:cubicBezTo>
                    <a:cubicBezTo>
                      <a:pt x="1655" y="1982"/>
                      <a:pt x="2094" y="1718"/>
                      <a:pt x="2172" y="1120"/>
                    </a:cubicBezTo>
                    <a:cubicBezTo>
                      <a:pt x="2242" y="418"/>
                      <a:pt x="1684" y="0"/>
                      <a:pt x="1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7" name="Google Shape;1157;p50"/>
            <p:cNvSpPr/>
            <p:nvPr/>
          </p:nvSpPr>
          <p:spPr>
            <a:xfrm>
              <a:off x="6615621" y="2219307"/>
              <a:ext cx="2654142" cy="611358"/>
            </a:xfrm>
            <a:custGeom>
              <a:avLst/>
              <a:gdLst/>
              <a:ahLst/>
              <a:cxnLst/>
              <a:rect l="l" t="t" r="r" b="b"/>
              <a:pathLst>
                <a:path w="81553" h="18785" fill="none" extrusionOk="0">
                  <a:moveTo>
                    <a:pt x="81553" y="18785"/>
                  </a:moveTo>
                  <a:lnTo>
                    <a:pt x="62768" y="0"/>
                  </a:lnTo>
                  <a:lnTo>
                    <a:pt x="47084" y="0"/>
                  </a:lnTo>
                  <a:lnTo>
                    <a:pt x="47084" y="10791"/>
                  </a:lnTo>
                  <a:lnTo>
                    <a:pt x="1" y="1079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8125138" y="2550672"/>
              <a:ext cx="39607" cy="39607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7635482" y="1707875"/>
              <a:ext cx="1022922" cy="1022889"/>
            </a:xfrm>
            <a:custGeom>
              <a:avLst/>
              <a:gdLst/>
              <a:ahLst/>
              <a:cxnLst/>
              <a:rect l="l" t="t" r="r" b="b"/>
              <a:pathLst>
                <a:path w="31431" h="31430" fill="none" extrusionOk="0">
                  <a:moveTo>
                    <a:pt x="21035" y="2949"/>
                  </a:moveTo>
                  <a:cubicBezTo>
                    <a:pt x="28087" y="5867"/>
                    <a:pt x="31430" y="13952"/>
                    <a:pt x="28512" y="21035"/>
                  </a:cubicBezTo>
                  <a:cubicBezTo>
                    <a:pt x="25594" y="28086"/>
                    <a:pt x="17509" y="31430"/>
                    <a:pt x="10427" y="28512"/>
                  </a:cubicBezTo>
                  <a:cubicBezTo>
                    <a:pt x="3375" y="25594"/>
                    <a:pt x="1" y="17478"/>
                    <a:pt x="2949" y="10426"/>
                  </a:cubicBezTo>
                  <a:cubicBezTo>
                    <a:pt x="5867" y="3375"/>
                    <a:pt x="13953" y="1"/>
                    <a:pt x="21035" y="294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7949075" y="2021471"/>
              <a:ext cx="347255" cy="347255"/>
            </a:xfrm>
            <a:custGeom>
              <a:avLst/>
              <a:gdLst/>
              <a:ahLst/>
              <a:cxnLst/>
              <a:rect l="l" t="t" r="r" b="b"/>
              <a:pathLst>
                <a:path w="10670" h="10670" fill="none" extrusionOk="0">
                  <a:moveTo>
                    <a:pt x="6110" y="10669"/>
                  </a:moveTo>
                  <a:cubicBezTo>
                    <a:pt x="2037" y="10669"/>
                    <a:pt x="0" y="5745"/>
                    <a:pt x="2858" y="2888"/>
                  </a:cubicBezTo>
                  <a:cubicBezTo>
                    <a:pt x="5745" y="0"/>
                    <a:pt x="10669" y="2037"/>
                    <a:pt x="10669" y="6110"/>
                  </a:cubicBezTo>
                  <a:cubicBezTo>
                    <a:pt x="10669" y="8633"/>
                    <a:pt x="8602" y="10669"/>
                    <a:pt x="6110" y="10669"/>
                  </a:cubicBezTo>
                  <a:close/>
                </a:path>
              </a:pathLst>
            </a:custGeom>
            <a:noFill/>
            <a:ln w="326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6371009" y="2406273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6403651" y="2439892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6440263" y="2476504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7136942" y="2523986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50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1166" name="Google Shape;1166;p5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674442" y="1346793"/>
            <a:ext cx="36905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Funksional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proqramlaşdırma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hər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şeyi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riyazi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funksiyalar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üslubunda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bağlamağa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çalışdığımız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bir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proqramlaşdırma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paradiqmasıdır</a:t>
            </a:r>
            <a:r>
              <a:rPr lang="en-US" sz="1800" dirty="0">
                <a:solidFill>
                  <a:schemeClr val="tx1"/>
                </a:solidFill>
              </a:rPr>
              <a:t>. Bu </a:t>
            </a:r>
            <a:r>
              <a:rPr lang="en-US" sz="1800" dirty="0" err="1">
                <a:solidFill>
                  <a:schemeClr val="tx1"/>
                </a:solidFill>
              </a:rPr>
              <a:t>proqramlaşdırma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üslubunun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deklarativ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növüdür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 err="1">
                <a:solidFill>
                  <a:schemeClr val="tx1"/>
                </a:solidFill>
              </a:rPr>
              <a:t>Əsas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diqqəti</a:t>
            </a:r>
            <a:r>
              <a:rPr lang="en-US" sz="1800" dirty="0">
                <a:solidFill>
                  <a:schemeClr val="tx1"/>
                </a:solidFill>
              </a:rPr>
              <a:t> "</a:t>
            </a:r>
            <a:r>
              <a:rPr lang="en-US" sz="1800" dirty="0" err="1">
                <a:solidFill>
                  <a:schemeClr val="tx1"/>
                </a:solidFill>
              </a:rPr>
              <a:t>necə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həll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etmək</a:t>
            </a:r>
            <a:r>
              <a:rPr lang="en-US" sz="1800" dirty="0">
                <a:solidFill>
                  <a:schemeClr val="tx1"/>
                </a:solidFill>
              </a:rPr>
              <a:t>" </a:t>
            </a:r>
            <a:r>
              <a:rPr lang="en-US" sz="1800" dirty="0" err="1">
                <a:solidFill>
                  <a:schemeClr val="tx1"/>
                </a:solidFill>
              </a:rPr>
              <a:t>olduğu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imperativ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üslubdan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fərqli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olaraq</a:t>
            </a:r>
            <a:r>
              <a:rPr lang="en-US" sz="1800" dirty="0">
                <a:solidFill>
                  <a:schemeClr val="tx1"/>
                </a:solidFill>
              </a:rPr>
              <a:t> "</a:t>
            </a:r>
            <a:r>
              <a:rPr lang="en-US" sz="1800" dirty="0" err="1">
                <a:solidFill>
                  <a:schemeClr val="tx1"/>
                </a:solidFill>
              </a:rPr>
              <a:t>nə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həll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etmək</a:t>
            </a:r>
            <a:r>
              <a:rPr lang="en-US" sz="1800" dirty="0">
                <a:solidFill>
                  <a:schemeClr val="tx1"/>
                </a:solidFill>
              </a:rPr>
              <a:t>" </a:t>
            </a:r>
            <a:r>
              <a:rPr lang="en-US" sz="1800" dirty="0" err="1">
                <a:solidFill>
                  <a:schemeClr val="tx1"/>
                </a:solidFill>
              </a:rPr>
              <a:t>üzərindədir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109235" y="1891672"/>
            <a:ext cx="25598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2800" b="1" dirty="0">
                <a:solidFill>
                  <a:schemeClr val="tx1"/>
                </a:solidFill>
              </a:rPr>
              <a:t>Functional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504</Words>
  <Application>Microsoft Office PowerPoint</Application>
  <PresentationFormat>On-screen Show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Josefin Slab SemiBold</vt:lpstr>
      <vt:lpstr>Montserrat</vt:lpstr>
      <vt:lpstr>Source Sans Pro</vt:lpstr>
      <vt:lpstr>Raleway</vt:lpstr>
      <vt:lpstr>Lato</vt:lpstr>
      <vt:lpstr>Electronic Circuit Style CV by Slidesgo</vt:lpstr>
      <vt:lpstr>PowerPoint Presentation</vt:lpstr>
      <vt:lpstr>PowerPoint Presentation</vt:lpstr>
      <vt:lpstr>Imperative</vt:lpstr>
      <vt:lpstr>Imperative</vt:lpstr>
      <vt:lpstr>Procedual programming paradigm</vt:lpstr>
      <vt:lpstr>PowerPoint Presentation</vt:lpstr>
      <vt:lpstr>PowerPoint Presentation</vt:lpstr>
      <vt:lpstr>PowerPoint Presentation</vt:lpstr>
      <vt:lpstr>PowerPoint Presentation</vt:lpstr>
      <vt:lpstr>Data processing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—Vasif Aliyev</dc:title>
  <dc:creator>Vasif_PC</dc:creator>
  <cp:lastModifiedBy>Vasif_PC</cp:lastModifiedBy>
  <cp:revision>16</cp:revision>
  <dcterms:modified xsi:type="dcterms:W3CDTF">2022-10-25T19:35:49Z</dcterms:modified>
</cp:coreProperties>
</file>