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ECAB-E224-4CDF-B981-60133AF061F0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81ACD-999F-4C13-AA5B-2FB8CE2E67F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81ACD-999F-4C13-AA5B-2FB8CE2E67F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28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81ACD-999F-4C13-AA5B-2FB8CE2E67F2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40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81ACD-999F-4C13-AA5B-2FB8CE2E67F2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602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539750" y="1773238"/>
            <a:ext cx="2664098" cy="2087810"/>
          </a:xfrm>
        </p:spPr>
        <p:txBody>
          <a:bodyPr/>
          <a:lstStyle/>
          <a:p>
            <a:endParaRPr lang="bg-BG"/>
          </a:p>
        </p:txBody>
      </p:sp>
      <p:sp>
        <p:nvSpPr>
          <p:cNvPr id="1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39552" y="4077072"/>
            <a:ext cx="2664098" cy="2087810"/>
          </a:xfrm>
        </p:spPr>
        <p:txBody>
          <a:bodyPr/>
          <a:lstStyle/>
          <a:p>
            <a:endParaRPr lang="bg-BG"/>
          </a:p>
        </p:txBody>
      </p:sp>
      <p:sp>
        <p:nvSpPr>
          <p:cNvPr id="18" name="Chart Placeholder 6"/>
          <p:cNvSpPr>
            <a:spLocks noGrp="1"/>
          </p:cNvSpPr>
          <p:nvPr>
            <p:ph type="chart" sz="quarter" idx="15"/>
          </p:nvPr>
        </p:nvSpPr>
        <p:spPr>
          <a:xfrm>
            <a:off x="4932040" y="1844824"/>
            <a:ext cx="2664098" cy="2087810"/>
          </a:xfrm>
        </p:spPr>
        <p:txBody>
          <a:bodyPr/>
          <a:lstStyle/>
          <a:p>
            <a:endParaRPr lang="bg-BG"/>
          </a:p>
        </p:txBody>
      </p:sp>
      <p:sp>
        <p:nvSpPr>
          <p:cNvPr id="19" name="Chart Placeholder 6"/>
          <p:cNvSpPr>
            <a:spLocks noGrp="1"/>
          </p:cNvSpPr>
          <p:nvPr>
            <p:ph type="chart" sz="quarter" idx="16"/>
          </p:nvPr>
        </p:nvSpPr>
        <p:spPr>
          <a:xfrm>
            <a:off x="4932040" y="4149080"/>
            <a:ext cx="2664098" cy="2087810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533237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2715A1B-70B7-4070-8B43-557B1CE0576C}" type="datetimeFigureOut">
              <a:rPr lang="bg-BG" smtClean="0"/>
              <a:t>2.4.2013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E665CE1-2F20-4E9B-A8E8-3604EC1249A5}" type="slidenum">
              <a:rPr lang="bg-BG" smtClean="0"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ransition spd="slow">
    <p:pull/>
  </p:transition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3.xls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2.xls"/><Relationship Id="rId11" Type="http://schemas.openxmlformats.org/officeDocument/2006/relationships/image" Target="../media/image7.png"/><Relationship Id="rId5" Type="http://schemas.openxmlformats.org/officeDocument/2006/relationships/image" Target="../media/image4.emf"/><Relationship Id="rId10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Microsoft_Excel_97-2003_Worksheet5.xls"/><Relationship Id="rId7" Type="http://schemas.openxmlformats.org/officeDocument/2006/relationships/oleObject" Target="../embeddings/Microsoft_Excel_97-2003_Worksheet7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Microsoft_Excel_97-2003_Worksheet6.xls"/><Relationship Id="rId10" Type="http://schemas.openxmlformats.org/officeDocument/2006/relationships/image" Target="../media/image11.emf"/><Relationship Id="rId4" Type="http://schemas.openxmlformats.org/officeDocument/2006/relationships/image" Target="../media/image8.png"/><Relationship Id="rId9" Type="http://schemas.openxmlformats.org/officeDocument/2006/relationships/oleObject" Target="../embeddings/Microsoft_Excel_97-2003_Worksheet8.xls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132856"/>
            <a:ext cx="6400800" cy="175260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Оптимизации чрез </a:t>
            </a:r>
            <a:r>
              <a:rPr lang="ru-RU" sz="3600" dirty="0" smtClean="0">
                <a:solidFill>
                  <a:schemeClr val="tx1"/>
                </a:solidFill>
              </a:rPr>
              <a:t>сегмент</a:t>
            </a:r>
            <a:r>
              <a:rPr lang="bg-BG" sz="3600" dirty="0" smtClean="0">
                <a:solidFill>
                  <a:schemeClr val="tx1"/>
                </a:solidFill>
              </a:rPr>
              <a:t>н</a:t>
            </a:r>
            <a:r>
              <a:rPr lang="ru-RU" sz="3600" dirty="0" smtClean="0">
                <a:solidFill>
                  <a:schemeClr val="tx1"/>
                </a:solidFill>
              </a:rPr>
              <a:t>и </a:t>
            </a:r>
            <a:r>
              <a:rPr lang="ru-RU" sz="3600" dirty="0">
                <a:solidFill>
                  <a:schemeClr val="tx1"/>
                </a:solidFill>
              </a:rPr>
              <a:t>дървовидни </a:t>
            </a:r>
            <a:r>
              <a:rPr lang="ru-RU" sz="3600" dirty="0" smtClean="0">
                <a:solidFill>
                  <a:schemeClr val="tx1"/>
                </a:solidFill>
              </a:rPr>
              <a:t>структури 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2540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XIII </a:t>
            </a:r>
            <a:r>
              <a:rPr lang="bg-BG" sz="2000" dirty="0" smtClean="0"/>
              <a:t>Ученическа секция на </a:t>
            </a:r>
            <a:r>
              <a:rPr lang="en-US" sz="2000" dirty="0" smtClean="0"/>
              <a:t>XLII</a:t>
            </a:r>
            <a:r>
              <a:rPr lang="bg-BG" sz="2000" dirty="0" smtClean="0"/>
              <a:t> Пролетна конференция на СМБ</a:t>
            </a:r>
            <a:br>
              <a:rPr lang="bg-BG" sz="2000" dirty="0" smtClean="0"/>
            </a:br>
            <a:r>
              <a:rPr lang="bg-BG" sz="2000" dirty="0" smtClean="0"/>
              <a:t>Боровец, април 2013</a:t>
            </a:r>
            <a:endParaRPr lang="bg-BG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5743935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Васил Пашов </a:t>
            </a:r>
          </a:p>
          <a:p>
            <a:r>
              <a:rPr lang="en-US" sz="2400" dirty="0" smtClean="0"/>
              <a:t>XI </a:t>
            </a:r>
            <a:r>
              <a:rPr lang="bg-BG" sz="2400" dirty="0" smtClean="0"/>
              <a:t>клас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731066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bg-BG" sz="2400" dirty="0" smtClean="0"/>
              <a:t>Какво представлява проектът?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За кого е предназначен?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Цели на проекта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Същност на сегментните дървета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Приложение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Предимства и недостатъци</a:t>
            </a:r>
          </a:p>
          <a:p>
            <a:pPr marL="514350" indent="-514350">
              <a:buAutoNum type="arabicPeriod"/>
            </a:pP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556792"/>
            <a:ext cx="3733800" cy="261865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Увод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9730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Задача 1 – основна задача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600200"/>
            <a:ext cx="8712968" cy="485313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2400" dirty="0" smtClean="0"/>
              <a:t>Постановка на проблема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Тривиално </a:t>
            </a:r>
            <a:r>
              <a:rPr lang="bg-BG" sz="2400" dirty="0" smtClean="0"/>
              <a:t>решение – памет и </a:t>
            </a:r>
            <a:r>
              <a:rPr lang="bg-BG" sz="2400" dirty="0" smtClean="0"/>
              <a:t>с</a:t>
            </a:r>
            <a:r>
              <a:rPr lang="bg-BG" sz="2400" dirty="0" smtClean="0"/>
              <a:t>ложност </a:t>
            </a:r>
            <a:r>
              <a:rPr lang="en-US" sz="2400" dirty="0" smtClean="0"/>
              <a:t>O(n) </a:t>
            </a:r>
            <a:r>
              <a:rPr lang="bg-BG" sz="2400" dirty="0" smtClean="0"/>
              <a:t>за една заявка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Решение </a:t>
            </a:r>
            <a:r>
              <a:rPr lang="bg-BG" sz="2400" dirty="0" smtClean="0"/>
              <a:t>чрез</a:t>
            </a:r>
            <a:r>
              <a:rPr lang="bg-BG" sz="2400" dirty="0" smtClean="0"/>
              <a:t> </a:t>
            </a:r>
            <a:r>
              <a:rPr lang="bg-BG" sz="2400" dirty="0" smtClean="0"/>
              <a:t>сегметно дърво</a:t>
            </a:r>
          </a:p>
          <a:p>
            <a:pPr marL="914400" lvl="1" indent="-514350"/>
            <a:r>
              <a:rPr lang="bg-BG" sz="2400" dirty="0" smtClean="0"/>
              <a:t>Памет О(</a:t>
            </a:r>
            <a:r>
              <a:rPr lang="en-US" sz="2400" dirty="0" smtClean="0"/>
              <a:t>n * </a:t>
            </a:r>
            <a:r>
              <a:rPr lang="en-US" sz="2400" dirty="0" smtClean="0"/>
              <a:t>log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r.r</a:t>
            </a:r>
            <a:r>
              <a:rPr lang="en-US" sz="2400" dirty="0" smtClean="0"/>
              <a:t> – </a:t>
            </a:r>
            <a:r>
              <a:rPr lang="en-US" sz="2400" dirty="0" err="1" smtClean="0"/>
              <a:t>r.l</a:t>
            </a:r>
            <a:r>
              <a:rPr lang="bg-BG" sz="2400" dirty="0" smtClean="0"/>
              <a:t>)</a:t>
            </a:r>
            <a:r>
              <a:rPr lang="en-US" sz="2400" dirty="0" smtClean="0"/>
              <a:t> )</a:t>
            </a:r>
          </a:p>
          <a:p>
            <a:pPr marL="914400" lvl="1" indent="-514350"/>
            <a:r>
              <a:rPr lang="bg-BG" sz="2400" dirty="0" smtClean="0"/>
              <a:t>Сложност на алгоритъма за  </a:t>
            </a:r>
            <a:r>
              <a:rPr lang="bg-BG" sz="2400" dirty="0" smtClean="0"/>
              <a:t>една заявка </a:t>
            </a:r>
            <a:r>
              <a:rPr lang="bg-BG" sz="2400" dirty="0" smtClean="0"/>
              <a:t>О(</a:t>
            </a:r>
            <a:r>
              <a:rPr lang="en-US" sz="2400" dirty="0" smtClean="0"/>
              <a:t>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r.r</a:t>
            </a:r>
            <a:r>
              <a:rPr lang="en-US" sz="2400" dirty="0" smtClean="0"/>
              <a:t> – </a:t>
            </a:r>
            <a:r>
              <a:rPr lang="en-US" sz="2400" dirty="0" err="1" smtClean="0"/>
              <a:t>r.l</a:t>
            </a:r>
            <a:r>
              <a:rPr lang="bg-BG" sz="2400" dirty="0" smtClean="0"/>
              <a:t>)</a:t>
            </a:r>
            <a:r>
              <a:rPr lang="en-US" sz="2400" dirty="0" smtClean="0"/>
              <a:t> )</a:t>
            </a:r>
            <a:r>
              <a:rPr lang="bg-BG" sz="2400" dirty="0" smtClean="0"/>
              <a:t> 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Тестове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723018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Задача 1 – основна задача</a:t>
            </a:r>
            <a:br>
              <a:rPr lang="bg-BG" dirty="0" smtClean="0"/>
            </a:br>
            <a:r>
              <a:rPr lang="bg-BG" dirty="0" smtClean="0"/>
              <a:t>Резултати от тестването</a:t>
            </a:r>
            <a:endParaRPr lang="bg-BG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297044"/>
              </p:ext>
            </p:extLst>
          </p:nvPr>
        </p:nvGraphicFramePr>
        <p:xfrm>
          <a:off x="467544" y="1628800"/>
          <a:ext cx="3960440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Chart" r:id="rId4" imgW="5486548" imgH="3200326" progId="Excel.Chart.8">
                  <p:embed/>
                </p:oleObj>
              </mc:Choice>
              <mc:Fallback>
                <p:oleObj name="Chart" r:id="rId4" imgW="5486548" imgH="3200326" progId="Excel.Chart.8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628800"/>
                        <a:ext cx="3960440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065751"/>
              </p:ext>
            </p:extLst>
          </p:nvPr>
        </p:nvGraphicFramePr>
        <p:xfrm>
          <a:off x="4724400" y="1628800"/>
          <a:ext cx="3970728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Chart" r:id="rId6" imgW="5486548" imgH="3200326" progId="Excel.Chart.8">
                  <p:embed/>
                </p:oleObj>
              </mc:Choice>
              <mc:Fallback>
                <p:oleObj name="Chart" r:id="rId6" imgW="5486548" imgH="3200326" progId="Excel.Char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28800"/>
                        <a:ext cx="3970728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5240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5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254912"/>
              </p:ext>
            </p:extLst>
          </p:nvPr>
        </p:nvGraphicFramePr>
        <p:xfrm>
          <a:off x="539552" y="4077072"/>
          <a:ext cx="388843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Chart" r:id="rId8" imgW="5499069" imgH="3212870" progId="Excel.Chart.8">
                  <p:embed/>
                </p:oleObj>
              </mc:Choice>
              <mc:Fallback>
                <p:oleObj name="Chart" r:id="rId8" imgW="5499069" imgH="3212870" progId="Excel.Chart.8">
                  <p:embed/>
                  <p:pic>
                    <p:nvPicPr>
                      <p:cNvPr id="0" name="Chart 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77072"/>
                        <a:ext cx="3888432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8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618905"/>
              </p:ext>
            </p:extLst>
          </p:nvPr>
        </p:nvGraphicFramePr>
        <p:xfrm>
          <a:off x="4724400" y="4077072"/>
          <a:ext cx="3952056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Chart" r:id="rId10" imgW="5499069" imgH="3212870" progId="Excel.Chart.8">
                  <p:embed/>
                </p:oleObj>
              </mc:Choice>
              <mc:Fallback>
                <p:oleObj name="Chart" r:id="rId10" imgW="5499069" imgH="3212870" progId="Excel.Chart.8">
                  <p:embed/>
                  <p:pic>
                    <p:nvPicPr>
                      <p:cNvPr id="0" name="Char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77072"/>
                        <a:ext cx="3952056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5240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991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 2 </a:t>
            </a:r>
            <a:r>
              <a:rPr lang="bg-BG" dirty="0" smtClean="0"/>
              <a:t>– </a:t>
            </a:r>
            <a:r>
              <a:rPr lang="en-US" dirty="0" smtClean="0"/>
              <a:t>RANGE MINIMUM QUERY (RMQ)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23528" y="1600200"/>
            <a:ext cx="8496944" cy="47811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2400" dirty="0" smtClean="0"/>
              <a:t>Постановка на проблема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Тривиално </a:t>
            </a:r>
            <a:r>
              <a:rPr lang="bg-BG" sz="2400" dirty="0" smtClean="0"/>
              <a:t>решение – памет и сложност </a:t>
            </a:r>
            <a:r>
              <a:rPr lang="bg-BG" sz="2400" dirty="0" smtClean="0"/>
              <a:t>за изпълнение на</a:t>
            </a:r>
            <a:r>
              <a:rPr lang="en-US" sz="2400" dirty="0" smtClean="0"/>
              <a:t> </a:t>
            </a:r>
            <a:r>
              <a:rPr lang="bg-BG" sz="2400" dirty="0" smtClean="0"/>
              <a:t>една заявка </a:t>
            </a:r>
            <a:r>
              <a:rPr lang="en-US" sz="2400" dirty="0" smtClean="0"/>
              <a:t>O(n)</a:t>
            </a:r>
            <a:r>
              <a:rPr lang="bg-BG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Решение използващо сегментно дърво</a:t>
            </a:r>
          </a:p>
          <a:p>
            <a:pPr marL="914400" lvl="1" indent="-514350"/>
            <a:r>
              <a:rPr lang="bg-BG" sz="2400" dirty="0" smtClean="0"/>
              <a:t>Памет </a:t>
            </a:r>
            <a:r>
              <a:rPr lang="en-US" sz="2400" dirty="0" smtClean="0"/>
              <a:t>O</a:t>
            </a:r>
            <a:r>
              <a:rPr lang="bg-BG" sz="2400" dirty="0" smtClean="0"/>
              <a:t>(</a:t>
            </a:r>
            <a:r>
              <a:rPr lang="en-US" sz="2400" dirty="0" smtClean="0"/>
              <a:t>n * </a:t>
            </a:r>
            <a:r>
              <a:rPr lang="en-US" sz="2400" dirty="0" smtClean="0"/>
              <a:t>log</a:t>
            </a:r>
            <a:r>
              <a:rPr lang="en-US" sz="2400" baseline="-25000" dirty="0"/>
              <a:t>2 </a:t>
            </a:r>
            <a:r>
              <a:rPr lang="en-US" sz="2400" dirty="0" smtClean="0"/>
              <a:t>(</a:t>
            </a:r>
            <a:r>
              <a:rPr lang="en-US" sz="2400" dirty="0" smtClean="0"/>
              <a:t>n</a:t>
            </a:r>
            <a:r>
              <a:rPr lang="bg-BG" sz="2400" dirty="0" smtClean="0"/>
              <a:t>)</a:t>
            </a:r>
            <a:r>
              <a:rPr lang="en-US" sz="2400" dirty="0" smtClean="0"/>
              <a:t>)</a:t>
            </a:r>
          </a:p>
          <a:p>
            <a:pPr marL="914400" lvl="1" indent="-514350"/>
            <a:r>
              <a:rPr lang="bg-BG" sz="2400" dirty="0" smtClean="0"/>
              <a:t>Сложност за изпълнение на една заявка </a:t>
            </a:r>
            <a:r>
              <a:rPr lang="en-US" sz="2400" dirty="0" smtClean="0"/>
              <a:t>O(log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n)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Тестове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15956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 smtClean="0"/>
              <a:t>Задача 2 – </a:t>
            </a:r>
            <a:r>
              <a:rPr lang="en-US" dirty="0" smtClean="0"/>
              <a:t>RMQ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Резултати от тестването</a:t>
            </a:r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77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970084"/>
              </p:ext>
            </p:extLst>
          </p:nvPr>
        </p:nvGraphicFramePr>
        <p:xfrm>
          <a:off x="467544" y="1700808"/>
          <a:ext cx="3744416" cy="22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Chart" r:id="rId3" imgW="5499069" imgH="3212870" progId="Excel.Chart.8">
                  <p:embed/>
                </p:oleObj>
              </mc:Choice>
              <mc:Fallback>
                <p:oleObj name="Chart" r:id="rId3" imgW="5499069" imgH="3212870" progId="Excel.Chart.8">
                  <p:embed/>
                  <p:pic>
                    <p:nvPicPr>
                      <p:cNvPr id="0" name="Char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00808"/>
                        <a:ext cx="3744416" cy="2271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108473"/>
              </p:ext>
            </p:extLst>
          </p:nvPr>
        </p:nvGraphicFramePr>
        <p:xfrm>
          <a:off x="4572000" y="1700808"/>
          <a:ext cx="4032448" cy="227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Chart" r:id="rId5" imgW="5499069" imgH="3212870" progId="Excel.Chart.8">
                  <p:embed/>
                </p:oleObj>
              </mc:Choice>
              <mc:Fallback>
                <p:oleObj name="Chart" r:id="rId5" imgW="5499069" imgH="3212870" progId="Excel.Chart.8">
                  <p:embed/>
                  <p:pic>
                    <p:nvPicPr>
                      <p:cNvPr id="0" name="Char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808"/>
                        <a:ext cx="4032448" cy="22738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2400" y="3362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1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01727"/>
              </p:ext>
            </p:extLst>
          </p:nvPr>
        </p:nvGraphicFramePr>
        <p:xfrm>
          <a:off x="467544" y="4077072"/>
          <a:ext cx="3816424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Chart" r:id="rId7" imgW="5486548" imgH="3200326" progId="Excel.Chart.8">
                  <p:embed/>
                </p:oleObj>
              </mc:Choice>
              <mc:Fallback>
                <p:oleObj name="Chart" r:id="rId7" imgW="5486548" imgH="3200326" progId="Excel.Char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77072"/>
                        <a:ext cx="3816424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786302"/>
              </p:ext>
            </p:extLst>
          </p:nvPr>
        </p:nvGraphicFramePr>
        <p:xfrm>
          <a:off x="4572000" y="4077072"/>
          <a:ext cx="4104456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Chart" r:id="rId9" imgW="5486548" imgH="3200326" progId="Excel.Chart.8">
                  <p:embed/>
                </p:oleObj>
              </mc:Choice>
              <mc:Fallback>
                <p:oleObj name="Chart" r:id="rId9" imgW="5486548" imgH="3200326" progId="Excel.Char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77072"/>
                        <a:ext cx="4104456" cy="25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52400" y="3352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32574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 3 </a:t>
            </a:r>
            <a:r>
              <a:rPr lang="bg-BG" dirty="0" smtClean="0"/>
              <a:t>– </a:t>
            </a:r>
            <a:r>
              <a:rPr lang="en-US" dirty="0" smtClean="0"/>
              <a:t>Lowest Common Ancestor</a:t>
            </a:r>
            <a:r>
              <a:rPr lang="bg-BG" dirty="0" smtClean="0"/>
              <a:t> </a:t>
            </a:r>
            <a:r>
              <a:rPr lang="en-US" dirty="0" smtClean="0"/>
              <a:t>(LCA)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2400" dirty="0" smtClean="0"/>
              <a:t>Постановка на проблема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Тривиално решение</a:t>
            </a:r>
          </a:p>
          <a:p>
            <a:pPr marL="914400" lvl="1" indent="-514350"/>
            <a:r>
              <a:rPr lang="bg-BG" sz="2400" dirty="0" smtClean="0"/>
              <a:t>Памет </a:t>
            </a:r>
            <a:r>
              <a:rPr lang="en-US" sz="2400" dirty="0" smtClean="0"/>
              <a:t>O(n)</a:t>
            </a:r>
          </a:p>
          <a:p>
            <a:pPr marL="914400" lvl="1" indent="-514350"/>
            <a:r>
              <a:rPr lang="bg-BG" sz="2400" dirty="0" smtClean="0"/>
              <a:t>Време за изпълнение на една заявка </a:t>
            </a:r>
            <a:r>
              <a:rPr lang="en-US" sz="2400" dirty="0" smtClean="0"/>
              <a:t>O(n*n)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400" dirty="0" smtClean="0"/>
              <a:t>Решение използващо сегментно дърво</a:t>
            </a:r>
          </a:p>
          <a:p>
            <a:pPr marL="914400" lvl="1" indent="-514350"/>
            <a:r>
              <a:rPr lang="bg-BG" sz="2400" dirty="0" smtClean="0"/>
              <a:t>Памет </a:t>
            </a:r>
            <a:r>
              <a:rPr lang="en-US" sz="2400" dirty="0" smtClean="0"/>
              <a:t>O(m * </a:t>
            </a:r>
            <a:r>
              <a:rPr lang="en-US" sz="2400" dirty="0" smtClean="0"/>
              <a:t>log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m) m –</a:t>
            </a:r>
            <a:r>
              <a:rPr lang="bg-BG" sz="2400" dirty="0"/>
              <a:t> </a:t>
            </a:r>
            <a:r>
              <a:rPr lang="bg-BG" sz="2400" dirty="0" smtClean="0"/>
              <a:t>дължина на пътя</a:t>
            </a:r>
          </a:p>
          <a:p>
            <a:pPr marL="914400" lvl="1" indent="-514350"/>
            <a:r>
              <a:rPr lang="bg-BG" sz="2400" dirty="0" smtClean="0"/>
              <a:t>Време за изпълнение на една заявка </a:t>
            </a:r>
            <a:r>
              <a:rPr lang="en-US" sz="2400" dirty="0" smtClean="0"/>
              <a:t>O(log</a:t>
            </a:r>
            <a:r>
              <a:rPr lang="en-US" sz="2400" baseline="-25000" dirty="0"/>
              <a:t>2</a:t>
            </a:r>
            <a:r>
              <a:rPr lang="en-US" sz="2400" dirty="0" smtClean="0"/>
              <a:t> </a:t>
            </a:r>
            <a:r>
              <a:rPr lang="en-US" sz="2400" dirty="0" smtClean="0"/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3031077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Авторски принос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2636912"/>
            <a:ext cx="8229600" cy="327322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2800" dirty="0" smtClean="0"/>
              <a:t>Намяляване на обема заета памет и време за изпълнение на заявка</a:t>
            </a:r>
          </a:p>
          <a:p>
            <a:pPr marL="514350" indent="-514350">
              <a:buAutoNum type="arabicPeriod"/>
            </a:pPr>
            <a:r>
              <a:rPr lang="bg-BG" sz="2800" dirty="0" smtClean="0"/>
              <a:t>Добавяне на динамичност в структурата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707857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Преспективи за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2400" dirty="0" smtClean="0"/>
              <a:t>Тестване на алгоритъма за </a:t>
            </a:r>
            <a:r>
              <a:rPr lang="en-US" sz="2400" dirty="0" smtClean="0"/>
              <a:t>LCA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Изследване на предложените оптимизации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Анализ на други приложения на алгоритмите</a:t>
            </a:r>
          </a:p>
          <a:p>
            <a:pPr marL="514350" indent="-514350">
              <a:buAutoNum type="arabicPeriod"/>
            </a:pPr>
            <a:r>
              <a:rPr lang="bg-BG" sz="2400" dirty="0" smtClean="0"/>
              <a:t>Анализ на сегментните дървета в многоизмерно пространство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2024975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672</TotalTime>
  <Words>243</Words>
  <Application>Microsoft Office PowerPoint</Application>
  <PresentationFormat>On-screen Show (4:3)</PresentationFormat>
  <Paragraphs>46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Horizon</vt:lpstr>
      <vt:lpstr>Chart</vt:lpstr>
      <vt:lpstr>XIII Ученическа секция на XLII Пролетна конференция на СМБ Боровец, април 2013</vt:lpstr>
      <vt:lpstr>Увод</vt:lpstr>
      <vt:lpstr>Задача 1 – основна задача</vt:lpstr>
      <vt:lpstr>Задача 1 – основна задача Резултати от тестването</vt:lpstr>
      <vt:lpstr>Задача 2 – RANGE MINIMUM QUERY (RMQ)</vt:lpstr>
      <vt:lpstr>Задача 2 – RMQ Резултати от тестването</vt:lpstr>
      <vt:lpstr>Задача 3 – Lowest Common Ancestor (LCA)</vt:lpstr>
      <vt:lpstr>Авторски принос</vt:lpstr>
      <vt:lpstr>Преспективи за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Оптимизации чрез сегменти дървовидни структури</dc:title>
  <dc:creator>Vasil</dc:creator>
  <cp:lastModifiedBy>Vasil</cp:lastModifiedBy>
  <cp:revision>24</cp:revision>
  <dcterms:created xsi:type="dcterms:W3CDTF">2013-03-26T17:16:07Z</dcterms:created>
  <dcterms:modified xsi:type="dcterms:W3CDTF">2013-04-02T19:03:27Z</dcterms:modified>
</cp:coreProperties>
</file>