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3" r:id="rId3"/>
    <p:sldId id="258" r:id="rId4"/>
    <p:sldId id="259" r:id="rId5"/>
    <p:sldId id="260" r:id="rId6"/>
    <p:sldId id="262" r:id="rId7"/>
    <p:sldId id="263" r:id="rId8"/>
    <p:sldId id="342" r:id="rId9"/>
    <p:sldId id="264" r:id="rId10"/>
    <p:sldId id="266" r:id="rId11"/>
    <p:sldId id="269" r:id="rId12"/>
    <p:sldId id="270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7" r:id="rId22"/>
    <p:sldId id="288" r:id="rId23"/>
    <p:sldId id="289" r:id="rId24"/>
    <p:sldId id="299" r:id="rId25"/>
    <p:sldId id="300" r:id="rId26"/>
    <p:sldId id="338" r:id="rId27"/>
    <p:sldId id="303" r:id="rId28"/>
    <p:sldId id="307" r:id="rId29"/>
    <p:sldId id="340" r:id="rId30"/>
    <p:sldId id="312" r:id="rId31"/>
    <p:sldId id="313" r:id="rId32"/>
    <p:sldId id="311" r:id="rId33"/>
    <p:sldId id="314" r:id="rId34"/>
    <p:sldId id="315" r:id="rId35"/>
    <p:sldId id="316" r:id="rId36"/>
    <p:sldId id="317" r:id="rId37"/>
    <p:sldId id="318" r:id="rId38"/>
    <p:sldId id="319" r:id="rId39"/>
    <p:sldId id="290" r:id="rId40"/>
    <p:sldId id="296" r:id="rId41"/>
    <p:sldId id="298" r:id="rId42"/>
    <p:sldId id="34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B074A72-A556-4834-995D-C157398AC977}">
          <p14:sldIdLst>
            <p14:sldId id="256"/>
            <p14:sldId id="343"/>
            <p14:sldId id="258"/>
          </p14:sldIdLst>
        </p14:section>
        <p14:section name="Objects and Properties" id="{6DF29FF0-E07E-4586-8D57-A658882762FF}">
          <p14:sldIdLst>
            <p14:sldId id="259"/>
            <p14:sldId id="260"/>
            <p14:sldId id="262"/>
            <p14:sldId id="263"/>
            <p14:sldId id="342"/>
            <p14:sldId id="264"/>
            <p14:sldId id="266"/>
            <p14:sldId id="269"/>
            <p14:sldId id="270"/>
          </p14:sldIdLst>
        </p14:section>
        <p14:section name="Looping Through Objects" id="{2E560FA4-6F68-4B99-AE44-698B408FF83C}">
          <p14:sldIdLst>
            <p14:sldId id="277"/>
            <p14:sldId id="278"/>
            <p14:sldId id="279"/>
            <p14:sldId id="280"/>
          </p14:sldIdLst>
        </p14:section>
        <p14:section name="Internal Properties" id="{2FDAF7C4-0DBE-48E3-AE7B-FF172250C063}">
          <p14:sldIdLst/>
        </p14:section>
        <p14:section name="JSON" id="{44AC7F67-02A1-4DFF-A023-01453DF36C71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lasses" id="{BEE76863-F309-4A59-A781-76A659555988}">
          <p14:sldIdLst>
            <p14:sldId id="299"/>
            <p14:sldId id="300"/>
            <p14:sldId id="338"/>
            <p14:sldId id="303"/>
            <p14:sldId id="307"/>
            <p14:sldId id="340"/>
            <p14:sldId id="312"/>
            <p14:sldId id="313"/>
            <p14:sldId id="311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Conclusion" id="{B559A72E-0274-4317-B303-37CB2FBD2909}">
          <p14:sldIdLst>
            <p14:sldId id="290"/>
            <p14:sldId id="296"/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432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7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Objects &amp; Classes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smtClean="0">
                <a:solidFill>
                  <a:schemeClr val="bg1"/>
                </a:solidFill>
              </a:rPr>
              <a:t>age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function 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myAge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</a:t>
            </a:r>
            <a:r>
              <a:rPr lang="en-US" sz="2400" dirty="0" smtClean="0">
                <a:solidFill>
                  <a:schemeClr val="tx1"/>
                </a:solidFill>
              </a:rPr>
              <a:t>`My age is ${</a:t>
            </a:r>
            <a:r>
              <a:rPr lang="en-US" sz="2400" dirty="0" err="1" smtClean="0">
                <a:solidFill>
                  <a:schemeClr val="tx1"/>
                </a:solidFill>
              </a:rPr>
              <a:t>myAge</a:t>
            </a:r>
            <a:r>
              <a:rPr lang="en-US" sz="2400" dirty="0" smtClean="0">
                <a:solidFill>
                  <a:schemeClr val="tx1"/>
                </a:solidFill>
              </a:rPr>
              <a:t>}!`</a:t>
            </a:r>
            <a:r>
              <a:rPr lang="en-US" sz="24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</a:rPr>
              <a:t>person.</a:t>
            </a:r>
            <a:r>
              <a:rPr lang="en-US" sz="2400" dirty="0" err="1" smtClean="0">
                <a:solidFill>
                  <a:schemeClr val="bg1"/>
                </a:solidFill>
              </a:rPr>
              <a:t>age</a:t>
            </a:r>
            <a:r>
              <a:rPr lang="en-US" sz="2400" dirty="0" smtClean="0">
                <a:solidFill>
                  <a:schemeClr val="tx1"/>
                </a:solidFill>
              </a:rPr>
              <a:t>(21)); </a:t>
            </a:r>
            <a:r>
              <a:rPr lang="en-US" sz="2400" i="1" dirty="0" smtClean="0">
                <a:solidFill>
                  <a:schemeClr val="accent2"/>
                </a:solidFill>
              </a:rPr>
              <a:t>// My age is 21!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347701"/>
            <a:ext cx="10573811" cy="4726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.age</a:t>
            </a:r>
            <a:r>
              <a:rPr lang="en-US" sz="2400" b="1" dirty="0">
                <a:latin typeface="Consolas" panose="020B0609020204030204" pitchFamily="49" charset="0"/>
              </a:rPr>
              <a:t> = 21;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'John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', 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'gender'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 = 'male';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'John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', 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gender: 'male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person.gender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'John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', 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</a:p>
          <a:p>
            <a:endParaRPr lang="en-US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23304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243517"/>
            <a:ext cx="10170000" cy="23994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Assign fruit object reference to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Here fruit and fruitbear are pointing to same object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23" y="1491683"/>
            <a:ext cx="2241493" cy="22414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Looping Through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 smtClean="0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</a:t>
            </a:r>
            <a:r>
              <a:rPr lang="en-US" sz="2400" b="1" dirty="0" smtClean="0">
                <a:latin typeface="Consolas" panose="020B0609020204030204" pitchFamily="49" charset="0"/>
              </a:rPr>
              <a:t>{console.log(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latin typeface="Consolas" panose="020B0609020204030204" pitchFamily="49" charset="0"/>
              </a:rPr>
              <a:t>);}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3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It's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 smtClean="0"/>
              <a:t>- syntax is like JavaScript </a:t>
            </a:r>
            <a:r>
              <a:rPr lang="en-US" sz="3200" dirty="0"/>
              <a:t>object </a:t>
            </a:r>
            <a:r>
              <a:rPr lang="en-US" sz="3200" dirty="0" smtClean="0"/>
              <a:t>syntax</a:t>
            </a:r>
            <a:r>
              <a:rPr lang="en-US" sz="3200" dirty="0"/>
              <a:t>, but the JSON </a:t>
            </a:r>
            <a:r>
              <a:rPr lang="en-US" sz="3200" dirty="0" smtClean="0"/>
              <a:t>format </a:t>
            </a:r>
            <a:r>
              <a:rPr lang="en-US" sz="3200" dirty="0"/>
              <a:t>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</a:t>
            </a:r>
            <a:r>
              <a:rPr lang="en-US" sz="3200" dirty="0" smtClean="0"/>
              <a:t>understand: </a:t>
            </a: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18121"/>
            <a:ext cx="1061033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sz="3200" dirty="0" smtClean="0"/>
              <a:t>Objects </a:t>
            </a:r>
          </a:p>
          <a:p>
            <a:pPr lvl="1"/>
            <a:r>
              <a:rPr lang="en-US" sz="3000" dirty="0" smtClean="0"/>
              <a:t>Object and Properties</a:t>
            </a:r>
          </a:p>
          <a:p>
            <a:pPr lvl="1"/>
            <a:r>
              <a:rPr lang="en-US" sz="3000" dirty="0" smtClean="0"/>
              <a:t>Looping Through Objects</a:t>
            </a:r>
          </a:p>
          <a:p>
            <a:pPr marL="514350" indent="-514350">
              <a:buClr>
                <a:schemeClr val="tx1"/>
              </a:buClr>
            </a:pPr>
            <a:r>
              <a:rPr lang="en-US" sz="3400" dirty="0" smtClean="0"/>
              <a:t>JSON</a:t>
            </a:r>
          </a:p>
          <a:p>
            <a:pPr marL="514350" indent="-514350">
              <a:buClr>
                <a:schemeClr val="tx1"/>
              </a:buClr>
            </a:pPr>
            <a:r>
              <a:rPr lang="en-US" sz="3400" dirty="0" smtClean="0"/>
              <a:t>Classes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Definition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Fields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</a:t>
            </a: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in a web </a:t>
            </a:r>
            <a:r>
              <a:rPr lang="en-US" sz="3200" b="1" dirty="0" smtClean="0">
                <a:solidFill>
                  <a:schemeClr val="bg1"/>
                </a:solidFill>
              </a:rPr>
              <a:t>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 smtClean="0"/>
              <a:t>Use </a:t>
            </a:r>
            <a:r>
              <a:rPr lang="en-US" sz="3200" dirty="0"/>
              <a:t>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 smtClean="0"/>
              <a:t>to convert </a:t>
            </a:r>
            <a:r>
              <a:rPr lang="en-US" sz="3200" dirty="0"/>
              <a:t>the </a:t>
            </a:r>
            <a:r>
              <a:rPr lang="en-US" sz="3200" dirty="0" smtClean="0"/>
              <a:t>JSON format </a:t>
            </a:r>
            <a:r>
              <a:rPr lang="en-US" sz="3200" dirty="0"/>
              <a:t>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</a:t>
            </a:r>
            <a:r>
              <a:rPr lang="en-US" dirty="0" smtClean="0">
                <a:solidFill>
                  <a:schemeClr val="tx1"/>
                </a:solidFill>
              </a:rPr>
              <a:t>"} }';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2200" dirty="0" smtClean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5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1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 smtClean="0"/>
              <a:t>format </a:t>
            </a:r>
            <a:r>
              <a:rPr lang="en-US" sz="3400" dirty="0"/>
              <a:t>the string </a:t>
            </a:r>
            <a:r>
              <a:rPr lang="en-US" sz="3400" dirty="0" smtClean="0"/>
              <a:t>for presentation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65342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 smtClean="0">
                <a:solidFill>
                  <a:schemeClr val="tx1"/>
                </a:solidFill>
              </a:rPr>
              <a:t>);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960508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 smtClean="0">
                <a:solidFill>
                  <a:schemeClr val="tx1"/>
                </a:solidFill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 (key / value pairs)</a:t>
            </a:r>
          </a:p>
          <a:p>
            <a:pPr lvl="1"/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3. </a:t>
            </a:r>
            <a:r>
              <a:rPr lang="en-US" dirty="0"/>
              <a:t>F</a:t>
            </a:r>
            <a:r>
              <a:rPr lang="en-US" dirty="0" smtClean="0"/>
              <a:t>rom JSON to HTML Table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</a:t>
            </a:r>
            <a:r>
              <a:rPr lang="en-US" sz="2400" b="1" dirty="0" err="1">
                <a:latin typeface="Consolas" panose="020B0609020204030204" pitchFamily="49" charset="0"/>
              </a:rPr>
              <a:t>Name":"Tomatoes</a:t>
            </a:r>
            <a:r>
              <a:rPr lang="en-US" sz="2400" b="1" dirty="0">
                <a:latin typeface="Consolas" panose="020B0609020204030204" pitchFamily="49" charset="0"/>
              </a:rPr>
              <a:t> &amp; Chips","Price":2.35},{"</a:t>
            </a:r>
            <a:r>
              <a:rPr lang="en-US" sz="2400" b="1" dirty="0" err="1">
                <a:latin typeface="Consolas" panose="020B0609020204030204" pitchFamily="49" charset="0"/>
              </a:rPr>
              <a:t>Name":"J&amp;B</a:t>
            </a:r>
            <a:r>
              <a:rPr lang="en-US" sz="2400" b="1" dirty="0">
                <a:latin typeface="Consolas" panose="020B0609020204030204" pitchFamily="49" charset="0"/>
              </a:rPr>
              <a:t> Chocolate","Price":0.96}]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&lt;tr&gt;&lt;th&gt;Name&lt;/th&gt;&lt;th&gt;Price&lt;/th&gt;&lt;/tr&gt;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&lt;tr&gt;&lt;td&gt;Tomatoes &amp;amp; Chips&lt;/td&gt;&lt;td&gt;2.35&lt;/td&gt;&lt;/tr&gt;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J&amp;amp;B</a:t>
            </a:r>
            <a:r>
              <a:rPr lang="en-US" sz="2400" b="1" dirty="0">
                <a:latin typeface="Consolas" panose="020B0609020204030204" pitchFamily="49" charset="0"/>
              </a:rPr>
              <a:t> Chocolate&lt;/td&gt;&lt;td&gt;0.96&lt;/td&gt;&lt;/tr&gt;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3. </a:t>
            </a:r>
            <a:r>
              <a:rPr lang="en-US" dirty="0"/>
              <a:t>F</a:t>
            </a:r>
            <a:r>
              <a:rPr lang="en-US" dirty="0" smtClean="0"/>
              <a:t>rom JSON to HTML 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308853"/>
            <a:ext cx="10350000" cy="5346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makeKeyRow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 smtClean="0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 smtClean="0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</a:t>
            </a:r>
            <a:r>
              <a:rPr lang="en-US" sz="2400" b="1" dirty="0" smtClean="0">
                <a:latin typeface="Consolas" panose="020B0609020204030204" pitchFamily="49" charset="0"/>
              </a:rPr>
              <a:t>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 smtClean="0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Definition, Constructor, Prototype, Fields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6000" y="1237429"/>
            <a:ext cx="9069154" cy="5399546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</a:t>
            </a:r>
            <a:r>
              <a:rPr lang="en-US" sz="3400" dirty="0" smtClean="0"/>
              <a:t>objects</a:t>
            </a:r>
          </a:p>
          <a:p>
            <a:r>
              <a:rPr lang="en-US" sz="3400" dirty="0" smtClean="0"/>
              <a:t>Classes </a:t>
            </a:r>
            <a:r>
              <a:rPr lang="en-US" sz="3400" dirty="0"/>
              <a:t>define: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One class </a:t>
            </a:r>
            <a:r>
              <a:rPr lang="en-US" sz="3400" dirty="0" smtClean="0"/>
              <a:t>may have </a:t>
            </a:r>
            <a:r>
              <a:rPr lang="en-US" sz="3400" b="1" dirty="0" smtClean="0">
                <a:solidFill>
                  <a:schemeClr val="bg1"/>
                </a:solidFill>
              </a:rPr>
              <a:t>many instances </a:t>
            </a:r>
            <a:r>
              <a:rPr lang="en-US" sz="3400" dirty="0" smtClean="0"/>
              <a:t>(</a:t>
            </a:r>
            <a:r>
              <a:rPr lang="en-US" sz="3400" dirty="0"/>
              <a:t>objects)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class syntax has two </a:t>
            </a:r>
            <a:r>
              <a:rPr lang="en-US" sz="3400" dirty="0" smtClean="0"/>
              <a:t>components</a:t>
            </a:r>
            <a:r>
              <a:rPr lang="en-US" sz="340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Class Declarations</a:t>
            </a:r>
            <a:endParaRPr lang="en-US" sz="32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1000" y="1195931"/>
            <a:ext cx="5050597" cy="495707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Class </a:t>
            </a:r>
            <a:r>
              <a:rPr lang="en-US" sz="3000" dirty="0" smtClean="0"/>
              <a:t>expression: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/>
              <a:t>uses </a:t>
            </a:r>
            <a:r>
              <a:rPr lang="en-US" sz="2800" b="1" dirty="0">
                <a:solidFill>
                  <a:schemeClr val="bg1"/>
                </a:solidFill>
              </a:rPr>
              <a:t>class keyword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constructor</a:t>
            </a:r>
            <a:r>
              <a:rPr lang="en-US" sz="2800" dirty="0"/>
              <a:t> defines class </a:t>
            </a:r>
            <a:r>
              <a:rPr lang="en-US" sz="2800" dirty="0" smtClean="0"/>
              <a:t>data 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b="1" dirty="0">
                <a:solidFill>
                  <a:schemeClr val="bg1"/>
                </a:solidFill>
              </a:rPr>
              <a:t>named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unnamed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210762"/>
            <a:ext cx="5680598" cy="4393069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Class </a:t>
            </a:r>
            <a:r>
              <a:rPr lang="en-US" sz="3000" dirty="0" smtClean="0"/>
              <a:t>declaration: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 smtClean="0"/>
              <a:t>uses </a:t>
            </a:r>
            <a:r>
              <a:rPr lang="en-US" sz="2800" b="1" dirty="0">
                <a:solidFill>
                  <a:schemeClr val="bg1"/>
                </a:solidFill>
              </a:rPr>
              <a:t>class </a:t>
            </a:r>
            <a:r>
              <a:rPr lang="en-US" sz="2800" b="1" dirty="0" smtClean="0">
                <a:solidFill>
                  <a:schemeClr val="bg1"/>
                </a:solidFill>
              </a:rPr>
              <a:t>keyword</a:t>
            </a:r>
          </a:p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constructor</a:t>
            </a:r>
            <a:r>
              <a:rPr lang="en-US" sz="2800" dirty="0" smtClean="0"/>
              <a:t> </a:t>
            </a:r>
            <a:r>
              <a:rPr lang="en-US" sz="2800" dirty="0"/>
              <a:t>defines class </a:t>
            </a:r>
            <a:r>
              <a:rPr lang="en-US" sz="2800" dirty="0" smtClean="0"/>
              <a:t>data 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1899000"/>
            <a:ext cx="536559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Rectangle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height, 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>
                <a:latin typeface="Consolas" panose="020B0609020204030204" pitchFamily="49" charset="0"/>
              </a:rPr>
              <a:t>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6578" y="1899000"/>
            <a:ext cx="5550259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let Rectangle </a:t>
            </a:r>
            <a:r>
              <a:rPr lang="en-US" sz="2200" b="1" dirty="0"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class </a:t>
            </a:r>
            <a:r>
              <a:rPr lang="en-US" sz="2200" b="1" dirty="0">
                <a:latin typeface="Consolas" panose="020B0609020204030204" pitchFamily="49" charset="0"/>
              </a:rPr>
              <a:t>Rectangle2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height, 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1000" y="1126734"/>
            <a:ext cx="1094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Function declarations </a:t>
            </a:r>
            <a:r>
              <a:rPr lang="en-US" sz="3400" b="1" dirty="0">
                <a:solidFill>
                  <a:schemeClr val="bg1"/>
                </a:solidFill>
              </a:rPr>
              <a:t>are hoisted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class declarations are not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You first need to declare your class and then access it, </a:t>
            </a:r>
            <a:r>
              <a:rPr lang="en-US" sz="3400" dirty="0" smtClean="0"/>
              <a:t>otherwise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expressions </a:t>
            </a:r>
            <a:r>
              <a:rPr lang="en-US" sz="3400" dirty="0"/>
              <a:t>are subject to the same </a:t>
            </a:r>
            <a:r>
              <a:rPr lang="en-US" sz="3400" b="1" dirty="0">
                <a:solidFill>
                  <a:schemeClr val="bg1"/>
                </a:solidFill>
              </a:rPr>
              <a:t>hoisting restrictions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11000" y="3789000"/>
            <a:ext cx="827929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p = new Rectangle();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class Rectangle {}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3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part of class </a:t>
            </a:r>
            <a:r>
              <a:rPr lang="en-US" sz="3200" dirty="0"/>
              <a:t>that is in curly brackets </a:t>
            </a:r>
            <a:r>
              <a:rPr lang="en-US" sz="3200" b="1" dirty="0" smtClean="0">
                <a:solidFill>
                  <a:schemeClr val="bg1"/>
                </a:solidFill>
              </a:rPr>
              <a:t>{}</a:t>
            </a:r>
            <a:endParaRPr lang="en-US" sz="3200" b="1" dirty="0" smtClean="0"/>
          </a:p>
          <a:p>
            <a:r>
              <a:rPr lang="en-US" sz="3200" dirty="0" smtClean="0"/>
              <a:t>Here you define </a:t>
            </a:r>
            <a:r>
              <a:rPr lang="en-US" sz="3200" dirty="0"/>
              <a:t>class members, such as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marL="0" indent="0">
              <a:lnSpc>
                <a:spcPct val="250000"/>
              </a:lnSpc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 object created with a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5603" y="2529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smtClean="0">
                <a:latin typeface="Consolas" panose="020B0609020204030204" pitchFamily="49" charset="0"/>
              </a:rPr>
              <a:t>Circle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 smtClean="0">
                <a:latin typeface="Consolas" panose="020B0609020204030204" pitchFamily="49" charset="0"/>
              </a:rPr>
              <a:t>r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 smtClean="0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</a:t>
            </a:r>
            <a:r>
              <a:rPr lang="en-US" sz="2200" b="1" dirty="0" smtClean="0">
                <a:latin typeface="Consolas" panose="020B0609020204030204" pitchFamily="49" charset="0"/>
              </a:rPr>
              <a:t>r;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1027684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} 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 smtClean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 smtClean="0">
                <a:latin typeface="Consolas" panose="020B0609020204030204" pitchFamily="49" charset="0"/>
              </a:rPr>
              <a:t>; 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square.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 Circle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(radius) {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radius;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diameter() {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2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 diameter(diameter)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diameter / 2;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Math.PI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setter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getter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c = new Circle(2);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 = 1.6;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2.0106192982974678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3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200" dirty="0"/>
              <a:t> keyword defines a </a:t>
            </a:r>
            <a:r>
              <a:rPr lang="en-US" sz="3200" b="1" dirty="0">
                <a:solidFill>
                  <a:schemeClr val="bg1"/>
                </a:solidFill>
              </a:rPr>
              <a:t>static method </a:t>
            </a:r>
            <a:r>
              <a:rPr lang="en-US" sz="3200" dirty="0"/>
              <a:t>for a class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32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</a:rPr>
              <a:t>without instantiating </a:t>
            </a:r>
            <a:r>
              <a:rPr lang="en-US" sz="3200" dirty="0"/>
              <a:t>their class and </a:t>
            </a:r>
            <a:r>
              <a:rPr lang="en-US" sz="3200" b="1" dirty="0">
                <a:solidFill>
                  <a:schemeClr val="bg1"/>
                </a:solidFill>
              </a:rPr>
              <a:t>cannot be called </a:t>
            </a:r>
            <a:r>
              <a:rPr lang="en-US" sz="3200" dirty="0" smtClean="0"/>
              <a:t>through a </a:t>
            </a:r>
            <a:r>
              <a:rPr lang="en-US" sz="3200" dirty="0"/>
              <a:t>class instance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To call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200" dirty="0"/>
              <a:t> method of the same class, you can 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2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944000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</a:t>
            </a:r>
            <a:r>
              <a:rPr lang="en-US" sz="2400" b="1" dirty="0" smtClean="0">
                <a:latin typeface="Consolas" panose="020B0609020204030204" pitchFamily="49" charset="0"/>
              </a:rPr>
              <a:t>{ return</a:t>
            </a:r>
            <a:r>
              <a:rPr lang="en-US" sz="2400" b="1" dirty="0">
                <a:latin typeface="Consolas" panose="020B0609020204030204" pitchFamily="49" charset="0"/>
              </a:rPr>
              <a:t> 'Static method has been called</a:t>
            </a:r>
            <a:r>
              <a:rPr lang="en-US" sz="2400" b="1" dirty="0" smtClean="0">
                <a:latin typeface="Consolas" panose="020B0609020204030204" pitchFamily="49" charset="0"/>
              </a:rPr>
              <a:t>'}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3891" y="5180895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9642" y="1109005"/>
            <a:ext cx="9841358" cy="5546589"/>
          </a:xfrm>
        </p:spPr>
        <p:txBody>
          <a:bodyPr>
            <a:normAutofit/>
          </a:bodyPr>
          <a:lstStyle/>
          <a:p>
            <a:r>
              <a:rPr lang="en-US" dirty="0"/>
              <a:t>Private instance fields are declared with </a:t>
            </a:r>
            <a:r>
              <a:rPr lang="en-US" b="1" dirty="0" smtClean="0">
                <a:solidFill>
                  <a:schemeClr val="bg1"/>
                </a:solidFill>
              </a:rPr>
              <a:t>#names</a:t>
            </a:r>
          </a:p>
          <a:p>
            <a:r>
              <a:rPr lang="en-US" sz="3200" dirty="0"/>
              <a:t>It is a syntax error to refer to </a:t>
            </a:r>
            <a:r>
              <a:rPr lang="en-US" sz="3200" b="1" dirty="0" smtClean="0">
                <a:solidFill>
                  <a:schemeClr val="bg1"/>
                </a:solidFill>
              </a:rPr>
              <a:t>#names </a:t>
            </a:r>
            <a:r>
              <a:rPr lang="en-US" sz="3200" dirty="0"/>
              <a:t>from out of </a:t>
            </a:r>
            <a:r>
              <a:rPr lang="en-US" sz="3200" dirty="0" smtClean="0"/>
              <a:t>scope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2664000"/>
            <a:ext cx="82800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Example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privateField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privateField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42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this.#randomField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666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Syntax error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instance = new </a:t>
            </a:r>
            <a:r>
              <a:rPr lang="en-US" sz="2400" b="1" dirty="0" smtClean="0">
                <a:latin typeface="Consolas" panose="020B0609020204030204" pitchFamily="49" charset="0"/>
              </a:rPr>
              <a:t>Example ()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latin typeface="Consolas" panose="020B0609020204030204" pitchFamily="49" charset="0"/>
              </a:rPr>
              <a:t>instance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.#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privateField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=== 42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Syntax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5076" y="3639729"/>
            <a:ext cx="8916848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Example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constructor() </a:t>
            </a:r>
            <a:r>
              <a:rPr lang="en-US" sz="2200" b="1" dirty="0" smtClean="0">
                <a:latin typeface="Consolas" panose="020B0609020204030204" pitchFamily="49" charset="0"/>
              </a:rPr>
              <a:t>{ </a:t>
            </a:r>
            <a:r>
              <a:rPr lang="en-US" sz="2200" b="1" dirty="0" err="1" smtClean="0">
                <a:latin typeface="Consolas" panose="020B0609020204030204" pitchFamily="49" charset="0"/>
              </a:rPr>
              <a:t>this</a:t>
            </a:r>
            <a:r>
              <a:rPr lang="en-US" sz="2200" b="1" dirty="0" err="1">
                <a:latin typeface="Consolas" panose="020B0609020204030204" pitchFamily="49" charset="0"/>
              </a:rPr>
              <a:t>.#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= </a:t>
            </a:r>
            <a:r>
              <a:rPr lang="en-US" sz="2200" b="1" dirty="0" smtClean="0">
                <a:latin typeface="Consolas" panose="020B0609020204030204" pitchFamily="49" charset="0"/>
              </a:rPr>
              <a:t>42 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() { return </a:t>
            </a:r>
            <a:r>
              <a:rPr lang="en-US" sz="2200" b="1" dirty="0" err="1">
                <a:latin typeface="Consolas" panose="020B0609020204030204" pitchFamily="49" charset="0"/>
              </a:rPr>
              <a:t>this.#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 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const instance = new </a:t>
            </a:r>
            <a:r>
              <a:rPr lang="en-US" sz="2200" b="1" dirty="0" smtClean="0">
                <a:latin typeface="Consolas" panose="020B0609020204030204" pitchFamily="49" charset="0"/>
              </a:rPr>
              <a:t>Example() 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console.log(</a:t>
            </a:r>
            <a:r>
              <a:rPr lang="en-US" sz="2200" b="1" dirty="0" err="1">
                <a:latin typeface="Consolas" panose="020B0609020204030204" pitchFamily="49" charset="0"/>
              </a:rPr>
              <a:t>instance.private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//42</a:t>
            </a:r>
            <a:endParaRPr lang="en-US" sz="22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257411"/>
            <a:ext cx="11565000" cy="2441589"/>
          </a:xfrm>
        </p:spPr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/>
              <a:t>the class which defines the private static field can access the field</a:t>
            </a:r>
            <a:r>
              <a:rPr lang="en-US" dirty="0" smtClean="0"/>
              <a:t>.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</a:t>
            </a:r>
            <a:r>
              <a:rPr lang="en-US" sz="3200" dirty="0" smtClean="0"/>
              <a:t>function, it's </a:t>
            </a:r>
            <a:r>
              <a:rPr lang="en-US" sz="3200" dirty="0"/>
              <a:t>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1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7.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7.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 smtClean="0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8. Get People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3858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0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8. Get People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[new Person('Anna', 'Simpson', 22, 'anna@yahoo.com'),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...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//TODO for the rest of the people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92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Objects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dirty="0" smtClean="0">
                <a:solidFill>
                  <a:schemeClr val="bg2"/>
                </a:solidFill>
              </a:rPr>
              <a:t>pairs</a:t>
            </a:r>
            <a:r>
              <a:rPr lang="bg-BG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 smtClean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Methods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performed </a:t>
            </a:r>
            <a:r>
              <a:rPr lang="en-US" sz="3000" dirty="0">
                <a:solidFill>
                  <a:schemeClr val="bg2"/>
                </a:solidFill>
              </a:rPr>
              <a:t>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JSON - </a:t>
            </a:r>
            <a:r>
              <a:rPr lang="en-US" sz="3000" b="1" dirty="0" smtClean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 smtClean="0">
                <a:solidFill>
                  <a:schemeClr val="bg1"/>
                </a:solidFill>
              </a:rPr>
              <a:t>format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Classes - </a:t>
            </a:r>
            <a:r>
              <a:rPr lang="en-US" sz="3000" b="1" dirty="0" smtClean="0">
                <a:solidFill>
                  <a:schemeClr val="bg1"/>
                </a:solidFill>
              </a:rPr>
              <a:t>structure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for </a:t>
            </a:r>
            <a:r>
              <a:rPr lang="en-US" sz="3000" dirty="0" smtClean="0">
                <a:solidFill>
                  <a:schemeClr val="bg2"/>
                </a:solidFill>
              </a:rPr>
              <a:t>objects, that may define: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</a:t>
            </a:r>
            <a:r>
              <a:rPr lang="en-US" sz="3000" b="1" dirty="0" smtClean="0">
                <a:solidFill>
                  <a:schemeClr val="bg1"/>
                </a:solidFill>
              </a:rPr>
              <a:t>ethods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>
              <a:buClr>
                <a:schemeClr val="bg2"/>
              </a:buClr>
            </a:pPr>
            <a:r>
              <a:rPr lang="en-US" sz="3000" b="1" dirty="0" err="1" smtClean="0">
                <a:solidFill>
                  <a:schemeClr val="bg1"/>
                </a:solidFill>
              </a:rPr>
              <a:t>Accessor</a:t>
            </a:r>
            <a:r>
              <a:rPr lang="en-US" sz="3000" b="1" dirty="0" smtClean="0">
                <a:solidFill>
                  <a:schemeClr val="bg1"/>
                </a:solidFill>
              </a:rPr>
              <a:t> properties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1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Objects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and a field is an </a:t>
            </a:r>
            <a:br>
              <a:rPr lang="en-US" sz="3200" dirty="0"/>
            </a:br>
            <a:r>
              <a:rPr lang="en-US" sz="3200" dirty="0"/>
              <a:t>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Objects </a:t>
            </a:r>
            <a:r>
              <a:rPr lang="en-US" sz="3200" dirty="0"/>
              <a:t>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en-US" sz="3200" dirty="0"/>
              <a:t>You define (and create) a JavaScript object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 smtClean="0"/>
              <a:t>:</a:t>
            </a:r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06000" y="3827319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 smtClean="0">
                <a:solidFill>
                  <a:schemeClr val="bg1"/>
                </a:solidFill>
              </a:rPr>
              <a:t>: "</a:t>
            </a:r>
            <a:r>
              <a:rPr lang="en-US" dirty="0">
                <a:solidFill>
                  <a:schemeClr val="bg1"/>
                </a:solidFill>
              </a:rPr>
              <a:t>John"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 smtClean="0">
                <a:solidFill>
                  <a:schemeClr val="tx1"/>
                </a:solidFill>
              </a:rPr>
              <a:t>: 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41054"/>
            <a:ext cx="10059434" cy="52760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032364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39079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4900956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John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5972"/>
              </p:ext>
            </p:extLst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sz="2800" dirty="0"/>
              <a:t>Simple</a:t>
            </a:r>
            <a:r>
              <a:rPr lang="en-US" sz="2800" b="1" dirty="0">
                <a:solidFill>
                  <a:schemeClr val="bg1"/>
                </a:solidFill>
              </a:rPr>
              <a:t> dot-notation</a:t>
            </a:r>
          </a:p>
          <a:p>
            <a:endParaRPr lang="en-US" sz="3200" dirty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>
              <a:buClr>
                <a:schemeClr val="tx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Bracket-notation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562100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362450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'job-title'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smtClean="0">
                <a:solidFill>
                  <a:schemeClr val="tx1"/>
                </a:solidFill>
              </a:rPr>
              <a:t>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console.log(person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Trainer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person.job</a:t>
            </a:r>
            <a:r>
              <a:rPr lang="en-US" dirty="0" smtClean="0">
                <a:solidFill>
                  <a:schemeClr val="tx1"/>
                </a:solidFill>
              </a:rPr>
              <a:t>-title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Unassigned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of an object are </a:t>
            </a:r>
            <a:r>
              <a:rPr lang="en-US" sz="3200" b="1" dirty="0" smtClean="0">
                <a:solidFill>
                  <a:schemeClr val="bg1"/>
                </a:solidFill>
              </a:rPr>
              <a:t>undefined</a:t>
            </a:r>
          </a:p>
          <a:p>
            <a:pPr>
              <a:buClr>
                <a:schemeClr val="tx1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1739900"/>
            <a:ext cx="9690100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{ name: 'Peter' 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6171</TotalTime>
  <Words>1216</Words>
  <Application>Microsoft Office PowerPoint</Application>
  <PresentationFormat>Widescreen</PresentationFormat>
  <Paragraphs>478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Objects &amp; Classes</vt:lpstr>
      <vt:lpstr>Table of Contents</vt:lpstr>
      <vt:lpstr>Have a Question?</vt:lpstr>
      <vt:lpstr>Objects  </vt:lpstr>
      <vt:lpstr>What is an Object?</vt:lpstr>
      <vt:lpstr>Variables Holding References</vt:lpstr>
      <vt:lpstr>Object Properties</vt:lpstr>
      <vt:lpstr>Assigning and Accessing Properties</vt:lpstr>
      <vt:lpstr>Assigning and Accessing Properties</vt:lpstr>
      <vt:lpstr>Object Methods</vt:lpstr>
      <vt:lpstr>Deleting Properties</vt:lpstr>
      <vt:lpstr>Comparing Objects</vt:lpstr>
      <vt:lpstr>Looping Through Objects</vt:lpstr>
      <vt:lpstr>Object Keys and Values</vt:lpstr>
      <vt:lpstr>For… in Loop</vt:lpstr>
      <vt:lpstr>For…of Loop</vt:lpstr>
      <vt:lpstr>JSON</vt:lpstr>
      <vt:lpstr>JavaScript Object Notation</vt:lpstr>
      <vt:lpstr>Syntax Rules</vt:lpstr>
      <vt:lpstr>Parsing from Strings</vt:lpstr>
      <vt:lpstr>Converting to String</vt:lpstr>
      <vt:lpstr>Problem: 3. From JSON to HTML Table</vt:lpstr>
      <vt:lpstr>Solution: 3. From JSON to HTML Table</vt:lpstr>
      <vt:lpstr>Definition, Constructor, Prototype, Fields</vt:lpstr>
      <vt:lpstr>Class Definition</vt:lpstr>
      <vt:lpstr>Defining Class</vt:lpstr>
      <vt:lpstr>Hoisting</vt:lpstr>
      <vt:lpstr>Class Body</vt:lpstr>
      <vt:lpstr>Prototype Methods</vt:lpstr>
      <vt:lpstr>Accessor Properties</vt:lpstr>
      <vt:lpstr>Accessor Properties in Action</vt:lpstr>
      <vt:lpstr>Static Methods</vt:lpstr>
      <vt:lpstr>Private Properties</vt:lpstr>
      <vt:lpstr>Accessing Private Properties</vt:lpstr>
      <vt:lpstr>Problem: 7. Person</vt:lpstr>
      <vt:lpstr>Solution: 7. Person</vt:lpstr>
      <vt:lpstr>Problem: 8. Get People</vt:lpstr>
      <vt:lpstr>Solution: 8. Get People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JS-Advanced-Objects-and-Classes</dc:title>
  <dc:subject>Software Development</dc:subject>
  <dc:creator>Software University</dc:creator>
  <cp:keywords>JS-Advanced 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58</cp:revision>
  <dcterms:created xsi:type="dcterms:W3CDTF">2018-05-23T13:08:44Z</dcterms:created>
  <dcterms:modified xsi:type="dcterms:W3CDTF">2020-09-30T12:42:31Z</dcterms:modified>
  <cp:category>programming;computer programming;software development;web development</cp:category>
</cp:coreProperties>
</file>