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306" r:id="rId20"/>
    <p:sldId id="307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304" r:id="rId31"/>
    <p:sldId id="305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301" r:id="rId46"/>
    <p:sldId id="303" r:id="rId47"/>
    <p:sldId id="308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DBC79E0-86AE-4A37-9595-A789BFA23ABE}">
          <p14:sldIdLst>
            <p14:sldId id="256"/>
            <p14:sldId id="257"/>
            <p14:sldId id="258"/>
          </p14:sldIdLst>
        </p14:section>
        <p14:section name="What is DOM?" id="{8EFA61A4-7E21-4B31-8EF7-973584A7CDCF}">
          <p14:sldIdLst>
            <p14:sldId id="259"/>
            <p14:sldId id="260"/>
            <p14:sldId id="261"/>
          </p14:sldIdLst>
        </p14:section>
        <p14:section name="DOM Methods" id="{B78FB90D-B64C-4B66-92F3-5244A6ACE234}">
          <p14:sldIdLst>
            <p14:sldId id="262"/>
            <p14:sldId id="263"/>
            <p14:sldId id="264"/>
            <p14:sldId id="265"/>
          </p14:sldIdLst>
        </p14:section>
        <p14:section name="DOM Manipulations" id="{F30EF076-4D17-4CD6-A762-9B1667083037}">
          <p14:sldIdLst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306"/>
            <p14:sldId id="307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304"/>
            <p14:sldId id="305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DOM Events" id="{4EE4893C-D8F0-4724-9484-F54E0275543B}">
          <p14:sldIdLst>
            <p14:sldId id="290"/>
            <p14:sldId id="291"/>
            <p14:sldId id="292"/>
            <p14:sldId id="293"/>
            <p14:sldId id="294"/>
          </p14:sldIdLst>
        </p14:section>
        <p14:section name="Conclusion" id="{80F211F4-D23D-463F-A806-814DEBA13E36}">
          <p14:sldIdLst>
            <p14:sldId id="295"/>
            <p14:sldId id="301"/>
            <p14:sldId id="303"/>
            <p14:sldId id="3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0" d="100"/>
          <a:sy n="80" d="100"/>
        </p:scale>
        <p:origin x="830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28.9.2020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83785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0348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99284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en-US" sz="1600" u="sng" noProof="0" dirty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softuni.bg</a:t>
            </a:r>
            <a:r>
              <a:rPr lang="en-US" sz="1600" noProof="0" dirty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Copyrighted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709800-7CA6-4B5B-966D-12C1293F2F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Document </a:t>
            </a:r>
            <a:r>
              <a:rPr lang="en-US" dirty="0"/>
              <a:t>Object Model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59" y="2504850"/>
            <a:ext cx="2060308" cy="224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HTML DOM </a:t>
            </a:r>
            <a:r>
              <a:rPr lang="en-US" b="1" dirty="0">
                <a:solidFill>
                  <a:schemeClr val="bg1"/>
                </a:solidFill>
              </a:rPr>
              <a:t>property</a:t>
            </a:r>
            <a:r>
              <a:rPr lang="en-US" dirty="0"/>
              <a:t> is a value that you can </a:t>
            </a:r>
            <a:r>
              <a:rPr lang="en-US" b="1" dirty="0">
                <a:solidFill>
                  <a:schemeClr val="bg1"/>
                </a:solidFill>
              </a:rPr>
              <a:t>get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                (changing the content of an HTML element)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DOM Methods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52" y="2574121"/>
            <a:ext cx="4024291" cy="3207554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FFFFFF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496" y="3704723"/>
            <a:ext cx="4031965" cy="171708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5" name="Group 4"/>
          <p:cNvGrpSpPr/>
          <p:nvPr/>
        </p:nvGrpSpPr>
        <p:grpSpPr>
          <a:xfrm>
            <a:off x="5328622" y="2621746"/>
            <a:ext cx="6374897" cy="870256"/>
            <a:chOff x="6103087" y="2549812"/>
            <a:chExt cx="5419725" cy="739863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3087" y="2549812"/>
              <a:ext cx="5419725" cy="39052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3087" y="3013450"/>
              <a:ext cx="3162300" cy="27622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003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object&#10;&#10;Description automatically generated">
            <a:extLst>
              <a:ext uri="{FF2B5EF4-FFF2-40B4-BE49-F238E27FC236}">
                <a16:creationId xmlns:a16="http://schemas.microsoft.com/office/drawing/2014/main" id="{A2E4DBF4-0890-4EE5-9274-39CD4CD0F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80" y="1260628"/>
            <a:ext cx="2844639" cy="2844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Modify the DOM Tree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DOM Manipulations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1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83703" y="1121144"/>
            <a:ext cx="10411531" cy="5276048"/>
          </a:xfrm>
        </p:spPr>
        <p:txBody>
          <a:bodyPr/>
          <a:lstStyle/>
          <a:p>
            <a:r>
              <a:rPr lang="en-US" noProof="1"/>
              <a:t>There are a few ways to </a:t>
            </a:r>
            <a:r>
              <a:rPr lang="en-US" b="1" noProof="1">
                <a:solidFill>
                  <a:schemeClr val="bg1"/>
                </a:solidFill>
              </a:rPr>
              <a:t>find</a:t>
            </a:r>
            <a:r>
              <a:rPr lang="en-US" noProof="1"/>
              <a:t> a certain </a:t>
            </a:r>
            <a:r>
              <a:rPr lang="en-US" b="1" noProof="1">
                <a:solidFill>
                  <a:schemeClr val="bg1"/>
                </a:solidFill>
              </a:rPr>
              <a:t>HTML</a:t>
            </a:r>
            <a:r>
              <a:rPr lang="en-US" b="1" noProof="1"/>
              <a:t> </a:t>
            </a:r>
            <a:r>
              <a:rPr lang="en-US" b="1" noProof="1">
                <a:solidFill>
                  <a:schemeClr val="bg1"/>
                </a:solidFill>
              </a:rPr>
              <a:t>element</a:t>
            </a:r>
            <a:r>
              <a:rPr lang="en-US" noProof="1"/>
              <a:t> in the </a:t>
            </a:r>
            <a:r>
              <a:rPr lang="en-US" b="1" noProof="1">
                <a:solidFill>
                  <a:schemeClr val="bg1"/>
                </a:solidFill>
              </a:rPr>
              <a:t>DOM</a:t>
            </a:r>
            <a:r>
              <a:rPr lang="en-US" noProof="1"/>
              <a:t>:</a:t>
            </a:r>
          </a:p>
          <a:p>
            <a:pPr lvl="1">
              <a:buClr>
                <a:schemeClr val="tx1"/>
              </a:buClr>
            </a:pPr>
            <a:r>
              <a:rPr lang="en-US" noProof="1"/>
              <a:t>By id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getElementById()</a:t>
            </a:r>
          </a:p>
          <a:p>
            <a:pPr lvl="1">
              <a:buClr>
                <a:schemeClr val="tx1"/>
              </a:buClr>
            </a:pPr>
            <a:r>
              <a:rPr lang="en-US" noProof="1"/>
              <a:t>By tag name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getElementsByTagName()</a:t>
            </a:r>
          </a:p>
          <a:p>
            <a:pPr lvl="1">
              <a:buClr>
                <a:schemeClr val="tx1"/>
              </a:buClr>
            </a:pPr>
            <a:r>
              <a:rPr lang="en-US" noProof="1"/>
              <a:t>By class name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getElementsByClassName()</a:t>
            </a:r>
          </a:p>
          <a:p>
            <a:pPr lvl="1">
              <a:buClr>
                <a:schemeClr val="tx1"/>
              </a:buClr>
            </a:pPr>
            <a:r>
              <a:rPr lang="en-US" noProof="1"/>
              <a:t>By CSS selector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-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querySelector()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of Elements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013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en-US" sz="3400" b="1" dirty="0">
                <a:solidFill>
                  <a:schemeClr val="bg1"/>
                </a:solidFill>
                <a:latin typeface="+mj-lt"/>
              </a:rPr>
              <a:t>CSS selectors </a:t>
            </a:r>
            <a:r>
              <a:rPr lang="en-US" sz="3400" dirty="0">
                <a:latin typeface="+mj-lt"/>
              </a:rPr>
              <a:t>are strings that follow CSS syntax for matching</a:t>
            </a:r>
          </a:p>
          <a:p>
            <a:r>
              <a:rPr lang="en-US" sz="3400" dirty="0" smtClean="0">
                <a:latin typeface="+mj-lt"/>
              </a:rPr>
              <a:t>They </a:t>
            </a:r>
            <a:r>
              <a:rPr lang="en-US" sz="3400" dirty="0">
                <a:latin typeface="+mj-lt"/>
              </a:rPr>
              <a:t>allow very fast and powerful element matching, e.g.: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+mj-lt"/>
              </a:rPr>
              <a:t>"#main"</a:t>
            </a:r>
            <a:r>
              <a:rPr lang="en-US" sz="3200" noProof="1">
                <a:latin typeface="+mj-lt"/>
              </a:rPr>
              <a:t> </a:t>
            </a:r>
            <a:r>
              <a:rPr lang="bg-BG" sz="3200" noProof="1" smtClean="0">
                <a:latin typeface="+mj-lt"/>
                <a:sym typeface="Wingdings" panose="05000000000000000000" pitchFamily="2" charset="2"/>
              </a:rPr>
              <a:t>-</a:t>
            </a:r>
            <a:r>
              <a:rPr lang="en-US" sz="3200" noProof="1" smtClean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3200" dirty="0">
                <a:latin typeface="+mj-lt"/>
              </a:rPr>
              <a:t>returns the element with ID "main"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"#content div"</a:t>
            </a:r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bg-BG" sz="3200" dirty="0" smtClean="0">
                <a:latin typeface="+mj-lt"/>
                <a:sym typeface="Wingdings" panose="05000000000000000000" pitchFamily="2" charset="2"/>
              </a:rPr>
              <a:t>-</a:t>
            </a:r>
            <a:r>
              <a:rPr lang="en-US" sz="3200" dirty="0" smtClean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selects all </a:t>
            </a:r>
            <a:r>
              <a:rPr lang="en-US" sz="32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&lt;div&gt;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s inside </a:t>
            </a:r>
            <a:r>
              <a:rPr lang="en-US" sz="32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#content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"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.note, .alert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"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200" dirty="0" smtClean="0">
                <a:latin typeface="+mj-lt"/>
                <a:sym typeface="Wingdings" panose="05000000000000000000" pitchFamily="2" charset="2"/>
              </a:rPr>
              <a:t>-</a:t>
            </a:r>
            <a:r>
              <a:rPr lang="en-US" sz="3200" dirty="0" smtClean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all elements with class "note"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  <a:sym typeface="Wingdings" panose="05000000000000000000" pitchFamily="2" charset="2"/>
              </a:rPr>
              <a:t>or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 "alert"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"input[name='login']"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200" dirty="0" smtClean="0">
                <a:latin typeface="+mj-lt"/>
                <a:sym typeface="Wingdings" panose="05000000000000000000" pitchFamily="2" charset="2"/>
              </a:rPr>
              <a:t>-</a:t>
            </a:r>
            <a:r>
              <a:rPr lang="en-US" sz="3200" dirty="0" smtClean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&lt;input&gt;</a:t>
            </a:r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with name "login"</a:t>
            </a:r>
            <a:endParaRPr lang="en-US" sz="3200" dirty="0">
              <a:latin typeface="+mj-lt"/>
            </a:endParaRPr>
          </a:p>
          <a:p>
            <a:endParaRPr lang="en-US" sz="32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00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470581" y="1121144"/>
            <a:ext cx="10524655" cy="5276048"/>
          </a:xfrm>
        </p:spPr>
        <p:txBody>
          <a:bodyPr/>
          <a:lstStyle/>
          <a:p>
            <a:r>
              <a:rPr lang="en-US" noProof="1"/>
              <a:t>The </a:t>
            </a:r>
            <a:r>
              <a:rPr lang="en-US" b="1" noProof="1">
                <a:solidFill>
                  <a:schemeClr val="bg1"/>
                </a:solidFill>
              </a:rPr>
              <a:t>HTML DOM </a:t>
            </a:r>
            <a:r>
              <a:rPr lang="en-US" noProof="1"/>
              <a:t>allows JavaScript to change the </a:t>
            </a:r>
            <a:br>
              <a:rPr lang="en-US" noProof="1"/>
            </a:br>
            <a:r>
              <a:rPr lang="en-US" noProof="1"/>
              <a:t>content of </a:t>
            </a:r>
            <a:r>
              <a:rPr lang="en-US" b="1" noProof="1">
                <a:solidFill>
                  <a:schemeClr val="bg1"/>
                </a:solidFill>
              </a:rPr>
              <a:t>HTML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</a:rPr>
              <a:t>elements</a:t>
            </a:r>
            <a:endParaRPr lang="en-US" noProof="1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innerHTML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attributes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setAttribute()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style.property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B20922F0-1932-4742-A7CA-8AB7B67D03C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015" y="2311399"/>
            <a:ext cx="2567404" cy="2567404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988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96000" y="1134000"/>
            <a:ext cx="10698279" cy="5276048"/>
          </a:xfrm>
        </p:spPr>
        <p:txBody>
          <a:bodyPr>
            <a:normAutofit/>
          </a:bodyPr>
          <a:lstStyle/>
          <a:p>
            <a:r>
              <a:rPr lang="en-US" sz="3600" noProof="1"/>
              <a:t>We can </a:t>
            </a:r>
            <a:r>
              <a:rPr lang="en-US" sz="3600" b="1" noProof="1">
                <a:solidFill>
                  <a:schemeClr val="bg1"/>
                </a:solidFill>
              </a:rPr>
              <a:t>create</a:t>
            </a:r>
            <a:r>
              <a:rPr lang="en-US" sz="3600" noProof="1"/>
              <a:t>,</a:t>
            </a:r>
            <a:r>
              <a:rPr lang="en-US" sz="3600" b="1" noProof="1"/>
              <a:t> </a:t>
            </a:r>
            <a:r>
              <a:rPr lang="en-US" sz="3600" b="1" noProof="1">
                <a:solidFill>
                  <a:schemeClr val="bg1"/>
                </a:solidFill>
              </a:rPr>
              <a:t>append</a:t>
            </a:r>
            <a:r>
              <a:rPr lang="en-US" sz="3600" b="1" noProof="1"/>
              <a:t> </a:t>
            </a:r>
            <a:r>
              <a:rPr lang="en-US" sz="3600" noProof="1"/>
              <a:t>and </a:t>
            </a:r>
            <a:r>
              <a:rPr lang="en-US" sz="3600" b="1" noProof="1">
                <a:solidFill>
                  <a:schemeClr val="bg1"/>
                </a:solidFill>
              </a:rPr>
              <a:t>remove</a:t>
            </a:r>
            <a:r>
              <a:rPr lang="en-US" sz="3600" noProof="1"/>
              <a:t> HTML elements</a:t>
            </a:r>
            <a:br>
              <a:rPr lang="en-US" sz="3600" noProof="1"/>
            </a:br>
            <a:r>
              <a:rPr lang="en-US" sz="3600" noProof="1"/>
              <a:t>dynamically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removeChild()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appendChild()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replaceChild()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document.write()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FBBB25-7C0C-4BE7-98B2-7BCFD6D9502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255" y="2571986"/>
            <a:ext cx="2550139" cy="2550139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99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noProof="1"/>
              <a:t>Creating a new DOM element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noProof="1"/>
          </a:p>
          <a:p>
            <a:pPr marL="0" indent="0">
              <a:buClr>
                <a:schemeClr val="tx1"/>
              </a:buClr>
              <a:buNone/>
            </a:pPr>
            <a:endParaRPr lang="en-US" sz="3200" noProof="1"/>
          </a:p>
          <a:p>
            <a:pPr>
              <a:buClr>
                <a:schemeClr val="tx1"/>
              </a:buClr>
            </a:pPr>
            <a:r>
              <a:rPr lang="en-US" sz="3200" noProof="1"/>
              <a:t>Create a copy / cloning DOM element</a:t>
            </a:r>
          </a:p>
          <a:p>
            <a:pPr marL="0" indent="0">
              <a:buNone/>
            </a:pPr>
            <a:endParaRPr lang="en-US" sz="3200" b="1" noProof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200" b="1" noProof="1">
              <a:latin typeface="Consolas" panose="020B0609020204030204" pitchFamily="49" charset="0"/>
            </a:endParaRPr>
          </a:p>
          <a:p>
            <a:r>
              <a:rPr lang="en-US" sz="3200" dirty="0"/>
              <a:t>The above code </a:t>
            </a:r>
            <a:r>
              <a:rPr lang="en-US" sz="3200" b="1" dirty="0">
                <a:solidFill>
                  <a:schemeClr val="bg1"/>
                </a:solidFill>
              </a:rPr>
              <a:t>creates a new elements</a:t>
            </a:r>
            <a:r>
              <a:rPr lang="en-US" sz="3200" dirty="0"/>
              <a:t>. But these elements </a:t>
            </a:r>
            <a:r>
              <a:rPr lang="en-US" sz="3200" b="1" dirty="0" smtClean="0">
                <a:solidFill>
                  <a:schemeClr val="bg1"/>
                </a:solidFill>
              </a:rPr>
              <a:t>don't </a:t>
            </a:r>
            <a:r>
              <a:rPr lang="en-US" sz="3200" b="1" dirty="0">
                <a:solidFill>
                  <a:schemeClr val="bg1"/>
                </a:solidFill>
              </a:rPr>
              <a:t>exist</a:t>
            </a:r>
            <a:r>
              <a:rPr lang="en-US" sz="3200" dirty="0"/>
              <a:t> anywhere except as values inside </a:t>
            </a:r>
            <a:r>
              <a:rPr lang="en-US" sz="3200" dirty="0" smtClean="0"/>
              <a:t>variables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DOM Elements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94477" y="1928690"/>
            <a:ext cx="6759216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p = 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document.createElement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"p"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li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("li");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9D57D3C2-28A3-4668-BF90-B85419D79DF9}"/>
              </a:ext>
            </a:extLst>
          </p:cNvPr>
          <p:cNvSpPr/>
          <p:nvPr/>
        </p:nvSpPr>
        <p:spPr bwMode="auto">
          <a:xfrm>
            <a:off x="7474635" y="1788314"/>
            <a:ext cx="1917476" cy="605908"/>
          </a:xfrm>
          <a:prstGeom prst="wedgeRoundRectCallout">
            <a:avLst>
              <a:gd name="adj1" fmla="val -71731"/>
              <a:gd name="adj2" fmla="val 453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 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BE66BA3B-0E72-4A08-A31A-456E7BF3BE91}"/>
              </a:ext>
            </a:extLst>
          </p:cNvPr>
          <p:cNvSpPr txBox="1">
            <a:spLocks/>
          </p:cNvSpPr>
          <p:nvPr/>
        </p:nvSpPr>
        <p:spPr>
          <a:xfrm>
            <a:off x="810961" y="3878535"/>
            <a:ext cx="7726370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li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("my-list");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newLi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li.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cloneNode</a:t>
            </a:r>
            <a:r>
              <a:rPr lang="en-US" sz="2400" dirty="0">
                <a:solidFill>
                  <a:schemeClr val="tx1"/>
                </a:solidFill>
                <a:effectLst/>
              </a:rPr>
              <a:t>(true);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927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DOM Elements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670304" y="1221813"/>
            <a:ext cx="8851390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&lt;div id="div1"&gt;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&lt;p id="p1"&gt;This is a paragraph.&lt;/p&gt;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&lt;p id="p2"&gt;This is another paragraph.&lt;/p&gt;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&lt;/div&gt;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76D3C9-6FA9-46EC-A8D0-08ED520C4C3B}"/>
              </a:ext>
            </a:extLst>
          </p:cNvPr>
          <p:cNvSpPr txBox="1">
            <a:spLocks/>
          </p:cNvSpPr>
          <p:nvPr/>
        </p:nvSpPr>
        <p:spPr>
          <a:xfrm>
            <a:off x="1670304" y="3262047"/>
            <a:ext cx="8851391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parent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("div1");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firstChild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("p1");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secondChild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("p2");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 err="1">
                <a:solidFill>
                  <a:schemeClr val="tx1"/>
                </a:solidFill>
                <a:effectLst/>
              </a:rPr>
              <a:t>firstChild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.remove</a:t>
            </a:r>
            <a:r>
              <a:rPr lang="en-US" sz="2400" dirty="0">
                <a:solidFill>
                  <a:schemeClr val="bg1"/>
                </a:solidFill>
                <a:effectLst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parent.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removeChild</a:t>
            </a:r>
            <a:r>
              <a:rPr lang="en-US" sz="2400" dirty="0">
                <a:solidFill>
                  <a:schemeClr val="bg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secondChild</a:t>
            </a:r>
            <a:r>
              <a:rPr lang="en-US" sz="2400" dirty="0">
                <a:solidFill>
                  <a:schemeClr val="bg1"/>
                </a:solidFill>
                <a:effectLst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06CE12A1-3FAC-4FE5-B55E-9949CBEF5280}"/>
              </a:ext>
            </a:extLst>
          </p:cNvPr>
          <p:cNvSpPr/>
          <p:nvPr/>
        </p:nvSpPr>
        <p:spPr bwMode="auto">
          <a:xfrm>
            <a:off x="5646000" y="4554000"/>
            <a:ext cx="2473888" cy="461475"/>
          </a:xfrm>
          <a:prstGeom prst="wedgeRoundRectCallout">
            <a:avLst>
              <a:gd name="adj1" fmla="val -67472"/>
              <a:gd name="adj2" fmla="val 515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Directly deleting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9CE98012-8CC4-4647-BBC7-00792A5B310C}"/>
              </a:ext>
            </a:extLst>
          </p:cNvPr>
          <p:cNvSpPr/>
          <p:nvPr/>
        </p:nvSpPr>
        <p:spPr bwMode="auto">
          <a:xfrm>
            <a:off x="7131000" y="5579470"/>
            <a:ext cx="3840480" cy="461475"/>
          </a:xfrm>
          <a:prstGeom prst="wedgeRoundRectCallout">
            <a:avLst>
              <a:gd name="adj1" fmla="val -48436"/>
              <a:gd name="adj2" fmla="val -925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Deleting by parent element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738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DOM Elements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1398925" y="1449985"/>
            <a:ext cx="7760632" cy="42499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let list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("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ul</a:t>
            </a:r>
            <a:r>
              <a:rPr lang="en-US" sz="2400" dirty="0">
                <a:solidFill>
                  <a:schemeClr val="tx1"/>
                </a:solidFill>
                <a:effectLst/>
              </a:rPr>
              <a:t>");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firstLi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("li");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  <a:effectLst/>
              </a:rPr>
              <a:t>firstLi.textContent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"Peter";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  <a:effectLst/>
              </a:rPr>
              <a:t>list.appendChild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firstLi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secondLi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("li");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  <a:effectLst/>
              </a:rPr>
              <a:t>secondLi.innerHTML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"&lt;b&gt;Maria&lt;/b&gt;";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  <a:effectLst/>
              </a:rPr>
              <a:t>list.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appendChild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secondLi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  <a:effectLst/>
              </a:rPr>
              <a:t>document.body.appendChild</a:t>
            </a:r>
            <a:r>
              <a:rPr lang="en-US" sz="2400" dirty="0">
                <a:solidFill>
                  <a:schemeClr val="tx1"/>
                </a:solidFill>
                <a:effectLst/>
              </a:rPr>
              <a:t>(list);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1000" y="4239000"/>
            <a:ext cx="2463905" cy="18498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339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791" y="1990482"/>
            <a:ext cx="4206000" cy="46650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335598" cy="8828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You are given the resources and full description of the problem into the Lab.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1. Article List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3653" r="5871"/>
          <a:stretch/>
        </p:blipFill>
        <p:spPr>
          <a:xfrm>
            <a:off x="2312616" y="2560107"/>
            <a:ext cx="3786834" cy="40935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ight Arrow 6"/>
          <p:cNvSpPr/>
          <p:nvPr/>
        </p:nvSpPr>
        <p:spPr bwMode="auto">
          <a:xfrm>
            <a:off x="6232725" y="4218675"/>
            <a:ext cx="414791" cy="31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663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606000" y="1306450"/>
            <a:ext cx="9048750" cy="52070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400" dirty="0" smtClean="0"/>
              <a:t>DOM</a:t>
            </a:r>
          </a:p>
          <a:p>
            <a:pPr lvl="1"/>
            <a:r>
              <a:rPr lang="en-US" sz="3200" dirty="0" smtClean="0"/>
              <a:t>What </a:t>
            </a:r>
            <a:r>
              <a:rPr lang="en-US" sz="3200" dirty="0"/>
              <a:t>is DOM?</a:t>
            </a:r>
          </a:p>
          <a:p>
            <a:pPr lvl="1"/>
            <a:r>
              <a:rPr lang="en-US" sz="3200" dirty="0"/>
              <a:t>DOM Methods</a:t>
            </a:r>
          </a:p>
          <a:p>
            <a:pPr lvl="1"/>
            <a:r>
              <a:rPr lang="en-US" sz="3200" dirty="0"/>
              <a:t>DOM </a:t>
            </a:r>
            <a:r>
              <a:rPr lang="en-US" sz="3200" dirty="0" smtClean="0"/>
              <a:t>Manipulations</a:t>
            </a:r>
          </a:p>
          <a:p>
            <a:pPr lvl="1"/>
            <a:r>
              <a:rPr lang="en-US" sz="3200" dirty="0"/>
              <a:t>Parents and </a:t>
            </a:r>
            <a:r>
              <a:rPr lang="en-US" sz="3200" dirty="0" smtClean="0"/>
              <a:t>Children </a:t>
            </a:r>
            <a:r>
              <a:rPr lang="en-US" sz="3200" dirty="0"/>
              <a:t>Elements</a:t>
            </a:r>
          </a:p>
          <a:p>
            <a:pPr lvl="1"/>
            <a:r>
              <a:rPr lang="en-US" sz="3200" dirty="0"/>
              <a:t>DOM Properties and HTML </a:t>
            </a:r>
            <a:r>
              <a:rPr lang="en-US" sz="3200" dirty="0" smtClean="0"/>
              <a:t>Attributes</a:t>
            </a:r>
            <a:endParaRPr lang="en-US" sz="3200" dirty="0"/>
          </a:p>
          <a:p>
            <a:pPr lvl="1"/>
            <a:r>
              <a:rPr lang="en-US" sz="3200" dirty="0"/>
              <a:t>DOM </a:t>
            </a:r>
            <a:r>
              <a:rPr lang="en-US" sz="3200" dirty="0" smtClean="0"/>
              <a:t>Events 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 smtClean="0"/>
              <a:t>BOM</a:t>
            </a:r>
            <a:endParaRPr lang="en-US" sz="34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1. Article List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91000" y="1138245"/>
            <a:ext cx="11565000" cy="56657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effectLst/>
              </a:rPr>
              <a:t>function </a:t>
            </a:r>
            <a:r>
              <a:rPr lang="en-US" dirty="0" err="1">
                <a:solidFill>
                  <a:schemeClr val="tx1"/>
                </a:solidFill>
                <a:effectLst/>
              </a:rPr>
              <a:t>createArticle</a:t>
            </a:r>
            <a:r>
              <a:rPr lang="en-US" dirty="0">
                <a:solidFill>
                  <a:schemeClr val="tx1"/>
                </a:solidFill>
                <a:effectLst/>
              </a:rPr>
              <a:t>() {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effectLst/>
              </a:rPr>
              <a:t>	</a:t>
            </a:r>
            <a:r>
              <a:rPr lang="en-US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dirty="0">
                <a:solidFill>
                  <a:schemeClr val="tx1"/>
                </a:solidFill>
                <a:effectLst/>
              </a:rPr>
              <a:t> input = </a:t>
            </a:r>
            <a:r>
              <a:rPr lang="en-US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dirty="0">
                <a:solidFill>
                  <a:schemeClr val="tx1"/>
                </a:solidFill>
                <a:effectLst/>
              </a:rPr>
              <a:t>('</a:t>
            </a:r>
            <a:r>
              <a:rPr lang="en-US" dirty="0" err="1">
                <a:solidFill>
                  <a:schemeClr val="tx1"/>
                </a:solidFill>
                <a:effectLst/>
              </a:rPr>
              <a:t>createTitle</a:t>
            </a:r>
            <a:r>
              <a:rPr lang="en-US" dirty="0" smtClean="0">
                <a:solidFill>
                  <a:schemeClr val="tx1"/>
                </a:solidFill>
                <a:effectLst/>
              </a:rPr>
              <a:t>') </a:t>
            </a:r>
            <a:r>
              <a:rPr lang="en-US" i="1" dirty="0" smtClean="0">
                <a:solidFill>
                  <a:schemeClr val="accent2"/>
                </a:solidFill>
                <a:effectLst/>
              </a:rPr>
              <a:t>// getting elements form DOM</a:t>
            </a:r>
            <a:endParaRPr lang="en-US" i="1" dirty="0">
              <a:solidFill>
                <a:schemeClr val="accent2"/>
              </a:solidFill>
              <a:effectLst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effectLst/>
              </a:rPr>
              <a:t>	</a:t>
            </a:r>
            <a:r>
              <a:rPr lang="en-US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</a:rPr>
              <a:t>textArea</a:t>
            </a:r>
            <a:r>
              <a:rPr lang="en-US" dirty="0">
                <a:solidFill>
                  <a:schemeClr val="tx1"/>
                </a:solidFill>
                <a:effectLst/>
              </a:rPr>
              <a:t> = </a:t>
            </a:r>
            <a:r>
              <a:rPr lang="en-US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dirty="0">
                <a:solidFill>
                  <a:schemeClr val="tx1"/>
                </a:solidFill>
                <a:effectLst/>
              </a:rPr>
              <a:t>('</a:t>
            </a:r>
            <a:r>
              <a:rPr lang="en-US" dirty="0" err="1">
                <a:solidFill>
                  <a:schemeClr val="tx1"/>
                </a:solidFill>
                <a:effectLst/>
              </a:rPr>
              <a:t>createContent</a:t>
            </a:r>
            <a:r>
              <a:rPr lang="en-US" dirty="0">
                <a:solidFill>
                  <a:schemeClr val="tx1"/>
                </a:solidFill>
                <a:effectLst/>
              </a:rPr>
              <a:t>')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effectLst/>
              </a:rPr>
              <a:t>	</a:t>
            </a:r>
            <a:r>
              <a:rPr lang="en-US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dirty="0">
                <a:solidFill>
                  <a:schemeClr val="tx1"/>
                </a:solidFill>
                <a:effectLst/>
              </a:rPr>
              <a:t> articles = </a:t>
            </a:r>
            <a:r>
              <a:rPr lang="en-US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dirty="0">
                <a:solidFill>
                  <a:schemeClr val="tx1"/>
                </a:solidFill>
                <a:effectLst/>
              </a:rPr>
              <a:t>('articles</a:t>
            </a:r>
            <a:r>
              <a:rPr lang="en-US" dirty="0" smtClean="0">
                <a:solidFill>
                  <a:schemeClr val="tx1"/>
                </a:solidFill>
                <a:effectLst/>
              </a:rPr>
              <a:t>')</a:t>
            </a:r>
            <a:endParaRPr lang="en-US" dirty="0">
              <a:solidFill>
                <a:schemeClr val="tx1"/>
              </a:solidFill>
              <a:effectLst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effectLst/>
              </a:rPr>
              <a:t>	</a:t>
            </a:r>
            <a:r>
              <a:rPr lang="en-US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dirty="0">
                <a:solidFill>
                  <a:schemeClr val="tx1"/>
                </a:solidFill>
                <a:effectLst/>
              </a:rPr>
              <a:t> article = </a:t>
            </a:r>
            <a:r>
              <a:rPr lang="en-US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dirty="0" err="1">
                <a:solidFill>
                  <a:schemeClr val="bg1"/>
                </a:solidFill>
                <a:effectLst/>
              </a:rPr>
              <a:t>createElement</a:t>
            </a:r>
            <a:r>
              <a:rPr lang="en-US" dirty="0">
                <a:solidFill>
                  <a:schemeClr val="tx1"/>
                </a:solidFill>
                <a:effectLst/>
              </a:rPr>
              <a:t>('article</a:t>
            </a:r>
            <a:r>
              <a:rPr lang="en-US" dirty="0" smtClean="0">
                <a:solidFill>
                  <a:schemeClr val="tx1"/>
                </a:solidFill>
                <a:effectLst/>
              </a:rPr>
              <a:t>'); </a:t>
            </a:r>
            <a:r>
              <a:rPr lang="en-US" i="1" dirty="0" smtClean="0">
                <a:solidFill>
                  <a:schemeClr val="accent2"/>
                </a:solidFill>
                <a:effectLst/>
              </a:rPr>
              <a:t>// creating new elements</a:t>
            </a:r>
            <a:endParaRPr lang="en-US" i="1" dirty="0">
              <a:solidFill>
                <a:schemeClr val="accent2"/>
              </a:solidFill>
              <a:effectLst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effectLst/>
              </a:rPr>
              <a:t>	</a:t>
            </a:r>
            <a:r>
              <a:rPr lang="en-US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dirty="0">
                <a:solidFill>
                  <a:schemeClr val="tx1"/>
                </a:solidFill>
                <a:effectLst/>
              </a:rPr>
              <a:t> h3 = </a:t>
            </a:r>
            <a:r>
              <a:rPr lang="en-US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dirty="0" err="1">
                <a:solidFill>
                  <a:schemeClr val="bg1"/>
                </a:solidFill>
                <a:effectLst/>
              </a:rPr>
              <a:t>createElement</a:t>
            </a:r>
            <a:r>
              <a:rPr lang="en-US" dirty="0">
                <a:solidFill>
                  <a:schemeClr val="tx1"/>
                </a:solidFill>
                <a:effectLst/>
              </a:rPr>
              <a:t>('h3');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effectLst/>
              </a:rPr>
              <a:t>	</a:t>
            </a:r>
            <a:r>
              <a:rPr lang="en-US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dirty="0">
                <a:solidFill>
                  <a:schemeClr val="tx1"/>
                </a:solidFill>
                <a:effectLst/>
              </a:rPr>
              <a:t> p = </a:t>
            </a:r>
            <a:r>
              <a:rPr lang="en-US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dirty="0" err="1">
                <a:solidFill>
                  <a:schemeClr val="bg1"/>
                </a:solidFill>
                <a:effectLst/>
              </a:rPr>
              <a:t>createElement</a:t>
            </a:r>
            <a:r>
              <a:rPr lang="en-US" dirty="0">
                <a:solidFill>
                  <a:schemeClr val="tx1"/>
                </a:solidFill>
                <a:effectLst/>
              </a:rPr>
              <a:t>('p</a:t>
            </a:r>
            <a:r>
              <a:rPr lang="en-US" dirty="0" smtClean="0">
                <a:solidFill>
                  <a:schemeClr val="tx1"/>
                </a:solidFill>
                <a:effectLst/>
              </a:rPr>
              <a:t>');</a:t>
            </a:r>
            <a:endParaRPr lang="en-US" dirty="0">
              <a:solidFill>
                <a:schemeClr val="tx1"/>
              </a:solidFill>
              <a:effectLst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effectLst/>
              </a:rPr>
              <a:t>	if(</a:t>
            </a:r>
            <a:r>
              <a:rPr lang="en-US" dirty="0" err="1">
                <a:solidFill>
                  <a:schemeClr val="tx1"/>
                </a:solidFill>
                <a:effectLst/>
              </a:rPr>
              <a:t>input.value</a:t>
            </a:r>
            <a:r>
              <a:rPr lang="en-US" dirty="0">
                <a:solidFill>
                  <a:schemeClr val="tx1"/>
                </a:solidFill>
                <a:effectLst/>
              </a:rPr>
              <a:t> !== '' &amp;&amp; </a:t>
            </a:r>
            <a:r>
              <a:rPr lang="en-US" dirty="0" err="1">
                <a:solidFill>
                  <a:schemeClr val="tx1"/>
                </a:solidFill>
                <a:effectLst/>
              </a:rPr>
              <a:t>textArea.value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!== '') </a:t>
            </a:r>
            <a:r>
              <a:rPr lang="en-US" dirty="0">
                <a:solidFill>
                  <a:schemeClr val="tx1"/>
                </a:solidFill>
                <a:effectLst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effectLst/>
              </a:rPr>
              <a:t>	h3.</a:t>
            </a:r>
            <a:r>
              <a:rPr lang="en-US" dirty="0">
                <a:solidFill>
                  <a:schemeClr val="bg1"/>
                </a:solidFill>
                <a:effectLst/>
              </a:rPr>
              <a:t>innerHTML</a:t>
            </a:r>
            <a:r>
              <a:rPr lang="en-US" dirty="0">
                <a:solidFill>
                  <a:schemeClr val="tx1"/>
                </a:solidFill>
                <a:effectLst/>
              </a:rPr>
              <a:t> = </a:t>
            </a:r>
            <a:r>
              <a:rPr lang="en-US" dirty="0" err="1">
                <a:solidFill>
                  <a:schemeClr val="tx1"/>
                </a:solidFill>
                <a:effectLst/>
              </a:rPr>
              <a:t>input.value</a:t>
            </a:r>
            <a:r>
              <a:rPr lang="en-US" dirty="0">
                <a:solidFill>
                  <a:schemeClr val="tx1"/>
                </a:solidFill>
                <a:effectLst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effectLst/>
              </a:rPr>
              <a:t>	</a:t>
            </a:r>
            <a:r>
              <a:rPr lang="en-US" dirty="0" err="1">
                <a:solidFill>
                  <a:schemeClr val="tx1"/>
                </a:solidFill>
                <a:effectLst/>
              </a:rPr>
              <a:t>p.</a:t>
            </a:r>
            <a:r>
              <a:rPr lang="en-US" dirty="0" err="1">
                <a:solidFill>
                  <a:schemeClr val="bg1"/>
                </a:solidFill>
                <a:effectLst/>
              </a:rPr>
              <a:t>innerHTML</a:t>
            </a:r>
            <a:r>
              <a:rPr lang="en-US" dirty="0">
                <a:solidFill>
                  <a:schemeClr val="tx1"/>
                </a:solidFill>
                <a:effectLst/>
              </a:rPr>
              <a:t> = </a:t>
            </a:r>
            <a:r>
              <a:rPr lang="en-US" dirty="0" err="1">
                <a:solidFill>
                  <a:schemeClr val="tx1"/>
                </a:solidFill>
                <a:effectLst/>
              </a:rPr>
              <a:t>textArea.value</a:t>
            </a:r>
            <a:r>
              <a:rPr lang="en-US" dirty="0">
                <a:solidFill>
                  <a:schemeClr val="tx1"/>
                </a:solidFill>
                <a:effectLst/>
              </a:rPr>
              <a:t>;		</a:t>
            </a:r>
            <a:endParaRPr lang="en-US" dirty="0" smtClean="0">
              <a:solidFill>
                <a:schemeClr val="tx1"/>
              </a:solidFill>
              <a:effectLst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effectLst/>
              </a:rPr>
              <a:t>	</a:t>
            </a:r>
            <a:r>
              <a:rPr lang="en-US" i="1" dirty="0" smtClean="0">
                <a:solidFill>
                  <a:schemeClr val="accent2"/>
                </a:solidFill>
                <a:effectLst/>
              </a:rPr>
              <a:t>// TODO… append the elements;</a:t>
            </a:r>
            <a:endParaRPr lang="en-US" i="1" dirty="0">
              <a:solidFill>
                <a:schemeClr val="accent2"/>
              </a:solidFill>
              <a:effectLst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effectLst/>
              </a:rPr>
              <a:t>	</a:t>
            </a:r>
            <a:r>
              <a:rPr lang="en-US" dirty="0" smtClean="0">
                <a:solidFill>
                  <a:schemeClr val="tx1"/>
                </a:solidFill>
                <a:effectLst/>
              </a:rPr>
              <a:t>} </a:t>
            </a:r>
            <a:r>
              <a:rPr lang="en-US" i="1" dirty="0" smtClean="0">
                <a:solidFill>
                  <a:schemeClr val="accent2"/>
                </a:solidFill>
                <a:effectLst/>
              </a:rPr>
              <a:t>// clear the inputs;</a:t>
            </a:r>
            <a:endParaRPr lang="en-US" i="1" dirty="0">
              <a:solidFill>
                <a:schemeClr val="accent2"/>
              </a:solidFill>
              <a:effectLst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effectLst/>
              </a:rPr>
              <a:t>	</a:t>
            </a:r>
            <a:r>
              <a:rPr lang="en-US" dirty="0" smtClean="0">
                <a:solidFill>
                  <a:schemeClr val="tx1"/>
                </a:solidFill>
                <a:effectLst/>
              </a:rPr>
              <a:t>}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8184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E9E58D-9145-4ABF-AF5C-BC7A3018A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119" y="1494797"/>
            <a:ext cx="2395762" cy="2395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DOM Properties and HTML Attributes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6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sz="3400" dirty="0" smtClean="0"/>
              <a:t>Attributes </a:t>
            </a:r>
            <a:r>
              <a:rPr lang="en-US" sz="3400" dirty="0"/>
              <a:t>are defined by </a:t>
            </a:r>
            <a:r>
              <a:rPr lang="en-US" sz="3400" b="1" dirty="0">
                <a:solidFill>
                  <a:schemeClr val="bg1"/>
                </a:solidFill>
              </a:rPr>
              <a:t>HTML</a:t>
            </a:r>
            <a:r>
              <a:rPr lang="en-US" sz="3400" dirty="0"/>
              <a:t>. Properties are defined by the </a:t>
            </a:r>
            <a:r>
              <a:rPr lang="en-US" sz="3400" b="1" dirty="0">
                <a:solidFill>
                  <a:schemeClr val="bg1"/>
                </a:solidFill>
              </a:rPr>
              <a:t>DOM</a:t>
            </a:r>
          </a:p>
          <a:p>
            <a:pPr lvl="1"/>
            <a:r>
              <a:rPr lang="en-US" sz="3400" dirty="0"/>
              <a:t>Attributes </a:t>
            </a:r>
            <a:r>
              <a:rPr lang="en-US" sz="3400" b="1" dirty="0">
                <a:solidFill>
                  <a:schemeClr val="bg1"/>
                </a:solidFill>
              </a:rPr>
              <a:t>initialize</a:t>
            </a:r>
            <a:r>
              <a:rPr lang="en-US" sz="3400" dirty="0"/>
              <a:t> DOM properties </a:t>
            </a:r>
            <a:endParaRPr lang="en-US" sz="3400" dirty="0" smtClean="0"/>
          </a:p>
          <a:p>
            <a:pPr lvl="2"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Property</a:t>
            </a:r>
            <a:r>
              <a:rPr lang="en-US" sz="3200" dirty="0" smtClean="0"/>
              <a:t> </a:t>
            </a:r>
            <a:r>
              <a:rPr lang="en-US" sz="3200" dirty="0"/>
              <a:t>values can </a:t>
            </a:r>
            <a:r>
              <a:rPr lang="en-US" sz="3200" b="1" dirty="0" smtClean="0">
                <a:solidFill>
                  <a:schemeClr val="bg1"/>
                </a:solidFill>
              </a:rPr>
              <a:t>change</a:t>
            </a:r>
          </a:p>
          <a:p>
            <a:pPr lvl="2"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Attribute</a:t>
            </a:r>
            <a:r>
              <a:rPr lang="en-US" sz="3200" dirty="0" smtClean="0"/>
              <a:t> </a:t>
            </a:r>
            <a:r>
              <a:rPr lang="en-US" sz="3200" dirty="0"/>
              <a:t>values </a:t>
            </a:r>
            <a:r>
              <a:rPr lang="en-US" sz="3200" b="1" dirty="0">
                <a:solidFill>
                  <a:schemeClr val="bg1"/>
                </a:solidFill>
              </a:rPr>
              <a:t>can't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en-US" sz="3400" dirty="0"/>
              <a:t>The HTML </a:t>
            </a:r>
            <a:r>
              <a:rPr lang="en-US" sz="3400" b="1" dirty="0">
                <a:solidFill>
                  <a:schemeClr val="bg1"/>
                </a:solidFill>
              </a:rPr>
              <a:t>attribute</a:t>
            </a:r>
            <a:r>
              <a:rPr lang="en-US" sz="3400" dirty="0"/>
              <a:t> and the DOM </a:t>
            </a:r>
            <a:r>
              <a:rPr lang="en-US" sz="3400" b="1" dirty="0">
                <a:solidFill>
                  <a:schemeClr val="bg1"/>
                </a:solidFill>
              </a:rPr>
              <a:t>property</a:t>
            </a:r>
            <a:r>
              <a:rPr lang="en-US" sz="3400" dirty="0"/>
              <a:t> are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the</a:t>
            </a:r>
            <a:r>
              <a:rPr lang="en-US" sz="3400" dirty="0"/>
              <a:t> </a:t>
            </a:r>
            <a:r>
              <a:rPr lang="en-US" sz="3400" b="1" dirty="0" smtClean="0">
                <a:solidFill>
                  <a:schemeClr val="bg1"/>
                </a:solidFill>
              </a:rPr>
              <a:t>same</a:t>
            </a:r>
            <a:r>
              <a:rPr lang="en-US" sz="3400" dirty="0" smtClean="0"/>
              <a:t> </a:t>
            </a:r>
            <a:r>
              <a:rPr lang="en-US" sz="3400" b="1" dirty="0">
                <a:solidFill>
                  <a:schemeClr val="bg1"/>
                </a:solidFill>
              </a:rPr>
              <a:t>thing</a:t>
            </a:r>
            <a:r>
              <a:rPr lang="en-US" sz="3400" dirty="0"/>
              <a:t>, even when they have the same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vs. Attributes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375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textContent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- reads and writes </a:t>
            </a:r>
            <a:r>
              <a:rPr lang="en-US" sz="3200" b="1" dirty="0">
                <a:solidFill>
                  <a:schemeClr val="bg1"/>
                </a:solidFill>
              </a:rPr>
              <a:t>text</a:t>
            </a:r>
          </a:p>
          <a:p>
            <a:pPr marL="0" indent="0">
              <a:buNone/>
            </a:pP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  <a:p>
            <a:pPr lvl="0">
              <a:buClr>
                <a:srgbClr val="234465"/>
              </a:buClr>
            </a:pPr>
            <a:r>
              <a:rPr lang="en-US" sz="3000" b="1" dirty="0">
                <a:solidFill>
                  <a:srgbClr val="FFA000"/>
                </a:solidFill>
                <a:latin typeface="Consolas" panose="020B0609020204030204" pitchFamily="49" charset="0"/>
              </a:rPr>
              <a:t>innerHTML</a:t>
            </a:r>
            <a:r>
              <a:rPr lang="en-US" sz="3000" b="1" dirty="0">
                <a:solidFill>
                  <a:srgbClr val="FFA000"/>
                </a:solidFill>
              </a:rPr>
              <a:t> </a:t>
            </a:r>
            <a:r>
              <a:rPr lang="en-US" sz="3000" dirty="0">
                <a:solidFill>
                  <a:srgbClr val="234465"/>
                </a:solidFill>
              </a:rPr>
              <a:t>- returns and writes the </a:t>
            </a:r>
            <a:r>
              <a:rPr lang="en-US" sz="3000" b="1" dirty="0">
                <a:solidFill>
                  <a:schemeClr val="bg1"/>
                </a:solidFill>
              </a:rPr>
              <a:t>HTML</a:t>
            </a:r>
            <a:r>
              <a:rPr lang="en-US" sz="3000" dirty="0">
                <a:solidFill>
                  <a:srgbClr val="234465"/>
                </a:solidFill>
              </a:rPr>
              <a:t> of a given element</a:t>
            </a:r>
          </a:p>
          <a:p>
            <a:pPr marL="0" lvl="0" indent="0">
              <a:buClr>
                <a:srgbClr val="234465"/>
              </a:buClr>
              <a:buNone/>
            </a:pPr>
            <a:r>
              <a:rPr lang="en-US" sz="3000" dirty="0">
                <a:solidFill>
                  <a:srgbClr val="234465"/>
                </a:solidFill>
              </a:rPr>
              <a:t/>
            </a:r>
            <a:br>
              <a:rPr lang="en-US" sz="3000" dirty="0">
                <a:solidFill>
                  <a:srgbClr val="234465"/>
                </a:solidFill>
              </a:rPr>
            </a:br>
            <a:endParaRPr lang="en-US" sz="3000" dirty="0">
              <a:solidFill>
                <a:srgbClr val="234465"/>
              </a:solidFill>
            </a:endParaRPr>
          </a:p>
          <a:p>
            <a:pPr lvl="0">
              <a:buClr>
                <a:srgbClr val="234465"/>
              </a:buClr>
            </a:pPr>
            <a:r>
              <a:rPr lang="en-US" sz="3000" b="1" dirty="0">
                <a:solidFill>
                  <a:srgbClr val="FFA000"/>
                </a:solidFill>
                <a:latin typeface="Consolas" panose="020B0609020204030204" pitchFamily="49" charset="0"/>
              </a:rPr>
              <a:t>value</a:t>
            </a:r>
            <a:r>
              <a:rPr lang="en-US" sz="3000" b="1" dirty="0">
                <a:solidFill>
                  <a:srgbClr val="FFA000"/>
                </a:solidFill>
              </a:rPr>
              <a:t> </a:t>
            </a:r>
            <a:r>
              <a:rPr lang="en-US" sz="3000" dirty="0">
                <a:solidFill>
                  <a:srgbClr val="234465"/>
                </a:solidFill>
              </a:rPr>
              <a:t>- gets and sets </a:t>
            </a:r>
            <a:r>
              <a:rPr lang="en-US" sz="3000" b="1" dirty="0">
                <a:solidFill>
                  <a:schemeClr val="bg1"/>
                </a:solidFill>
              </a:rPr>
              <a:t>value</a:t>
            </a:r>
          </a:p>
          <a:p>
            <a:pPr marL="0" lvl="0" indent="0">
              <a:buClr>
                <a:srgbClr val="234465"/>
              </a:buClr>
              <a:buNone/>
            </a:pPr>
            <a:endParaRPr lang="en-US" sz="3000" dirty="0">
              <a:solidFill>
                <a:srgbClr val="234465"/>
              </a:solidFill>
            </a:endParaRPr>
          </a:p>
          <a:p>
            <a:pPr marL="0" lvl="0" indent="0">
              <a:buClr>
                <a:srgbClr val="234465"/>
              </a:buClr>
              <a:buNone/>
            </a:pPr>
            <a:endParaRPr lang="en-US" sz="3000" dirty="0">
              <a:solidFill>
                <a:srgbClr val="234465"/>
              </a:solidFill>
            </a:endParaRP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Properties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84307" y="1863741"/>
            <a:ext cx="8273125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text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Node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.textContent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Node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.textContent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'New text for element.';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308" y="3693266"/>
            <a:ext cx="8273125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html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myElement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.innerHTML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myElement.innerHTML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'New text for element.';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4308" y="5403485"/>
            <a:ext cx="8273125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theValue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theFormField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.value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theFormField.value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'New value';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744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HTML Attributes and Methods</a:t>
            </a:r>
            <a:endParaRPr lang="en-US" dirty="0"/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6111E3C9-C2DC-45E0-9D53-C3F310EA11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getAttribute()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/>
              <a:t>-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returns the value of attributes of</a:t>
            </a:r>
            <a:br>
              <a:rPr lang="en-US" sz="3600" dirty="0"/>
            </a:br>
            <a:r>
              <a:rPr lang="en-US" sz="3600" dirty="0"/>
              <a:t>specified HTML element</a:t>
            </a:r>
            <a:endParaRPr lang="bg-BG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10C208C1-F540-4D07-8B38-A935F8E2B2FA}"/>
              </a:ext>
            </a:extLst>
          </p:cNvPr>
          <p:cNvSpPr txBox="1">
            <a:spLocks/>
          </p:cNvSpPr>
          <p:nvPr/>
        </p:nvSpPr>
        <p:spPr>
          <a:xfrm>
            <a:off x="651000" y="2712086"/>
            <a:ext cx="7204481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 name="password"/&gt;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93E4F784-EB09-4BAD-9CA3-ED738DA7F0C2}"/>
              </a:ext>
            </a:extLst>
          </p:cNvPr>
          <p:cNvSpPr txBox="1">
            <a:spLocks/>
          </p:cNvSpPr>
          <p:nvPr/>
        </p:nvSpPr>
        <p:spPr>
          <a:xfrm>
            <a:off x="651000" y="4149000"/>
            <a:ext cx="10147981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inputEle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('input')[0];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inputEle.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getAttribute</a:t>
            </a:r>
            <a:r>
              <a:rPr lang="en-US" sz="2400" dirty="0">
                <a:solidFill>
                  <a:schemeClr val="tx1"/>
                </a:solidFill>
                <a:effectLst/>
              </a:rPr>
              <a:t>('type');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text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inputEle.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getAttribute</a:t>
            </a:r>
            <a:r>
              <a:rPr lang="en-US" sz="2400" dirty="0">
                <a:solidFill>
                  <a:schemeClr val="tx1"/>
                </a:solidFill>
                <a:effectLst/>
              </a:rPr>
              <a:t>('name');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 // username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153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F062FB-A00C-4C3A-A97A-6CE4D90801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330" y="1257587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setAttribute()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 sets the value of an attribute on the</a:t>
            </a:r>
            <a:br>
              <a:rPr lang="en-US" sz="3400" dirty="0"/>
            </a:br>
            <a:r>
              <a:rPr lang="en-US" sz="3400" dirty="0"/>
              <a:t>specified HTML element</a:t>
            </a:r>
          </a:p>
          <a:p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F2EFA59-28A9-4921-A5CE-F2294CD15CA7}"/>
              </a:ext>
            </a:extLst>
          </p:cNvPr>
          <p:cNvSpPr txBox="1">
            <a:spLocks/>
          </p:cNvSpPr>
          <p:nvPr/>
        </p:nvSpPr>
        <p:spPr>
          <a:xfrm>
            <a:off x="634991" y="5088008"/>
            <a:ext cx="7204481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 </a:t>
            </a:r>
            <a:r>
              <a:rPr lang="en-US" sz="2400" dirty="0">
                <a:solidFill>
                  <a:schemeClr val="bg1"/>
                </a:solidFill>
                <a:effectLst/>
              </a:rPr>
              <a:t>name="password"</a:t>
            </a:r>
            <a:r>
              <a:rPr lang="en-US" sz="2400" dirty="0">
                <a:solidFill>
                  <a:schemeClr val="tx1"/>
                </a:solidFill>
                <a:effectLst/>
              </a:rPr>
              <a:t>/&gt;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0D42C0-DE63-4F79-BC46-8C31F6B0D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 and Methods</a:t>
            </a:r>
            <a:endParaRPr lang="bg-BG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F0511DA-DDC7-4CFA-A8C4-B45BE3C3DB25}"/>
              </a:ext>
            </a:extLst>
          </p:cNvPr>
          <p:cNvSpPr txBox="1">
            <a:spLocks/>
          </p:cNvSpPr>
          <p:nvPr/>
        </p:nvSpPr>
        <p:spPr>
          <a:xfrm>
            <a:off x="625144" y="3857052"/>
            <a:ext cx="1092304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inputPassEle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('input')[1];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inputPassEle.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setAttribute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'name'</a:t>
            </a:r>
            <a:r>
              <a:rPr lang="en-US" sz="2400" dirty="0">
                <a:solidFill>
                  <a:schemeClr val="tx1"/>
                </a:solidFill>
                <a:effectLst/>
              </a:rPr>
              <a:t>, </a:t>
            </a:r>
            <a:r>
              <a:rPr lang="en-US" sz="2400" dirty="0">
                <a:solidFill>
                  <a:schemeClr val="bg1"/>
                </a:solidFill>
                <a:effectLst/>
              </a:rPr>
              <a:t>'password'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67703AFA-07ED-4545-B8E4-E2C0F051EB91}"/>
              </a:ext>
            </a:extLst>
          </p:cNvPr>
          <p:cNvSpPr txBox="1">
            <a:spLocks/>
          </p:cNvSpPr>
          <p:nvPr/>
        </p:nvSpPr>
        <p:spPr>
          <a:xfrm>
            <a:off x="651000" y="2626096"/>
            <a:ext cx="643812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 /&gt;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349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4" grpId="0" animBg="1"/>
      <p:bldP spid="14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C64C9B-19DD-4F52-AC04-EB0AC5DCC7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removeAttribute()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 removes the attribute with </a:t>
            </a:r>
            <a:r>
              <a:rPr lang="en-US" sz="3400" dirty="0" smtClean="0"/>
              <a:t>the specified </a:t>
            </a:r>
            <a:r>
              <a:rPr lang="en-US" sz="3400" dirty="0"/>
              <a:t>name  from an HTML element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F06D19-2CA3-4A69-B3D5-63E6F9F68722}"/>
              </a:ext>
            </a:extLst>
          </p:cNvPr>
          <p:cNvSpPr txBox="1">
            <a:spLocks/>
          </p:cNvSpPr>
          <p:nvPr/>
        </p:nvSpPr>
        <p:spPr>
          <a:xfrm>
            <a:off x="536815" y="2558325"/>
            <a:ext cx="1147168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 placeholder="Username..."/&gt;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 name="password" </a:t>
            </a:r>
            <a:r>
              <a:rPr lang="en-US" sz="2400" dirty="0">
                <a:solidFill>
                  <a:schemeClr val="bg1"/>
                </a:solidFill>
                <a:effectLst/>
              </a:rPr>
              <a:t>placeholder="Password..."</a:t>
            </a:r>
            <a:r>
              <a:rPr lang="en-US" sz="2400" dirty="0">
                <a:solidFill>
                  <a:schemeClr val="tx1"/>
                </a:solidFill>
                <a:effectLst/>
              </a:rPr>
              <a:t>/&gt;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EECADF7-A13E-4EAA-8023-C9E9CDFF5A87}"/>
              </a:ext>
            </a:extLst>
          </p:cNvPr>
          <p:cNvSpPr txBox="1">
            <a:spLocks/>
          </p:cNvSpPr>
          <p:nvPr/>
        </p:nvSpPr>
        <p:spPr>
          <a:xfrm>
            <a:off x="536815" y="5229000"/>
            <a:ext cx="1147168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 placeholder="Username..."/&gt;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 name="password"/&gt;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991763-84E3-4613-8BBB-E2A75050C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 and Methods</a:t>
            </a:r>
            <a:endParaRPr lang="bg-BG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00D43E8-6819-46C3-AF4D-E011190187F1}"/>
              </a:ext>
            </a:extLst>
          </p:cNvPr>
          <p:cNvSpPr txBox="1">
            <a:spLocks/>
          </p:cNvSpPr>
          <p:nvPr/>
        </p:nvSpPr>
        <p:spPr>
          <a:xfrm>
            <a:off x="540242" y="3858703"/>
            <a:ext cx="1147168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inputPassEle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('input')[1];</a:t>
            </a:r>
          </a:p>
          <a:p>
            <a:r>
              <a:rPr lang="en-US" sz="2400" dirty="0" err="1">
                <a:solidFill>
                  <a:schemeClr val="bg1"/>
                </a:solidFill>
                <a:effectLst/>
              </a:rPr>
              <a:t>inputPassEle.removeAttribute</a:t>
            </a:r>
            <a:r>
              <a:rPr lang="en-US" sz="2400" dirty="0">
                <a:solidFill>
                  <a:schemeClr val="bg1"/>
                </a:solidFill>
                <a:effectLst/>
              </a:rPr>
              <a:t>('placeholder');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416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0F622A-BDF2-4982-A150-83D7B41AA9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hasAttribute()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 method returns true if the specified</a:t>
            </a:r>
            <a:br>
              <a:rPr lang="en-US" dirty="0"/>
            </a:br>
            <a:r>
              <a:rPr lang="en-US" dirty="0"/>
              <a:t>attribute exists, otherwise it returns false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0D3E2A-6FF5-4A59-B8EE-9262ED00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 and Methods</a:t>
            </a:r>
            <a:endParaRPr lang="bg-BG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3CAE137-637F-4A77-AFE3-F507022D8ED5}"/>
              </a:ext>
            </a:extLst>
          </p:cNvPr>
          <p:cNvSpPr txBox="1">
            <a:spLocks/>
          </p:cNvSpPr>
          <p:nvPr/>
        </p:nvSpPr>
        <p:spPr>
          <a:xfrm>
            <a:off x="710397" y="3960508"/>
            <a:ext cx="10778105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passwordElement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(password');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passwordElement.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hasAttribute</a:t>
            </a:r>
            <a:r>
              <a:rPr lang="en-US" sz="2400" dirty="0">
                <a:solidFill>
                  <a:schemeClr val="bg1"/>
                </a:solidFill>
                <a:effectLst/>
              </a:rPr>
              <a:t>('name')</a:t>
            </a:r>
            <a:r>
              <a:rPr lang="en-US" sz="2400" dirty="0">
                <a:solidFill>
                  <a:schemeClr val="tx1"/>
                </a:solidFill>
                <a:effectLst/>
              </a:rPr>
              <a:t>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true 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passwordElement.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hasAttribute</a:t>
            </a:r>
            <a:r>
              <a:rPr lang="en-US" sz="2400" dirty="0">
                <a:solidFill>
                  <a:schemeClr val="bg1"/>
                </a:solidFill>
                <a:effectLst/>
              </a:rPr>
              <a:t>('placeholder')</a:t>
            </a:r>
            <a:r>
              <a:rPr lang="en-US" sz="2400" dirty="0">
                <a:solidFill>
                  <a:schemeClr val="tx1"/>
                </a:solidFill>
                <a:effectLst/>
              </a:rPr>
              <a:t>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false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F132AB0E-1874-4949-904C-3D3A00ACB015}"/>
              </a:ext>
            </a:extLst>
          </p:cNvPr>
          <p:cNvSpPr txBox="1">
            <a:spLocks/>
          </p:cNvSpPr>
          <p:nvPr/>
        </p:nvSpPr>
        <p:spPr>
          <a:xfrm>
            <a:off x="710397" y="2529000"/>
            <a:ext cx="10778105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 placeholder="Username..."/&gt;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 name="password" id="password"/&gt;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156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87C1B7-BD82-4CD7-A42E-0E0B640EB9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classList</a:t>
            </a:r>
            <a:r>
              <a:rPr lang="en-US" b="1" dirty="0"/>
              <a:t> </a:t>
            </a:r>
            <a:r>
              <a:rPr lang="en-US" dirty="0"/>
              <a:t>- is a read-only property that returns a collection of</a:t>
            </a:r>
            <a:br>
              <a:rPr lang="en-US" dirty="0"/>
            </a:br>
            <a:r>
              <a:rPr lang="en-US" dirty="0"/>
              <a:t>the class attributes of specified element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5A2E53-812B-4C6C-8A5C-FED648633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 and Methods</a:t>
            </a:r>
            <a:endParaRPr lang="bg-BG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FA6DF40A-E56F-4E52-B1DB-2DF1EE8C3697}"/>
              </a:ext>
            </a:extLst>
          </p:cNvPr>
          <p:cNvSpPr txBox="1">
            <a:spLocks/>
          </p:cNvSpPr>
          <p:nvPr/>
        </p:nvSpPr>
        <p:spPr>
          <a:xfrm>
            <a:off x="651000" y="3609000"/>
            <a:ext cx="10292187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element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myDiv</a:t>
            </a:r>
            <a:r>
              <a:rPr lang="en-US" sz="2400" dirty="0">
                <a:solidFill>
                  <a:schemeClr val="tx1"/>
                </a:solidFill>
                <a:effectLst/>
              </a:rPr>
              <a:t>')</a:t>
            </a:r>
            <a:r>
              <a:rPr lang="en-US" sz="2400" dirty="0">
                <a:solidFill>
                  <a:schemeClr val="bg1"/>
                </a:solidFill>
                <a:effectLst/>
              </a:rPr>
              <a:t>.classList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i="1" dirty="0">
                <a:solidFill>
                  <a:schemeClr val="accent2"/>
                </a:solidFill>
                <a:effectLst/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  <a:effectLst/>
              </a:rPr>
              <a:t>DOMTokenList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(3)</a:t>
            </a:r>
            <a:br>
              <a:rPr lang="en-US" sz="2400" i="1" dirty="0">
                <a:solidFill>
                  <a:schemeClr val="accent2"/>
                </a:solidFill>
                <a:effectLst/>
              </a:rPr>
            </a:br>
            <a:r>
              <a:rPr lang="en-US" sz="2400" i="1" dirty="0">
                <a:solidFill>
                  <a:schemeClr val="accent2"/>
                </a:solidFill>
                <a:effectLst/>
              </a:rPr>
              <a:t>["container", "div", "root", value: "container div root"]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0642A5D-9B41-48A2-97ED-B0DD79F83B81}"/>
              </a:ext>
            </a:extLst>
          </p:cNvPr>
          <p:cNvSpPr txBox="1">
            <a:spLocks/>
          </p:cNvSpPr>
          <p:nvPr/>
        </p:nvSpPr>
        <p:spPr>
          <a:xfrm>
            <a:off x="651000" y="2699187"/>
            <a:ext cx="683053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&lt;div class="container div root"&gt;&lt;/div&gt;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987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3FA0A6-7BD6-4078-9D9C-18682D0C8E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classList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Methods</a:t>
            </a: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add()</a:t>
            </a:r>
            <a:r>
              <a:rPr lang="en-US" b="1" dirty="0"/>
              <a:t> - </a:t>
            </a:r>
            <a:r>
              <a:rPr lang="en-US" dirty="0"/>
              <a:t>Adds the specified class values</a:t>
            </a:r>
            <a:endParaRPr lang="en-US" b="1" dirty="0"/>
          </a:p>
          <a:p>
            <a:pPr marL="0" indent="0">
              <a:buClr>
                <a:schemeClr val="tx1"/>
              </a:buClr>
              <a:buNone/>
            </a:pPr>
            <a:endParaRPr lang="en-US" b="1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remove()</a:t>
            </a:r>
            <a:r>
              <a:rPr lang="en-US" b="1" dirty="0"/>
              <a:t> - </a:t>
            </a:r>
            <a:r>
              <a:rPr lang="en-US" dirty="0"/>
              <a:t>Removes the specified class values</a:t>
            </a:r>
            <a:endParaRPr lang="en-US" b="1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C16316D-4A59-4C3C-AF5C-2233F7620EA3}"/>
              </a:ext>
            </a:extLst>
          </p:cNvPr>
          <p:cNvSpPr txBox="1">
            <a:spLocks/>
          </p:cNvSpPr>
          <p:nvPr/>
        </p:nvSpPr>
        <p:spPr>
          <a:xfrm>
            <a:off x="1077212" y="5569981"/>
            <a:ext cx="8493867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&lt;div class="</a:t>
            </a:r>
            <a:r>
              <a:rPr lang="en-US" sz="2400" dirty="0">
                <a:solidFill>
                  <a:schemeClr val="bg1"/>
                </a:solidFill>
                <a:effectLst/>
              </a:rPr>
              <a:t>div root 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testClass</a:t>
            </a:r>
            <a:r>
              <a:rPr lang="en-US" sz="2400" dirty="0">
                <a:solidFill>
                  <a:schemeClr val="tx1"/>
                </a:solidFill>
                <a:effectLst/>
              </a:rPr>
              <a:t>"&gt;&lt;/div&gt;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C585F1-90D3-47A7-9BD8-6D8B588C1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 and Methods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1077212" y="3189015"/>
            <a:ext cx="10405396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myDiv</a:t>
            </a:r>
            <a:r>
              <a:rPr lang="en-US" sz="2400" dirty="0">
                <a:solidFill>
                  <a:schemeClr val="tx1"/>
                </a:solidFill>
                <a:effectLst/>
              </a:rPr>
              <a:t>').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classList.add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'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testClass</a:t>
            </a:r>
            <a:r>
              <a:rPr lang="en-US" sz="2400" dirty="0">
                <a:solidFill>
                  <a:schemeClr val="bg1"/>
                </a:solidFill>
                <a:effectLst/>
              </a:rPr>
              <a:t>'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7C65683-3549-4F5C-AFF2-728DF9204C20}"/>
              </a:ext>
            </a:extLst>
          </p:cNvPr>
          <p:cNvSpPr txBox="1">
            <a:spLocks/>
          </p:cNvSpPr>
          <p:nvPr/>
        </p:nvSpPr>
        <p:spPr>
          <a:xfrm>
            <a:off x="1089296" y="4716287"/>
            <a:ext cx="10919202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myDiv</a:t>
            </a:r>
            <a:r>
              <a:rPr lang="en-US" sz="2400" dirty="0">
                <a:solidFill>
                  <a:schemeClr val="tx1"/>
                </a:solidFill>
                <a:effectLst/>
              </a:rPr>
              <a:t>').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classList.remove</a:t>
            </a:r>
            <a:r>
              <a:rPr lang="en-US" sz="2400" dirty="0">
                <a:solidFill>
                  <a:schemeClr val="bg1"/>
                </a:solidFill>
                <a:effectLst/>
              </a:rPr>
              <a:t>('container')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240A0B-B0EE-43C6-B125-CE94DAB7ACFB}"/>
              </a:ext>
            </a:extLst>
          </p:cNvPr>
          <p:cNvSpPr txBox="1">
            <a:spLocks/>
          </p:cNvSpPr>
          <p:nvPr/>
        </p:nvSpPr>
        <p:spPr>
          <a:xfrm>
            <a:off x="696000" y="1837938"/>
            <a:ext cx="683053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&lt;div class="</a:t>
            </a:r>
            <a:r>
              <a:rPr lang="en-US" sz="2400" dirty="0">
                <a:solidFill>
                  <a:schemeClr val="bg1"/>
                </a:solidFill>
                <a:effectLst/>
              </a:rPr>
              <a:t>container div root</a:t>
            </a:r>
            <a:r>
              <a:rPr lang="en-US" sz="2400" dirty="0">
                <a:solidFill>
                  <a:schemeClr val="tx1"/>
                </a:solidFill>
                <a:effectLst/>
              </a:rPr>
              <a:t>"&gt;&lt;/div&gt;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445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</a:t>
            </a:r>
            <a:r>
              <a:rPr lang="en-US" sz="11500" b="1" dirty="0" err="1" smtClean="0"/>
              <a:t>js</a:t>
            </a:r>
            <a:r>
              <a:rPr lang="en-US" sz="11500" b="1" dirty="0" smtClean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Problem: 3. </a:t>
            </a:r>
            <a:r>
              <a:rPr lang="en-US" dirty="0"/>
              <a:t>Growing </a:t>
            </a:r>
            <a:r>
              <a:rPr lang="en-US" dirty="0" smtClean="0"/>
              <a:t>Word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921000" y="1196125"/>
            <a:ext cx="8828098" cy="36728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921000" y="5364000"/>
            <a:ext cx="5208270" cy="1012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ounded Rectangular Callout 6"/>
          <p:cNvSpPr/>
          <p:nvPr/>
        </p:nvSpPr>
        <p:spPr bwMode="auto">
          <a:xfrm>
            <a:off x="6411000" y="5102196"/>
            <a:ext cx="2610000" cy="720000"/>
          </a:xfrm>
          <a:prstGeom prst="wedgeRoundRectCallout">
            <a:avLst>
              <a:gd name="adj1" fmla="val -69005"/>
              <a:gd name="adj2" fmla="val 400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values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173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r>
              <a:rPr lang="en-US" smtClean="0"/>
              <a:t>: 3. </a:t>
            </a:r>
            <a:r>
              <a:rPr lang="en-US" dirty="0" smtClean="0"/>
              <a:t>Growing Word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132AB0E-1874-4949-904C-3D3A00ACB015}"/>
              </a:ext>
            </a:extLst>
          </p:cNvPr>
          <p:cNvSpPr txBox="1">
            <a:spLocks/>
          </p:cNvSpPr>
          <p:nvPr/>
        </p:nvSpPr>
        <p:spPr>
          <a:xfrm>
            <a:off x="291000" y="1239750"/>
            <a:ext cx="10125000" cy="5400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function </a:t>
            </a:r>
            <a:r>
              <a:rPr lang="en-US" dirty="0" err="1">
                <a:solidFill>
                  <a:schemeClr val="tx1"/>
                </a:solidFill>
                <a:effectLst/>
              </a:rPr>
              <a:t>growingWord</a:t>
            </a:r>
            <a:r>
              <a:rPr lang="en-US" dirty="0">
                <a:solidFill>
                  <a:schemeClr val="tx1"/>
                </a:solidFill>
                <a:effectLst/>
              </a:rPr>
              <a:t>()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</a:t>
            </a:r>
            <a:r>
              <a:rPr lang="en-US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dirty="0">
                <a:solidFill>
                  <a:schemeClr val="tx1"/>
                </a:solidFill>
                <a:effectLst/>
              </a:rPr>
              <a:t> word = </a:t>
            </a:r>
            <a:r>
              <a:rPr lang="en-US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dirty="0" err="1">
                <a:solidFill>
                  <a:schemeClr val="bg1"/>
                </a:solidFill>
                <a:effectLst/>
              </a:rPr>
              <a:t>querySelector</a:t>
            </a:r>
            <a:r>
              <a:rPr lang="en-US" dirty="0">
                <a:solidFill>
                  <a:schemeClr val="tx1"/>
                </a:solidFill>
                <a:effectLst/>
              </a:rPr>
              <a:t>("#exercise &gt; p");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let </a:t>
            </a:r>
            <a:r>
              <a:rPr lang="en-US" dirty="0" err="1">
                <a:solidFill>
                  <a:schemeClr val="tx1"/>
                </a:solidFill>
                <a:effectLst/>
              </a:rPr>
              <a:t>px</a:t>
            </a:r>
            <a:r>
              <a:rPr lang="en-US" dirty="0">
                <a:solidFill>
                  <a:schemeClr val="tx1"/>
                </a:solidFill>
                <a:effectLst/>
              </a:rPr>
              <a:t> = 2;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let </a:t>
            </a:r>
            <a:r>
              <a:rPr lang="en-US" dirty="0" err="1">
                <a:solidFill>
                  <a:schemeClr val="tx1"/>
                </a:solidFill>
                <a:effectLst/>
              </a:rPr>
              <a:t>colorChanges</a:t>
            </a:r>
            <a:r>
              <a:rPr lang="en-US" dirty="0">
                <a:solidFill>
                  <a:schemeClr val="tx1"/>
                </a:solidFill>
                <a:effectLst/>
              </a:rPr>
              <a:t> =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"blue": "green",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"green": "red",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"red": "blue"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};</a:t>
            </a:r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if (!</a:t>
            </a:r>
            <a:r>
              <a:rPr lang="en-US" dirty="0" err="1">
                <a:solidFill>
                  <a:schemeClr val="tx1"/>
                </a:solidFill>
                <a:effectLst/>
              </a:rPr>
              <a:t>word.</a:t>
            </a:r>
            <a:r>
              <a:rPr lang="en-US" dirty="0" err="1">
                <a:solidFill>
                  <a:schemeClr val="accent1"/>
                </a:solidFill>
                <a:effectLst/>
              </a:rPr>
              <a:t>hasAttribute</a:t>
            </a:r>
            <a:r>
              <a:rPr lang="en-US" dirty="0">
                <a:solidFill>
                  <a:schemeClr val="tx1"/>
                </a:solidFill>
                <a:effectLst/>
              </a:rPr>
              <a:t>("</a:t>
            </a:r>
            <a:r>
              <a:rPr lang="en-US" dirty="0">
                <a:solidFill>
                  <a:schemeClr val="accent1"/>
                </a:solidFill>
                <a:effectLst/>
              </a:rPr>
              <a:t>style</a:t>
            </a:r>
            <a:r>
              <a:rPr lang="en-US" dirty="0">
                <a:solidFill>
                  <a:schemeClr val="tx1"/>
                </a:solidFill>
                <a:effectLst/>
              </a:rPr>
              <a:t>"))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</a:t>
            </a:r>
            <a:r>
              <a:rPr lang="en-US" dirty="0" err="1">
                <a:solidFill>
                  <a:schemeClr val="tx1"/>
                </a:solidFill>
                <a:effectLst/>
              </a:rPr>
              <a:t>word.</a:t>
            </a:r>
            <a:r>
              <a:rPr lang="en-US" dirty="0" err="1">
                <a:solidFill>
                  <a:schemeClr val="accent1"/>
                </a:solidFill>
                <a:effectLst/>
              </a:rPr>
              <a:t>setAttribute</a:t>
            </a:r>
            <a:r>
              <a:rPr lang="en-US" dirty="0">
                <a:solidFill>
                  <a:schemeClr val="tx1"/>
                </a:solidFill>
                <a:effectLst/>
              </a:rPr>
              <a:t>("style", `</a:t>
            </a:r>
            <a:r>
              <a:rPr lang="en-US" dirty="0" err="1">
                <a:solidFill>
                  <a:schemeClr val="tx1"/>
                </a:solidFill>
                <a:effectLst/>
              </a:rPr>
              <a:t>color:blue</a:t>
            </a:r>
            <a:r>
              <a:rPr lang="en-US" dirty="0">
                <a:solidFill>
                  <a:schemeClr val="tx1"/>
                </a:solidFill>
                <a:effectLst/>
              </a:rPr>
              <a:t>; font-size: ${</a:t>
            </a:r>
            <a:r>
              <a:rPr lang="en-US" dirty="0" err="1">
                <a:solidFill>
                  <a:schemeClr val="tx1"/>
                </a:solidFill>
                <a:effectLst/>
              </a:rPr>
              <a:t>px</a:t>
            </a:r>
            <a:r>
              <a:rPr lang="en-US" dirty="0">
                <a:solidFill>
                  <a:schemeClr val="tx1"/>
                </a:solidFill>
                <a:effectLst/>
              </a:rPr>
              <a:t>}</a:t>
            </a:r>
            <a:r>
              <a:rPr lang="en-US" dirty="0" err="1">
                <a:solidFill>
                  <a:schemeClr val="tx1"/>
                </a:solidFill>
                <a:effectLst/>
              </a:rPr>
              <a:t>px</a:t>
            </a:r>
            <a:r>
              <a:rPr lang="en-US" dirty="0">
                <a:solidFill>
                  <a:schemeClr val="tx1"/>
                </a:solidFill>
                <a:effectLst/>
              </a:rPr>
              <a:t>`);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} else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let </a:t>
            </a:r>
            <a:r>
              <a:rPr lang="en-US" dirty="0" err="1">
                <a:solidFill>
                  <a:schemeClr val="tx1"/>
                </a:solidFill>
                <a:effectLst/>
              </a:rPr>
              <a:t>currentPx</a:t>
            </a:r>
            <a:r>
              <a:rPr lang="en-US" dirty="0">
                <a:solidFill>
                  <a:schemeClr val="tx1"/>
                </a:solidFill>
                <a:effectLst/>
              </a:rPr>
              <a:t> = </a:t>
            </a:r>
            <a:r>
              <a:rPr lang="en-US" dirty="0" err="1">
                <a:solidFill>
                  <a:schemeClr val="tx1"/>
                </a:solidFill>
                <a:effectLst/>
              </a:rPr>
              <a:t>word.style</a:t>
            </a:r>
            <a:r>
              <a:rPr lang="en-US" dirty="0">
                <a:solidFill>
                  <a:schemeClr val="tx1"/>
                </a:solidFill>
                <a:effectLst/>
              </a:rPr>
              <a:t>["font-size"];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</a:t>
            </a:r>
            <a:r>
              <a:rPr lang="en-US" dirty="0" err="1">
                <a:solidFill>
                  <a:schemeClr val="tx1"/>
                </a:solidFill>
                <a:effectLst/>
              </a:rPr>
              <a:t>px</a:t>
            </a:r>
            <a:r>
              <a:rPr lang="en-US" dirty="0">
                <a:solidFill>
                  <a:schemeClr val="tx1"/>
                </a:solidFill>
                <a:effectLst/>
              </a:rPr>
              <a:t> = </a:t>
            </a:r>
            <a:r>
              <a:rPr lang="en-US" dirty="0" err="1">
                <a:solidFill>
                  <a:schemeClr val="tx1"/>
                </a:solidFill>
                <a:effectLst/>
              </a:rPr>
              <a:t>currentPx.substr</a:t>
            </a:r>
            <a:r>
              <a:rPr lang="en-US" dirty="0">
                <a:solidFill>
                  <a:schemeClr val="tx1"/>
                </a:solidFill>
                <a:effectLst/>
              </a:rPr>
              <a:t>(0, </a:t>
            </a:r>
            <a:r>
              <a:rPr lang="en-US" dirty="0" err="1">
                <a:solidFill>
                  <a:schemeClr val="tx1"/>
                </a:solidFill>
                <a:effectLst/>
              </a:rPr>
              <a:t>currentPx.length</a:t>
            </a:r>
            <a:r>
              <a:rPr lang="en-US" dirty="0">
                <a:solidFill>
                  <a:schemeClr val="tx1"/>
                </a:solidFill>
                <a:effectLst/>
              </a:rPr>
              <a:t> - 2) * 2;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let </a:t>
            </a:r>
            <a:r>
              <a:rPr lang="en-US" dirty="0" err="1">
                <a:solidFill>
                  <a:schemeClr val="tx1"/>
                </a:solidFill>
                <a:effectLst/>
              </a:rPr>
              <a:t>currentColor</a:t>
            </a:r>
            <a:r>
              <a:rPr lang="en-US" dirty="0">
                <a:solidFill>
                  <a:schemeClr val="tx1"/>
                </a:solidFill>
                <a:effectLst/>
              </a:rPr>
              <a:t> = </a:t>
            </a:r>
            <a:r>
              <a:rPr lang="en-US" dirty="0" err="1" smtClean="0">
                <a:solidFill>
                  <a:schemeClr val="tx1"/>
                </a:solidFill>
                <a:effectLst/>
              </a:rPr>
              <a:t>word.style.color</a:t>
            </a:r>
            <a:r>
              <a:rPr lang="en-US" dirty="0" smtClean="0">
                <a:solidFill>
                  <a:schemeClr val="tx1"/>
                </a:solidFill>
                <a:effectLst/>
              </a:rPr>
              <a:t>; </a:t>
            </a:r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</a:t>
            </a:r>
            <a:r>
              <a:rPr lang="en-US" dirty="0" err="1">
                <a:solidFill>
                  <a:schemeClr val="tx1"/>
                </a:solidFill>
                <a:effectLst/>
              </a:rPr>
              <a:t>word.</a:t>
            </a:r>
            <a:r>
              <a:rPr lang="en-US" dirty="0" err="1">
                <a:solidFill>
                  <a:schemeClr val="accent1"/>
                </a:solidFill>
                <a:effectLst/>
              </a:rPr>
              <a:t>setAttribute</a:t>
            </a:r>
            <a:r>
              <a:rPr lang="en-US" dirty="0">
                <a:solidFill>
                  <a:schemeClr val="tx1"/>
                </a:solidFill>
                <a:effectLst/>
              </a:rPr>
              <a:t>("style</a:t>
            </a:r>
            <a:r>
              <a:rPr lang="en-US" dirty="0" smtClean="0">
                <a:solidFill>
                  <a:schemeClr val="tx1"/>
                </a:solidFill>
                <a:effectLst/>
              </a:rPr>
              <a:t>",</a:t>
            </a:r>
          </a:p>
          <a:p>
            <a:r>
              <a:rPr lang="en-US" dirty="0" smtClean="0">
                <a:solidFill>
                  <a:schemeClr val="tx1"/>
                </a:solidFill>
                <a:effectLst/>
              </a:rPr>
              <a:t>	 `color:${</a:t>
            </a:r>
            <a:r>
              <a:rPr lang="en-US" dirty="0" err="1" smtClean="0">
                <a:solidFill>
                  <a:schemeClr val="tx1"/>
                </a:solidFill>
                <a:effectLst/>
              </a:rPr>
              <a:t>colorChanges</a:t>
            </a:r>
            <a:r>
              <a:rPr lang="en-US" dirty="0" smtClean="0">
                <a:solidFill>
                  <a:schemeClr val="tx1"/>
                </a:solidFill>
                <a:effectLst/>
              </a:rPr>
              <a:t>[</a:t>
            </a:r>
            <a:r>
              <a:rPr lang="en-US" dirty="0" err="1" smtClean="0">
                <a:solidFill>
                  <a:schemeClr val="tx1"/>
                </a:solidFill>
                <a:effectLst/>
              </a:rPr>
              <a:t>currentColor</a:t>
            </a:r>
            <a:r>
              <a:rPr lang="en-US" dirty="0" smtClean="0">
                <a:solidFill>
                  <a:schemeClr val="tx1"/>
                </a:solidFill>
                <a:effectLst/>
              </a:rPr>
              <a:t>]}; font-size: ${</a:t>
            </a:r>
            <a:r>
              <a:rPr lang="en-US" dirty="0" err="1" smtClean="0">
                <a:solidFill>
                  <a:schemeClr val="tx1"/>
                </a:solidFill>
                <a:effectLst/>
              </a:rPr>
              <a:t>px</a:t>
            </a:r>
            <a:r>
              <a:rPr lang="en-US" dirty="0" smtClean="0">
                <a:solidFill>
                  <a:schemeClr val="tx1"/>
                </a:solidFill>
                <a:effectLst/>
              </a:rPr>
              <a:t>}</a:t>
            </a:r>
            <a:r>
              <a:rPr lang="en-US" dirty="0" err="1" smtClean="0">
                <a:solidFill>
                  <a:schemeClr val="tx1"/>
                </a:solidFill>
                <a:effectLst/>
              </a:rPr>
              <a:t>px</a:t>
            </a:r>
            <a:r>
              <a:rPr lang="en-US" dirty="0" smtClean="0">
                <a:solidFill>
                  <a:schemeClr val="tx1"/>
                </a:solidFill>
                <a:effectLst/>
              </a:rPr>
              <a:t>`)</a:t>
            </a:r>
          </a:p>
          <a:p>
            <a:r>
              <a:rPr lang="en-US" dirty="0" smtClean="0">
                <a:solidFill>
                  <a:schemeClr val="tx1"/>
                </a:solidFill>
                <a:effectLst/>
              </a:rPr>
              <a:t>    }</a:t>
            </a:r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88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62BD8A-909D-46D6-B0DA-9067EAB67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500" y="1307346"/>
            <a:ext cx="2511000" cy="2511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Parents and Child Elements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9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F318FD-77E2-4A47-85E3-DBA3E08683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09" y="1766922"/>
            <a:ext cx="9929724" cy="4564209"/>
          </a:xfrm>
        </p:spPr>
        <p:txBody>
          <a:bodyPr/>
          <a:lstStyle/>
          <a:p>
            <a:r>
              <a:rPr lang="en-US" dirty="0"/>
              <a:t>Parents can be accessed by keywords </a:t>
            </a:r>
            <a:r>
              <a:rPr lang="en-US" b="1" dirty="0">
                <a:solidFill>
                  <a:schemeClr val="bg1"/>
                </a:solidFill>
              </a:rPr>
              <a:t>.parent</a:t>
            </a:r>
            <a:r>
              <a:rPr lang="en-US" dirty="0"/>
              <a:t> or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.parentNode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784F5D-DAC3-4F6A-9361-66B0A72D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Parents and Child Elements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234D1E-E2D9-4F2F-8ED8-1317F4D9C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257" y="2972716"/>
            <a:ext cx="5257800" cy="1323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22026CD-E9F7-46C4-A5E7-E306A0E9579F}"/>
              </a:ext>
            </a:extLst>
          </p:cNvPr>
          <p:cNvSpPr txBox="1">
            <a:spLocks/>
          </p:cNvSpPr>
          <p:nvPr/>
        </p:nvSpPr>
        <p:spPr>
          <a:xfrm>
            <a:off x="2511257" y="4439195"/>
            <a:ext cx="889036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firstP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('p')[0];</a:t>
            </a:r>
          </a:p>
          <a:p>
            <a:r>
              <a:rPr lang="en-US" sz="2400" dirty="0" smtClean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 smtClean="0">
                <a:solidFill>
                  <a:schemeClr val="bg1"/>
                </a:solidFill>
                <a:effectLst/>
              </a:rPr>
              <a:t>firstP.parentElement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);</a:t>
            </a:r>
            <a:endParaRPr lang="en-US" sz="2400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717AE3-C178-4604-A5CC-B469EBCAF4CD}"/>
              </a:ext>
            </a:extLst>
          </p:cNvPr>
          <p:cNvSpPr/>
          <p:nvPr/>
        </p:nvSpPr>
        <p:spPr>
          <a:xfrm>
            <a:off x="1394942" y="1008865"/>
            <a:ext cx="6678816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Every DOM Elements has a </a:t>
            </a:r>
            <a:r>
              <a:rPr lang="en-US" sz="3400" b="1" dirty="0">
                <a:solidFill>
                  <a:schemeClr val="bg1"/>
                </a:solidFill>
              </a:rPr>
              <a:t>parent</a:t>
            </a:r>
            <a:endParaRPr lang="en-US" sz="3400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48ED7E27-A5A4-44D2-89A6-BB5E67019824}"/>
              </a:ext>
            </a:extLst>
          </p:cNvPr>
          <p:cNvSpPr/>
          <p:nvPr/>
        </p:nvSpPr>
        <p:spPr bwMode="auto">
          <a:xfrm>
            <a:off x="9187544" y="3569977"/>
            <a:ext cx="2046514" cy="726714"/>
          </a:xfrm>
          <a:prstGeom prst="wedgeRoundRectCallout">
            <a:avLst>
              <a:gd name="adj1" fmla="val 23394"/>
              <a:gd name="adj2" fmla="val 815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the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child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D38CF320-5D18-4CA9-8E6F-7724DFD835ED}"/>
              </a:ext>
            </a:extLst>
          </p:cNvPr>
          <p:cNvSpPr/>
          <p:nvPr/>
        </p:nvSpPr>
        <p:spPr bwMode="auto">
          <a:xfrm>
            <a:off x="7030371" y="5253012"/>
            <a:ext cx="2157172" cy="809779"/>
          </a:xfrm>
          <a:prstGeom prst="wedgeRoundRectCallout">
            <a:avLst>
              <a:gd name="adj1" fmla="val -65146"/>
              <a:gd name="adj2" fmla="val -447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the child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E95775-3C01-4C95-93D7-D2B62479A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257" y="5772103"/>
            <a:ext cx="3262526" cy="5590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964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CD8E85-02BB-4B8F-B640-649BF8ED0B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some element contains other elements, that means </a:t>
            </a:r>
            <a:r>
              <a:rPr lang="en-US" dirty="0" smtClean="0"/>
              <a:t>he is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/>
              <a:t> of this elements</a:t>
            </a:r>
          </a:p>
          <a:p>
            <a:r>
              <a:rPr lang="en-US" dirty="0"/>
              <a:t>Also this elements is </a:t>
            </a:r>
            <a:r>
              <a:rPr lang="en-US" b="1" dirty="0">
                <a:solidFill>
                  <a:schemeClr val="bg1"/>
                </a:solidFill>
              </a:rPr>
              <a:t>children</a:t>
            </a:r>
            <a:r>
              <a:rPr lang="en-US" dirty="0"/>
              <a:t> to the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/>
              <a:t>. They can </a:t>
            </a:r>
            <a:r>
              <a:rPr lang="en-US" dirty="0" smtClean="0"/>
              <a:t>be accessed </a:t>
            </a:r>
            <a:r>
              <a:rPr lang="en-US" dirty="0"/>
              <a:t>by keyword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.children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0B228B-AA1F-48E0-AF2E-7DF72F851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Parents and Child Elements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8088B7-5725-43E6-8670-EB93F2190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07" y="3710859"/>
            <a:ext cx="5257800" cy="1323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5888F43-736A-4574-B09A-550B8CCD938D}"/>
              </a:ext>
            </a:extLst>
          </p:cNvPr>
          <p:cNvSpPr txBox="1">
            <a:spLocks/>
          </p:cNvSpPr>
          <p:nvPr/>
        </p:nvSpPr>
        <p:spPr>
          <a:xfrm>
            <a:off x="680579" y="5345927"/>
            <a:ext cx="11282244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pElements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 smtClean="0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('div')[0]</a:t>
            </a:r>
            <a:r>
              <a:rPr lang="en-US" sz="2400" dirty="0">
                <a:solidFill>
                  <a:schemeClr val="bg1"/>
                </a:solidFill>
                <a:effectLst/>
              </a:rPr>
              <a:t>.children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5BFC1E-3B41-40C1-864F-51DC7C9FF1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822"/>
          <a:stretch/>
        </p:blipFill>
        <p:spPr>
          <a:xfrm>
            <a:off x="6231000" y="3716549"/>
            <a:ext cx="3492197" cy="13182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1E918ACF-20DC-4592-ABEE-216878D12345}"/>
              </a:ext>
            </a:extLst>
          </p:cNvPr>
          <p:cNvSpPr/>
          <p:nvPr/>
        </p:nvSpPr>
        <p:spPr bwMode="auto">
          <a:xfrm>
            <a:off x="7536000" y="6018650"/>
            <a:ext cx="2486855" cy="706241"/>
          </a:xfrm>
          <a:prstGeom prst="wedgeRoundRectCallout">
            <a:avLst>
              <a:gd name="adj1" fmla="val -20859"/>
              <a:gd name="adj2" fmla="val -748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HTML Collection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452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9BE251-F77C-46AC-A32F-8F47FDDF8C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firstElementChild</a:t>
            </a:r>
            <a:r>
              <a:rPr lang="en-US" sz="3200" dirty="0"/>
              <a:t> - Returns the </a:t>
            </a:r>
            <a:r>
              <a:rPr lang="en-US" sz="3200" b="1" dirty="0">
                <a:solidFill>
                  <a:schemeClr val="bg1"/>
                </a:solidFill>
              </a:rPr>
              <a:t>first</a:t>
            </a:r>
            <a:r>
              <a:rPr lang="en-US" sz="3200" dirty="0"/>
              <a:t> child node of an element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lastElementChild</a:t>
            </a:r>
            <a:r>
              <a:rPr lang="en-US" sz="3200" dirty="0"/>
              <a:t> - Returns the </a:t>
            </a:r>
            <a:r>
              <a:rPr lang="en-US" sz="3200" b="1" dirty="0">
                <a:solidFill>
                  <a:schemeClr val="bg1"/>
                </a:solidFill>
              </a:rPr>
              <a:t>last</a:t>
            </a:r>
            <a:r>
              <a:rPr lang="en-US" sz="3200" dirty="0"/>
              <a:t> child node of an element</a:t>
            </a:r>
          </a:p>
          <a:p>
            <a:pPr marL="0" indent="0">
              <a:buClr>
                <a:schemeClr val="tx1"/>
              </a:buClr>
              <a:buNone/>
            </a:pP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B27C81-E6D2-47FE-AC71-4225EDC81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Parents and Child Elements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302376-98ED-4105-A82D-6F4A7616A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25" y="2710797"/>
            <a:ext cx="2260840" cy="17574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B6DB57C-05A4-4C38-8CF1-1E5EE5C0BC9F}"/>
              </a:ext>
            </a:extLst>
          </p:cNvPr>
          <p:cNvSpPr txBox="1">
            <a:spLocks/>
          </p:cNvSpPr>
          <p:nvPr/>
        </p:nvSpPr>
        <p:spPr>
          <a:xfrm>
            <a:off x="3711710" y="2710797"/>
            <a:ext cx="792861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list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myList</a:t>
            </a:r>
            <a:r>
              <a:rPr lang="en-US" sz="2400" dirty="0">
                <a:solidFill>
                  <a:schemeClr val="tx1"/>
                </a:solidFill>
                <a:effectLst/>
              </a:rPr>
              <a:t>');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B89E26-B2F8-4514-AFC4-F0AE089882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120" r="31815"/>
          <a:stretch/>
        </p:blipFill>
        <p:spPr>
          <a:xfrm>
            <a:off x="8275729" y="4008317"/>
            <a:ext cx="2210445" cy="4599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5595AF-9346-4710-8796-E6CCF2A18C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815" b="48119"/>
          <a:stretch/>
        </p:blipFill>
        <p:spPr>
          <a:xfrm>
            <a:off x="8275729" y="3492334"/>
            <a:ext cx="2210445" cy="4418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2E0F99D-BE45-436D-92C5-8355C25D5961}"/>
              </a:ext>
            </a:extLst>
          </p:cNvPr>
          <p:cNvSpPr txBox="1">
            <a:spLocks/>
          </p:cNvSpPr>
          <p:nvPr/>
        </p:nvSpPr>
        <p:spPr>
          <a:xfrm>
            <a:off x="3711711" y="3492334"/>
            <a:ext cx="4186964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bg1"/>
                </a:solidFill>
                <a:effectLst/>
              </a:rPr>
              <a:t>list.firstElementChild</a:t>
            </a:r>
            <a:r>
              <a:rPr lang="en-US" sz="2400" dirty="0">
                <a:solidFill>
                  <a:schemeClr val="bg1"/>
                </a:solidFill>
                <a:effectLst/>
              </a:rPr>
              <a:t>;</a:t>
            </a:r>
          </a:p>
          <a:p>
            <a:r>
              <a:rPr lang="en-US" sz="2400" dirty="0" err="1">
                <a:solidFill>
                  <a:schemeClr val="bg1"/>
                </a:solidFill>
                <a:effectLst/>
              </a:rPr>
              <a:t>list.lastElementChild</a:t>
            </a:r>
            <a:r>
              <a:rPr lang="en-US" sz="2400" dirty="0">
                <a:solidFill>
                  <a:schemeClr val="bg1"/>
                </a:solidFill>
                <a:effectLst/>
              </a:rPr>
              <a:t>;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55AF1F18-D7B7-4288-AF4E-2620A9438635}"/>
              </a:ext>
            </a:extLst>
          </p:cNvPr>
          <p:cNvSpPr txBox="1">
            <a:spLocks/>
          </p:cNvSpPr>
          <p:nvPr/>
        </p:nvSpPr>
        <p:spPr>
          <a:xfrm>
            <a:off x="707425" y="4844588"/>
            <a:ext cx="8104301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list.firstElementChild.textContent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 += " RLZ!";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466C401-F350-4727-B811-4257B2D00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425" y="2710797"/>
            <a:ext cx="2544264" cy="17607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501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8B3316-D420-42C9-A4B5-399A8E09A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nextElementSibling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- Returns the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next</a:t>
            </a:r>
            <a:r>
              <a:rPr lang="en-US" sz="3200" dirty="0"/>
              <a:t> node at the same</a:t>
            </a:r>
            <a:br>
              <a:rPr lang="en-US" sz="3200" dirty="0"/>
            </a:br>
            <a:r>
              <a:rPr lang="en-US" sz="3200" dirty="0"/>
              <a:t>node tree level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previousElementSibling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- Returns the </a:t>
            </a:r>
            <a:r>
              <a:rPr lang="en-US" sz="3200" b="1" dirty="0">
                <a:solidFill>
                  <a:schemeClr val="bg1"/>
                </a:solidFill>
              </a:rPr>
              <a:t>previous</a:t>
            </a:r>
            <a:r>
              <a:rPr lang="en-US" sz="3200" dirty="0"/>
              <a:t> node at</a:t>
            </a:r>
            <a:br>
              <a:rPr lang="en-US" sz="3200" dirty="0"/>
            </a:br>
            <a:r>
              <a:rPr lang="en-US" sz="3200" dirty="0"/>
              <a:t>the same node tree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6F374C-73B4-4DF3-A2B5-61CEEB521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Parents and Child Elements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EB94339-371F-4260-B553-0C182194F266}"/>
              </a:ext>
            </a:extLst>
          </p:cNvPr>
          <p:cNvSpPr txBox="1">
            <a:spLocks/>
          </p:cNvSpPr>
          <p:nvPr/>
        </p:nvSpPr>
        <p:spPr>
          <a:xfrm>
            <a:off x="3732170" y="3633870"/>
            <a:ext cx="7943994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ul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myList</a:t>
            </a:r>
            <a:r>
              <a:rPr lang="en-US" sz="2400" dirty="0">
                <a:solidFill>
                  <a:schemeClr val="tx1"/>
                </a:solidFill>
                <a:effectLst/>
              </a:rPr>
              <a:t>');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next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ul.children</a:t>
            </a:r>
            <a:r>
              <a:rPr lang="en-US" sz="2400" dirty="0">
                <a:solidFill>
                  <a:schemeClr val="tx1"/>
                </a:solidFill>
                <a:effectLst/>
              </a:rPr>
              <a:t>[0]</a:t>
            </a:r>
            <a:r>
              <a:rPr lang="en-US" sz="2400" dirty="0">
                <a:solidFill>
                  <a:schemeClr val="bg1"/>
                </a:solidFill>
                <a:effectLst/>
              </a:rPr>
              <a:t>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nextElementSibling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next.textContent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C#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prev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next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.previousElementSibling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prev.textContent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JS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5B1E01-3CA2-4480-B37B-8875F07B9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08" y="3633870"/>
            <a:ext cx="2752065" cy="21393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174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F65A81-107F-4DAB-AA01-61F08344C0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9391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appendChild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b="1" noProof="1"/>
              <a:t>-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noProof="1"/>
              <a:t>Adds a new child, as the </a:t>
            </a:r>
            <a:r>
              <a:rPr lang="en-US" sz="3400" b="1" noProof="1">
                <a:solidFill>
                  <a:schemeClr val="bg1"/>
                </a:solidFill>
              </a:rPr>
              <a:t>last child 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600" noProof="1"/>
          </a:p>
          <a:p>
            <a:pPr marL="0" indent="0">
              <a:buClr>
                <a:schemeClr val="tx1"/>
              </a:buClr>
              <a:buNone/>
            </a:pPr>
            <a:endParaRPr lang="en-US" sz="3600" noProof="1"/>
          </a:p>
          <a:p>
            <a:pPr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prepend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b="1" noProof="1"/>
              <a:t>-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noProof="1"/>
              <a:t>Adds a new child, as the </a:t>
            </a:r>
            <a:r>
              <a:rPr lang="en-US" sz="3400" b="1" noProof="1">
                <a:solidFill>
                  <a:schemeClr val="bg1"/>
                </a:solidFill>
              </a:rPr>
              <a:t>first child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Parents and Child Elements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785701" y="1877997"/>
            <a:ext cx="7725253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p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("p");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li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("li");</a:t>
            </a:r>
          </a:p>
          <a:p>
            <a:r>
              <a:rPr lang="en-US" sz="2400" dirty="0" err="1">
                <a:solidFill>
                  <a:schemeClr val="bg1"/>
                </a:solidFill>
                <a:effectLst/>
              </a:rPr>
              <a:t>li.appendChild</a:t>
            </a:r>
            <a:r>
              <a:rPr lang="en-US" sz="2400" dirty="0">
                <a:solidFill>
                  <a:schemeClr val="bg1"/>
                </a:solidFill>
                <a:effectLst/>
              </a:rPr>
              <a:t>(p);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757054A-396E-44B2-B521-179B76514D4B}"/>
              </a:ext>
            </a:extLst>
          </p:cNvPr>
          <p:cNvSpPr txBox="1">
            <a:spLocks/>
          </p:cNvSpPr>
          <p:nvPr/>
        </p:nvSpPr>
        <p:spPr>
          <a:xfrm>
            <a:off x="785702" y="4078509"/>
            <a:ext cx="7725253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ul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("my-list");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li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("li");</a:t>
            </a:r>
          </a:p>
          <a:p>
            <a:r>
              <a:rPr lang="en-US" sz="2400" dirty="0" err="1">
                <a:solidFill>
                  <a:schemeClr val="bg1"/>
                </a:solidFill>
                <a:effectLst/>
              </a:rPr>
              <a:t>ul.prepend</a:t>
            </a:r>
            <a:r>
              <a:rPr lang="en-US" sz="2400" dirty="0">
                <a:solidFill>
                  <a:schemeClr val="bg1"/>
                </a:solidFill>
                <a:effectLst/>
              </a:rPr>
              <a:t>(li);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093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2766" y="1121215"/>
            <a:ext cx="9883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Both interfaces are </a:t>
            </a:r>
            <a:r>
              <a:rPr lang="en-US" b="1" dirty="0">
                <a:solidFill>
                  <a:schemeClr val="bg1"/>
                </a:solidFill>
              </a:rPr>
              <a:t>collections</a:t>
            </a:r>
            <a:r>
              <a:rPr lang="en-US" dirty="0"/>
              <a:t> of </a:t>
            </a:r>
            <a:r>
              <a:rPr lang="en-US" b="1" dirty="0">
                <a:solidFill>
                  <a:schemeClr val="bg1"/>
                </a:solidFill>
              </a:rPr>
              <a:t>DOM nodes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NodeList</a:t>
            </a:r>
            <a:r>
              <a:rPr lang="en-US" dirty="0"/>
              <a:t> can contain </a:t>
            </a:r>
            <a:r>
              <a:rPr lang="en-US" b="1" dirty="0">
                <a:solidFill>
                  <a:schemeClr val="bg1"/>
                </a:solidFill>
              </a:rPr>
              <a:t>any</a:t>
            </a:r>
            <a:r>
              <a:rPr lang="en-US" dirty="0"/>
              <a:t> node </a:t>
            </a:r>
            <a:r>
              <a:rPr lang="en-US" dirty="0" smtClean="0"/>
              <a:t>type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r>
              <a:rPr lang="en-US" dirty="0"/>
              <a:t> is supposed to </a:t>
            </a:r>
            <a:r>
              <a:rPr lang="en-US" b="1" dirty="0">
                <a:solidFill>
                  <a:schemeClr val="bg1"/>
                </a:solidFill>
              </a:rPr>
              <a:t>only</a:t>
            </a:r>
            <a:r>
              <a:rPr lang="en-US" dirty="0"/>
              <a:t> contain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nodes</a:t>
            </a:r>
          </a:p>
          <a:p>
            <a:pPr>
              <a:buClr>
                <a:schemeClr val="tx1"/>
              </a:buClr>
            </a:pPr>
            <a:r>
              <a:rPr lang="en-US" dirty="0"/>
              <a:t>An </a:t>
            </a: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r>
              <a:rPr lang="en-US" dirty="0"/>
              <a:t> provides the </a:t>
            </a: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as a </a:t>
            </a:r>
            <a:r>
              <a:rPr lang="en-US" dirty="0" err="1"/>
              <a:t>NodeList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b="1" dirty="0">
                <a:solidFill>
                  <a:schemeClr val="bg1"/>
                </a:solidFill>
              </a:rPr>
              <a:t>additionally</a:t>
            </a:r>
            <a:r>
              <a:rPr lang="en-US" dirty="0"/>
              <a:t> a method called </a:t>
            </a:r>
            <a:r>
              <a:rPr lang="en-US" b="1" dirty="0" err="1">
                <a:solidFill>
                  <a:schemeClr val="bg1"/>
                </a:solidFill>
              </a:rPr>
              <a:t>namedItem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NodeList</a:t>
            </a:r>
            <a:r>
              <a:rPr lang="en-US" dirty="0" smtClean="0"/>
              <a:t> vs. </a:t>
            </a:r>
            <a:r>
              <a:rPr lang="en-US" dirty="0" err="1" smtClean="0"/>
              <a:t>HTMLCollection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866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D704F91-3117-4171-906A-46B9F71C2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870" y="1080653"/>
            <a:ext cx="3216259" cy="32162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Handling DOM Events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DOM Events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9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415" y="1350224"/>
            <a:ext cx="2440103" cy="265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Document with a Logical Tree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Document Object Model (DOM)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6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Events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0574" y="983404"/>
            <a:ext cx="10036163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Events are </a:t>
            </a:r>
            <a:r>
              <a:rPr lang="en-US" b="1" dirty="0">
                <a:solidFill>
                  <a:schemeClr val="bg1"/>
                </a:solidFill>
              </a:rPr>
              <a:t>actions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occurrences</a:t>
            </a:r>
            <a:r>
              <a:rPr lang="en-US" dirty="0"/>
              <a:t> 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They allow JavaScript to register different </a:t>
            </a:r>
            <a:r>
              <a:rPr lang="en-US" b="1" dirty="0">
                <a:solidFill>
                  <a:schemeClr val="bg1"/>
                </a:solidFill>
              </a:rPr>
              <a:t>event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handlers</a:t>
            </a:r>
            <a:r>
              <a:rPr lang="en-US" dirty="0" smtClean="0"/>
              <a:t> </a:t>
            </a:r>
            <a:r>
              <a:rPr lang="en-US" dirty="0"/>
              <a:t>on elements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Events are normally used in combination with </a:t>
            </a:r>
            <a:r>
              <a:rPr lang="en-US" b="1" dirty="0" smtClean="0">
                <a:solidFill>
                  <a:schemeClr val="bg1"/>
                </a:solidFill>
              </a:rPr>
              <a:t>functions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 smtClean="0"/>
              <a:t>The </a:t>
            </a:r>
            <a:r>
              <a:rPr lang="en-US" dirty="0"/>
              <a:t>function will not be </a:t>
            </a:r>
            <a:r>
              <a:rPr lang="en-US" dirty="0" smtClean="0"/>
              <a:t>executed before </a:t>
            </a:r>
            <a:r>
              <a:rPr lang="en-US" dirty="0"/>
              <a:t>the event </a:t>
            </a:r>
            <a:r>
              <a:rPr lang="en-US" dirty="0" smtClean="0"/>
              <a:t>occurs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2226000" y="5409000"/>
            <a:ext cx="8519463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htmlRef.</a:t>
            </a:r>
            <a:r>
              <a:rPr lang="en-US" sz="2400" dirty="0">
                <a:solidFill>
                  <a:schemeClr val="bg1"/>
                </a:solidFill>
                <a:effectLst/>
              </a:rPr>
              <a:t>addEventListener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 </a:t>
            </a:r>
            <a:r>
              <a:rPr lang="en-US" sz="2400" dirty="0" smtClean="0">
                <a:solidFill>
                  <a:schemeClr val="accent3"/>
                </a:solidFill>
                <a:effectLst/>
              </a:rPr>
              <a:t>'click'</a:t>
            </a:r>
            <a:r>
              <a:rPr lang="en-US" sz="2400" dirty="0">
                <a:solidFill>
                  <a:schemeClr val="tx1"/>
                </a:solidFill>
                <a:effectLst/>
              </a:rPr>
              <a:t> , </a:t>
            </a:r>
            <a:r>
              <a:rPr lang="en-US" sz="2400" dirty="0" smtClean="0">
                <a:solidFill>
                  <a:schemeClr val="accent2"/>
                </a:solidFill>
                <a:effectLst/>
              </a:rPr>
              <a:t>handler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);</a:t>
            </a:r>
            <a:endParaRPr lang="en-US" sz="2400" dirty="0">
              <a:solidFill>
                <a:schemeClr val="tx1"/>
              </a:solidFill>
              <a:effectLst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49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58415" y="1350224"/>
            <a:ext cx="2440103" cy="2659713"/>
            <a:chOff x="4858415" y="1350224"/>
            <a:chExt cx="2440103" cy="2659713"/>
          </a:xfrm>
        </p:grpSpPr>
        <p:pic>
          <p:nvPicPr>
            <p:cNvPr id="7" name="Picture 2" descr="Резултат с изображение за js dom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8415" y="1350224"/>
              <a:ext cx="2440103" cy="26597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/>
            <p:cNvSpPr/>
            <p:nvPr/>
          </p:nvSpPr>
          <p:spPr bwMode="auto">
            <a:xfrm>
              <a:off x="5586984" y="2423160"/>
              <a:ext cx="1005840" cy="557784"/>
            </a:xfrm>
            <a:prstGeom prst="rect">
              <a:avLst/>
            </a:prstGeom>
            <a:solidFill>
              <a:srgbClr val="9DD4B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smtClean="0">
                  <a:solidFill>
                    <a:srgbClr val="3D8B5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anose="020F0704030504030204" pitchFamily="34" charset="0"/>
                </a:rPr>
                <a:t>BOM</a:t>
              </a:r>
              <a:endParaRPr lang="en-US" sz="2400" dirty="0">
                <a:solidFill>
                  <a:srgbClr val="3D8B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The Built-In Browser Objects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Browser Object Model (BOM)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1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Browsers expose some objects like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window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screen</a:t>
            </a:r>
            <a:r>
              <a:rPr lang="en-US" sz="3200" dirty="0"/>
              <a:t>, </a:t>
            </a:r>
            <a:r>
              <a:rPr lang="en-US" sz="3200" dirty="0" smtClean="0"/>
              <a:t>  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navigator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history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location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document</a:t>
            </a:r>
            <a:r>
              <a:rPr lang="en-US" sz="3200" dirty="0"/>
              <a:t>, …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Object Model (BOM)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608" y="2516778"/>
            <a:ext cx="5380585" cy="2876006"/>
          </a:xfrm>
          <a:prstGeom prst="rect">
            <a:avLst/>
          </a:prstGeom>
        </p:spPr>
      </p:pic>
      <p:sp>
        <p:nvSpPr>
          <p:cNvPr id="5" name="Text Placeholder 5"/>
          <p:cNvSpPr txBox="1">
            <a:spLocks/>
          </p:cNvSpPr>
          <p:nvPr/>
        </p:nvSpPr>
        <p:spPr>
          <a:xfrm>
            <a:off x="2259291" y="2677386"/>
            <a:ext cx="4355358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(window);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(navigator);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(screen);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(location);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(history);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(document);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494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with BOM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23126" y="1314365"/>
            <a:ext cx="10781486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alert(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window.navigator.userAgent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);</a:t>
            </a:r>
            <a:endParaRPr lang="en-US" sz="2400" dirty="0">
              <a:solidFill>
                <a:schemeClr val="tx1"/>
              </a:solidFill>
              <a:effectLst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23126" y="2237025"/>
            <a:ext cx="10781486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navigator.language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400" i="1" dirty="0">
                <a:solidFill>
                  <a:schemeClr val="accent2"/>
                </a:solidFill>
                <a:effectLst/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  <a:effectLst/>
              </a:rPr>
              <a:t>en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-US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23126" y="3529017"/>
            <a:ext cx="10781486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screen.width</a:t>
            </a:r>
            <a:r>
              <a:rPr lang="en-US" sz="2400" dirty="0">
                <a:solidFill>
                  <a:schemeClr val="tx1"/>
                </a:solidFill>
                <a:effectLst/>
              </a:rPr>
              <a:t> + " x " +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screen.height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400" i="1" dirty="0">
                <a:solidFill>
                  <a:schemeClr val="accent2"/>
                </a:solidFill>
                <a:effectLst/>
              </a:rPr>
              <a:t>// 1920 x 1080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23126" y="4821009"/>
            <a:ext cx="10781486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bg1"/>
                </a:solidFill>
                <a:effectLst/>
              </a:rPr>
              <a:t>document.location</a:t>
            </a:r>
            <a:r>
              <a:rPr lang="en-US" sz="2400" dirty="0">
                <a:solidFill>
                  <a:schemeClr val="accent2"/>
                </a:solidFill>
                <a:effectLst/>
              </a:rPr>
              <a:t> </a:t>
            </a:r>
            <a:r>
              <a:rPr lang="en-US" sz="2400" dirty="0">
                <a:solidFill>
                  <a:schemeClr val="tx1"/>
                </a:solidFill>
                <a:effectLst/>
              </a:rPr>
              <a:t>= "https://softuni.bg";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23126" y="5743669"/>
            <a:ext cx="10781486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bg1"/>
                </a:solidFill>
                <a:effectLst/>
              </a:rPr>
              <a:t>history.back</a:t>
            </a:r>
            <a:r>
              <a:rPr lang="en-US" sz="2400" dirty="0">
                <a:solidFill>
                  <a:schemeClr val="bg1"/>
                </a:solidFill>
                <a:effectLst/>
              </a:rPr>
              <a:t>();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412" y="1326688"/>
            <a:ext cx="4267200" cy="186690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943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38544" y="3250516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76925" y="1616172"/>
            <a:ext cx="951513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2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DOM</a:t>
            </a:r>
          </a:p>
          <a:p>
            <a:pPr marL="1257300" lvl="3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DOM</a:t>
            </a:r>
            <a:r>
              <a:rPr lang="en-US" sz="3200" b="1" dirty="0" smtClean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2"/>
                </a:solidFill>
              </a:rPr>
              <a:t>is a programming API for HTML and </a:t>
            </a:r>
            <a:r>
              <a:rPr lang="bg-BG" sz="3200" b="1" dirty="0">
                <a:solidFill>
                  <a:schemeClr val="bg2"/>
                </a:solidFill>
              </a:rPr>
              <a:t>	</a:t>
            </a:r>
            <a:br>
              <a:rPr lang="bg-BG" sz="3200" b="1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2"/>
                </a:solidFill>
              </a:rPr>
              <a:t>XML</a:t>
            </a:r>
            <a:r>
              <a:rPr lang="bg-BG" sz="3200" b="1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2"/>
                </a:solidFill>
              </a:rPr>
              <a:t>documents</a:t>
            </a:r>
          </a:p>
          <a:p>
            <a:pPr marL="1257300" lvl="3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DOM</a:t>
            </a:r>
            <a:r>
              <a:rPr lang="en-US" sz="3200" b="1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b="1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Properties</a:t>
            </a:r>
          </a:p>
          <a:p>
            <a:pPr marL="1257300" lvl="3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DOM</a:t>
            </a:r>
            <a:r>
              <a:rPr lang="en-US" sz="3200" b="1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Manipulations </a:t>
            </a:r>
          </a:p>
          <a:p>
            <a:pPr marL="800100" lvl="2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BOM</a:t>
            </a:r>
            <a:endParaRPr lang="en-US" sz="3200" b="1" dirty="0">
              <a:solidFill>
                <a:schemeClr val="bg1"/>
              </a:solidFill>
            </a:endParaRPr>
          </a:p>
          <a:p>
            <a:pPr marL="342900" lvl="1" indent="-342900">
              <a:buFont typeface="Wingdings" pitchFamily="2" charset="2"/>
              <a:buChar char="§"/>
            </a:pPr>
            <a:endParaRPr lang="en-US" sz="3200" b="1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b="1" dirty="0">
              <a:solidFill>
                <a:schemeClr val="bg2"/>
              </a:solidFill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 smtClean="0">
                <a:hlinkClick r:id="rId3"/>
              </a:rPr>
              <a:t>softuni.bg</a:t>
            </a:r>
            <a:endParaRPr lang="bg-BG" sz="3000" noProof="1" smtClean="0"/>
          </a:p>
          <a:p>
            <a:pPr lvl="1"/>
            <a:r>
              <a:rPr lang="en-US" sz="3200" smtClean="0"/>
              <a:t>Software </a:t>
            </a:r>
            <a:r>
              <a:rPr lang="en-US" sz="3200" dirty="0"/>
              <a:t>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about.softuni.bg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332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/>
              <a:t> represents the document as </a:t>
            </a:r>
            <a:r>
              <a:rPr lang="en-US" b="1" dirty="0">
                <a:solidFill>
                  <a:schemeClr val="bg1"/>
                </a:solidFill>
              </a:rPr>
              <a:t>nodes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That way, the programming languages </a:t>
            </a:r>
            <a:r>
              <a:rPr lang="en-US" b="1" dirty="0">
                <a:solidFill>
                  <a:schemeClr val="bg1"/>
                </a:solidFill>
              </a:rPr>
              <a:t>can connect </a:t>
            </a:r>
            <a:r>
              <a:rPr lang="en-US" dirty="0"/>
              <a:t>to the </a:t>
            </a:r>
            <a:r>
              <a:rPr lang="en-US" dirty="0" smtClean="0"/>
              <a:t>page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/>
              <a:t> is a </a:t>
            </a:r>
            <a:r>
              <a:rPr lang="en-US" b="1" dirty="0">
                <a:solidFill>
                  <a:schemeClr val="bg1"/>
                </a:solidFill>
              </a:rPr>
              <a:t>standard</a:t>
            </a:r>
            <a:r>
              <a:rPr lang="en-US" dirty="0"/>
              <a:t> of how to: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Get</a:t>
            </a:r>
            <a:r>
              <a:rPr lang="en-US" b="1" dirty="0"/>
              <a:t> </a:t>
            </a:r>
            <a:r>
              <a:rPr lang="en-US" dirty="0"/>
              <a:t>HTML element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HTML element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b="1" dirty="0"/>
              <a:t> </a:t>
            </a:r>
            <a:r>
              <a:rPr lang="en-US" dirty="0"/>
              <a:t>HTML element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Delete</a:t>
            </a:r>
            <a:r>
              <a:rPr lang="en-US" dirty="0"/>
              <a:t> HTML element</a:t>
            </a:r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</a:t>
            </a:r>
          </a:p>
        </p:txBody>
      </p:sp>
      <p:pic>
        <p:nvPicPr>
          <p:cNvPr id="7" name="Picture 6" descr="A picture containing object, first-aid kit&#10;&#10;Description automatically generated">
            <a:extLst>
              <a:ext uri="{FF2B5EF4-FFF2-40B4-BE49-F238E27FC236}">
                <a16:creationId xmlns:a16="http://schemas.microsoft.com/office/drawing/2014/main" id="{0D5936C5-EFE1-4A2F-9D7D-D282866F65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242" y="3796658"/>
            <a:ext cx="2336170" cy="233617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618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HTML DOM </a:t>
            </a:r>
            <a:r>
              <a:rPr lang="en-US" sz="3600" dirty="0"/>
              <a:t>is an </a:t>
            </a:r>
            <a:r>
              <a:rPr lang="en-US" sz="3600" b="1" dirty="0">
                <a:solidFill>
                  <a:schemeClr val="bg1"/>
                </a:solidFill>
              </a:rPr>
              <a:t>Object Model </a:t>
            </a:r>
            <a:r>
              <a:rPr lang="en-US" sz="3600" dirty="0"/>
              <a:t>for </a:t>
            </a:r>
            <a:r>
              <a:rPr lang="en-US" sz="3600" b="1" dirty="0">
                <a:solidFill>
                  <a:schemeClr val="bg1"/>
                </a:solidFill>
              </a:rPr>
              <a:t>HTML</a:t>
            </a:r>
            <a:r>
              <a:rPr lang="en-US" sz="3600" dirty="0"/>
              <a:t>. It defines: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HTML elements as </a:t>
            </a:r>
            <a:r>
              <a:rPr lang="en-US" sz="3200" b="1" dirty="0">
                <a:solidFill>
                  <a:schemeClr val="bg1"/>
                </a:solidFill>
              </a:rPr>
              <a:t>objects</a:t>
            </a:r>
            <a:endParaRPr lang="en-US" sz="3200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Properties</a:t>
            </a:r>
            <a:r>
              <a:rPr lang="en-US" sz="3200" dirty="0"/>
              <a:t> </a:t>
            </a:r>
            <a:endParaRPr lang="en-US" sz="3200" dirty="0" smtClean="0"/>
          </a:p>
          <a:p>
            <a:pPr lvl="1"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Methods</a:t>
            </a:r>
            <a:r>
              <a:rPr lang="en-US" sz="3200" dirty="0"/>
              <a:t> </a:t>
            </a:r>
            <a:endParaRPr lang="en-US" sz="3200" dirty="0" smtClean="0"/>
          </a:p>
          <a:p>
            <a:pPr lvl="1"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Events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DOM</a:t>
            </a:r>
          </a:p>
        </p:txBody>
      </p:sp>
      <p:pic>
        <p:nvPicPr>
          <p:cNvPr id="5" name="Picture 2" descr="Резултат с изображение за js dom">
            <a:extLst>
              <a:ext uri="{FF2B5EF4-FFF2-40B4-BE49-F238E27FC236}">
                <a16:creationId xmlns:a16="http://schemas.microsoft.com/office/drawing/2014/main" id="{BC705B69-689B-431E-9AD6-CB32AC659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945" y="2407624"/>
            <a:ext cx="2440103" cy="265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909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30ADC5-8234-469D-B722-152AE5D60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101" y="803088"/>
            <a:ext cx="3725797" cy="37257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Changing the HTML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DOM Methods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4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DOM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96957" y="1152144"/>
            <a:ext cx="10762288" cy="5245048"/>
          </a:xfrm>
        </p:spPr>
        <p:txBody>
          <a:bodyPr/>
          <a:lstStyle/>
          <a:p>
            <a:pPr marL="822960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- </a:t>
            </a:r>
            <a:r>
              <a:rPr lang="en-US" b="1" dirty="0">
                <a:solidFill>
                  <a:schemeClr val="bg1"/>
                </a:solidFill>
              </a:rPr>
              <a:t>actions</a:t>
            </a:r>
            <a:r>
              <a:rPr lang="en-US" b="1" dirty="0"/>
              <a:t> </a:t>
            </a:r>
            <a:r>
              <a:rPr lang="en-US" dirty="0"/>
              <a:t>you can perform </a:t>
            </a:r>
            <a:r>
              <a:rPr lang="en-US" dirty="0" smtClean="0"/>
              <a:t>on HTML </a:t>
            </a:r>
            <a:br>
              <a:rPr lang="en-US" dirty="0" smtClean="0"/>
            </a:br>
            <a:r>
              <a:rPr lang="en-US" dirty="0" smtClean="0"/>
              <a:t>elements</a:t>
            </a:r>
            <a:endParaRPr lang="en-US" dirty="0"/>
          </a:p>
          <a:p>
            <a:pPr marL="822960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- values of HTML </a:t>
            </a:r>
            <a:r>
              <a:rPr lang="en-US" dirty="0" smtClean="0"/>
              <a:t>elements that </a:t>
            </a:r>
            <a:r>
              <a:rPr lang="en-US" dirty="0"/>
              <a:t>you can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set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61" y="3711090"/>
            <a:ext cx="2139735" cy="2552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101" y="3611432"/>
            <a:ext cx="2223273" cy="2652325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874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98" y="2550695"/>
            <a:ext cx="4011720" cy="3197533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bg2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HTML DOM </a:t>
            </a:r>
            <a:r>
              <a:rPr lang="en-US" b="1" dirty="0">
                <a:solidFill>
                  <a:schemeClr val="bg1"/>
                </a:solidFill>
              </a:rPr>
              <a:t>method </a:t>
            </a:r>
            <a:r>
              <a:rPr lang="en-US" dirty="0"/>
              <a:t>is an action you can do (like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  <a:r>
              <a:rPr lang="en-US" dirty="0"/>
              <a:t>     an HTML element)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DOM Methods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F531A67-8E76-484C-A108-F574B85F4901}"/>
              </a:ext>
            </a:extLst>
          </p:cNvPr>
          <p:cNvGrpSpPr/>
          <p:nvPr/>
        </p:nvGrpSpPr>
        <p:grpSpPr>
          <a:xfrm>
            <a:off x="4971771" y="3508564"/>
            <a:ext cx="6610351" cy="1511874"/>
            <a:chOff x="4768810" y="2061835"/>
            <a:chExt cx="6610351" cy="1511874"/>
          </a:xfrm>
          <a:effectLst/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b="34755"/>
            <a:stretch/>
          </p:blipFill>
          <p:spPr>
            <a:xfrm>
              <a:off x="4768810" y="2061835"/>
              <a:ext cx="6610351" cy="151187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chemeClr val="bg2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50974" y="2260015"/>
              <a:ext cx="6191250" cy="371475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25961" y="2999170"/>
              <a:ext cx="3248025" cy="352425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50974" y="2651085"/>
              <a:ext cx="2695575" cy="333375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089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3807</TotalTime>
  <Words>1248</Words>
  <Application>Microsoft Office PowerPoint</Application>
  <PresentationFormat>Widescreen</PresentationFormat>
  <Paragraphs>359</Paragraphs>
  <Slides>47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맑은 고딕</vt:lpstr>
      <vt:lpstr>Arial</vt:lpstr>
      <vt:lpstr>Arial Rounded MT Bold</vt:lpstr>
      <vt:lpstr>Calibri</vt:lpstr>
      <vt:lpstr>Consolas</vt:lpstr>
      <vt:lpstr>Malgun Gothic (Body)</vt:lpstr>
      <vt:lpstr>Wingdings</vt:lpstr>
      <vt:lpstr>Wingdings 2</vt:lpstr>
      <vt:lpstr>SoftUni</vt:lpstr>
      <vt:lpstr>DOM</vt:lpstr>
      <vt:lpstr>Table of Contents</vt:lpstr>
      <vt:lpstr>Have a Question?</vt:lpstr>
      <vt:lpstr>Document with a Logical Tree</vt:lpstr>
      <vt:lpstr>Document Object Model</vt:lpstr>
      <vt:lpstr>HTML DOM</vt:lpstr>
      <vt:lpstr>Changing the HTML</vt:lpstr>
      <vt:lpstr> DOM Methods</vt:lpstr>
      <vt:lpstr>Example: DOM Methods</vt:lpstr>
      <vt:lpstr>Example: DOM Methods</vt:lpstr>
      <vt:lpstr>Modify the DOM Tree</vt:lpstr>
      <vt:lpstr>Selection of Elements</vt:lpstr>
      <vt:lpstr>CSS Selectors</vt:lpstr>
      <vt:lpstr>DOM Manipulations</vt:lpstr>
      <vt:lpstr>DOM Manipulations</vt:lpstr>
      <vt:lpstr>Creating DOM Elements</vt:lpstr>
      <vt:lpstr>Deleting DOM Elements</vt:lpstr>
      <vt:lpstr>Creating DOM Elements</vt:lpstr>
      <vt:lpstr>Problem: 1. Article List</vt:lpstr>
      <vt:lpstr>Solution: 1. Article List</vt:lpstr>
      <vt:lpstr>DOM Properties and HTML Attributes</vt:lpstr>
      <vt:lpstr>Properties vs. Attributes</vt:lpstr>
      <vt:lpstr>DOM Properties</vt:lpstr>
      <vt:lpstr>HTML Attributes and Methods</vt:lpstr>
      <vt:lpstr>HTML Attributes and Methods</vt:lpstr>
      <vt:lpstr>HTML Attributes and Methods</vt:lpstr>
      <vt:lpstr>HTML Attributes and Methods</vt:lpstr>
      <vt:lpstr>HTML Attributes and Methods</vt:lpstr>
      <vt:lpstr>HTML Attributes and Methods</vt:lpstr>
      <vt:lpstr>Problem: 3. Growing Word</vt:lpstr>
      <vt:lpstr>Solution: 3. Growing Word</vt:lpstr>
      <vt:lpstr>Parents and Child Elements</vt:lpstr>
      <vt:lpstr>Parents and Child Elements</vt:lpstr>
      <vt:lpstr>Parents and Child Elements</vt:lpstr>
      <vt:lpstr>Parents and Child Elements</vt:lpstr>
      <vt:lpstr>Parents and Child Elements</vt:lpstr>
      <vt:lpstr>Parents and Child Elements</vt:lpstr>
      <vt:lpstr>NodeList vs. HTMLCollection</vt:lpstr>
      <vt:lpstr>Handling DOM Events</vt:lpstr>
      <vt:lpstr>DOM Events</vt:lpstr>
      <vt:lpstr>The Built-In Browser Objects</vt:lpstr>
      <vt:lpstr>Browser Object Model (BOM)</vt:lpstr>
      <vt:lpstr>Playing with BOM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JS-Advanced-DOM</dc:title>
  <dc:subject>Software Development</dc:subject>
  <dc:creator>Software University</dc:creator>
  <cp:keywords>JS-Advanced 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User</cp:lastModifiedBy>
  <cp:revision>24</cp:revision>
  <dcterms:created xsi:type="dcterms:W3CDTF">2018-05-23T13:08:44Z</dcterms:created>
  <dcterms:modified xsi:type="dcterms:W3CDTF">2020-09-28T13:52:38Z</dcterms:modified>
  <cp:category>programming;computer programming;software development;web development</cp:category>
</cp:coreProperties>
</file>