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308" r:id="rId6"/>
    <p:sldId id="260" r:id="rId7"/>
    <p:sldId id="261" r:id="rId8"/>
    <p:sldId id="262" r:id="rId9"/>
    <p:sldId id="263" r:id="rId10"/>
    <p:sldId id="264" r:id="rId11"/>
    <p:sldId id="291" r:id="rId12"/>
    <p:sldId id="290" r:id="rId13"/>
    <p:sldId id="29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4" r:id="rId27"/>
    <p:sldId id="298" r:id="rId28"/>
    <p:sldId id="297" r:id="rId29"/>
    <p:sldId id="296" r:id="rId30"/>
    <p:sldId id="299" r:id="rId31"/>
    <p:sldId id="300" r:id="rId32"/>
    <p:sldId id="303" r:id="rId33"/>
    <p:sldId id="304" r:id="rId34"/>
    <p:sldId id="305" r:id="rId35"/>
    <p:sldId id="277" r:id="rId36"/>
    <p:sldId id="278" r:id="rId37"/>
    <p:sldId id="284" r:id="rId38"/>
    <p:sldId id="286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333B7F-23E1-495E-9E66-4B46AB0DB536}">
          <p14:sldIdLst>
            <p14:sldId id="256"/>
            <p14:sldId id="257"/>
            <p14:sldId id="258"/>
          </p14:sldIdLst>
        </p14:section>
        <p14:section name="Functions" id="{BF80460D-8F62-45E4-9F8E-4AFB581FFEB0}">
          <p14:sldIdLst>
            <p14:sldId id="259"/>
            <p14:sldId id="308"/>
            <p14:sldId id="260"/>
            <p14:sldId id="261"/>
            <p14:sldId id="262"/>
            <p14:sldId id="263"/>
            <p14:sldId id="264"/>
            <p14:sldId id="291"/>
            <p14:sldId id="290"/>
            <p14:sldId id="293"/>
            <p14:sldId id="265"/>
            <p14:sldId id="266"/>
            <p14:sldId id="267"/>
            <p14:sldId id="268"/>
            <p14:sldId id="269"/>
          </p14:sldIdLst>
        </p14:section>
        <p14:section name="IIFE" id="{67EC703B-3A09-47D6-BFAA-CA2D2F5DC3C0}">
          <p14:sldIdLst>
            <p14:sldId id="270"/>
            <p14:sldId id="271"/>
          </p14:sldIdLst>
        </p14:section>
        <p14:section name="Closure" id="{962EF6FA-66FD-4FA7-B3EA-C07AB027BEC1}">
          <p14:sldIdLst>
            <p14:sldId id="272"/>
            <p14:sldId id="273"/>
            <p14:sldId id="274"/>
            <p14:sldId id="275"/>
            <p14:sldId id="276"/>
          </p14:sldIdLst>
        </p14:section>
        <p14:section name="Error Handling" id="{EC7AE5B5-E001-483B-8B72-4600E066635F}">
          <p14:sldIdLst>
            <p14:sldId id="294"/>
            <p14:sldId id="298"/>
            <p14:sldId id="297"/>
            <p14:sldId id="296"/>
            <p14:sldId id="299"/>
            <p14:sldId id="300"/>
            <p14:sldId id="303"/>
            <p14:sldId id="304"/>
            <p14:sldId id="305"/>
            <p14:sldId id="277"/>
          </p14:sldIdLst>
        </p14:section>
        <p14:section name="Conclusion" id="{8F48C604-A37D-4703-8446-5050070EA793}">
          <p14:sldIdLst>
            <p14:sldId id="278"/>
            <p14:sldId id="284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8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</a:t>
            </a:r>
            <a:r>
              <a:rPr lang="en-US" b="1" dirty="0" smtClean="0"/>
              <a:t>Expressions</a:t>
            </a:r>
            <a:r>
              <a:rPr lang="bg-BG" b="1" dirty="0" smtClean="0"/>
              <a:t>,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Predicates,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bg1"/>
                </a:solidFill>
              </a:rPr>
              <a:t>return element &gt; 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12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</a:t>
            </a:r>
            <a:r>
              <a:rPr lang="en-US" sz="2400" dirty="0" smtClean="0">
                <a:solidFill>
                  <a:schemeClr val="tx1"/>
                </a:solidFill>
              </a:rPr>
              <a:t>[ { name</a:t>
            </a:r>
            <a:r>
              <a:rPr lang="en-US" sz="2400" dirty="0">
                <a:solidFill>
                  <a:schemeClr val="tx1"/>
                </a:solidFill>
              </a:rPr>
              <a:t>: '</a:t>
            </a:r>
            <a:r>
              <a:rPr lang="en-US" sz="2400" dirty="0" smtClean="0">
                <a:solidFill>
                  <a:schemeClr val="tx1"/>
                </a:solidFill>
              </a:rPr>
              <a:t>Tim',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25 }, { name</a:t>
            </a:r>
            <a:r>
              <a:rPr lang="en-US" sz="2400" dirty="0">
                <a:solidFill>
                  <a:schemeClr val="tx1"/>
                </a:solidFill>
              </a:rPr>
              <a:t>: 'Sam</a:t>
            </a:r>
            <a:r>
              <a:rPr lang="en-US" sz="2400" dirty="0" smtClean="0">
                <a:solidFill>
                  <a:schemeClr val="tx1"/>
                </a:solidFill>
              </a:rPr>
              <a:t>', </a:t>
            </a:r>
            <a:r>
              <a:rPr lang="en-US" sz="2400" dirty="0">
                <a:solidFill>
                  <a:schemeClr val="tx1"/>
                </a:solidFill>
              </a:rPr>
              <a:t>age: </a:t>
            </a:r>
            <a:r>
              <a:rPr lang="en-US" sz="2400" dirty="0" smtClean="0">
                <a:solidFill>
                  <a:schemeClr val="tx1"/>
                </a:solidFill>
              </a:rPr>
              <a:t>30 }, { name: 'Bill',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// [“Tim",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It’s </a:t>
            </a:r>
            <a:r>
              <a:rPr lang="en-US" dirty="0"/>
              <a:t>execution doesn’t depend on the state of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2741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smtClean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b="1" dirty="0" smtClean="0">
                <a:solidFill>
                  <a:schemeClr val="bg1"/>
                </a:solidFill>
              </a:rPr>
              <a:t>expression</a:t>
            </a:r>
            <a:r>
              <a:rPr lang="en-US" dirty="0" smtClean="0"/>
              <a:t> that can </a:t>
            </a:r>
            <a:r>
              <a:rPr lang="en-US" dirty="0"/>
              <a:t>be </a:t>
            </a:r>
            <a:r>
              <a:rPr lang="en-US" b="1" dirty="0" smtClean="0">
                <a:solidFill>
                  <a:schemeClr val="bg1"/>
                </a:solidFill>
              </a:rPr>
              <a:t>replaced</a:t>
            </a:r>
            <a:r>
              <a:rPr lang="en-US" dirty="0" smtClean="0"/>
              <a:t> with </a:t>
            </a:r>
            <a:r>
              <a:rPr lang="en-US" dirty="0"/>
              <a:t>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xpression is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pure </a:t>
            </a:r>
            <a:r>
              <a:rPr lang="en-US" dirty="0" smtClean="0"/>
              <a:t>and its </a:t>
            </a:r>
            <a:r>
              <a:rPr lang="en-US" dirty="0"/>
              <a:t>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</a:t>
            </a:r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6000" y="2978967"/>
            <a:ext cx="11119237" cy="37568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referentially </a:t>
            </a:r>
            <a:r>
              <a:rPr lang="en-US" i="1" dirty="0" smtClean="0">
                <a:solidFill>
                  <a:schemeClr val="accent2"/>
                </a:solidFill>
              </a:rPr>
              <a:t>transparent functions: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add(a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+ </a:t>
            </a:r>
            <a:r>
              <a:rPr lang="en-US" dirty="0" smtClean="0">
                <a:solidFill>
                  <a:schemeClr val="tx1"/>
                </a:solidFill>
              </a:rPr>
              <a:t>b 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mult</a:t>
            </a:r>
            <a:r>
              <a:rPr lang="en-US" dirty="0" smtClean="0">
                <a:solidFill>
                  <a:schemeClr val="tx1"/>
                </a:solidFill>
              </a:rPr>
              <a:t>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* </a:t>
            </a:r>
            <a:r>
              <a:rPr lang="en-US" dirty="0" smtClean="0">
                <a:solidFill>
                  <a:schemeClr val="tx1"/>
                </a:solidFill>
              </a:rPr>
              <a:t>b};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 err="1" smtClean="0">
                <a:solidFill>
                  <a:schemeClr val="accent2"/>
                </a:solidFill>
              </a:rPr>
              <a:t>mult</a:t>
            </a:r>
            <a:r>
              <a:rPr lang="en-US" i="1" dirty="0" smtClean="0">
                <a:solidFill>
                  <a:schemeClr val="accent2"/>
                </a:solidFill>
              </a:rPr>
              <a:t>(3</a:t>
            </a:r>
            <a:r>
              <a:rPr lang="en-US" i="1" dirty="0">
                <a:solidFill>
                  <a:schemeClr val="accent2"/>
                </a:solidFill>
              </a:rPr>
              <a:t>, 4</a:t>
            </a:r>
            <a:r>
              <a:rPr lang="en-US" i="1" dirty="0" smtClean="0">
                <a:solidFill>
                  <a:schemeClr val="accent2"/>
                </a:solidFill>
              </a:rPr>
              <a:t>)) can be replaced with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not referentially </a:t>
            </a:r>
            <a:r>
              <a:rPr lang="en-US" i="1" dirty="0">
                <a:solidFill>
                  <a:schemeClr val="accent2"/>
                </a:solidFill>
              </a:rPr>
              <a:t>transparent </a:t>
            </a:r>
            <a:r>
              <a:rPr lang="en-US" i="1" dirty="0" smtClean="0">
                <a:solidFill>
                  <a:schemeClr val="accent2"/>
                </a:solidFill>
              </a:rPr>
              <a:t>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function add(a, b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let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result = a + b;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console.log("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Returning " + result);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return result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result !==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("Returning " +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result)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bg-BG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Currying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decomposition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1000" y="2259000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169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Usage</a:t>
            </a:r>
          </a:p>
          <a:p>
            <a:pPr lvl="1"/>
            <a:r>
              <a:rPr lang="en-US" dirty="0"/>
              <a:t>Template functions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Partial implementation</a:t>
            </a:r>
          </a:p>
          <a:p>
            <a:pPr lvl="1"/>
            <a:r>
              <a:rPr lang="en-US" dirty="0"/>
              <a:t>Retain scope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Usage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93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</a:t>
            </a:r>
            <a:r>
              <a:rPr lang="en-US" sz="3200" b="1" dirty="0" smtClean="0">
                <a:solidFill>
                  <a:schemeClr val="bg1"/>
                </a:solidFill>
              </a:rPr>
              <a:t>times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71000" y="396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380650" y="404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85913" y="3980188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1000" y="513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380650" y="521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85913" y="5150188"/>
            <a:ext cx="443008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 err="1" smtClean="0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i="1" dirty="0" smtClean="0">
                <a:solidFill>
                  <a:schemeClr val="tx1"/>
                </a:solidFill>
                <a:sym typeface="Wingdings" pitchFamily="2" charset="2"/>
              </a:rPr>
              <a:t>(x)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(x,2)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Immediately-Invoked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23828" y="1315975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Currying </a:t>
            </a:r>
            <a:r>
              <a:rPr lang="en-US" sz="3200" dirty="0"/>
              <a:t>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Immediately-Invoked Function </a:t>
            </a:r>
            <a:r>
              <a:rPr lang="en-US" sz="3200" dirty="0" smtClean="0"/>
              <a:t>Expressions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Closure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Error Handling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2979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name = "Peter</a:t>
            </a:r>
            <a:r>
              <a:rPr lang="en-US" sz="2200" dirty="0" smtClean="0">
                <a:solidFill>
                  <a:schemeClr val="tx1"/>
                </a:solidFill>
              </a:rPr>
              <a:t>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404957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Closure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</a:t>
            </a:r>
            <a:r>
              <a:rPr lang="en-US" b="1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082742"/>
            <a:ext cx="663395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079000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</a:t>
            </a:r>
            <a:r>
              <a:rPr lang="en-US" sz="3200" b="1" dirty="0" smtClean="0">
                <a:solidFill>
                  <a:schemeClr val="bg1"/>
                </a:solidFill>
              </a:rPr>
              <a:t>scope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solution()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append: (s)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+= 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(0, </a:t>
            </a:r>
            <a:r>
              <a:rPr lang="en-US" sz="2400" dirty="0" err="1">
                <a:solidFill>
                  <a:schemeClr val="tx1"/>
                </a:solidFill>
              </a:rPr>
              <a:t>str.length</a:t>
            </a:r>
            <a:r>
              <a:rPr lang="en-US" sz="2400" dirty="0">
                <a:solidFill>
                  <a:schemeClr val="tx1"/>
                </a:solidFill>
              </a:rPr>
              <a:t> - 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print: () =&gt; console.log(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r>
              <a:rPr lang="en-US" sz="3400" dirty="0" smtClean="0"/>
              <a:t>that </a:t>
            </a:r>
            <a:r>
              <a:rPr lang="en-US" sz="3400" dirty="0"/>
              <a:t>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 smtClean="0">
                <a:solidFill>
                  <a:schemeClr val="bg1"/>
                </a:solidFill>
              </a:rPr>
              <a:t>error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</a:t>
            </a:r>
            <a:r>
              <a:rPr lang="en-US" sz="3200"/>
              <a:t>- </a:t>
            </a:r>
            <a:r>
              <a:rPr lang="en-US" sz="3200" smtClean="0"/>
              <a:t>d</a:t>
            </a:r>
            <a:r>
              <a:rPr lang="en-US" sz="3000" smtClean="0"/>
              <a:t>uring </a:t>
            </a:r>
            <a:r>
              <a:rPr lang="en-US" sz="3000" dirty="0" smtClean="0"/>
              <a:t>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</a:rPr>
              <a:t>George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r>
              <a:rPr lang="en-US" sz="2400" dirty="0">
                <a:solidFill>
                  <a:schemeClr val="tx1"/>
                </a:solidFill>
              </a:rPr>
              <a:t>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</a:t>
            </a:r>
            <a:r>
              <a:rPr lang="en-US" sz="2800" dirty="0" smtClean="0">
                <a:solidFill>
                  <a:schemeClr val="tx2"/>
                </a:solidFill>
              </a:rPr>
              <a:t>');</a:t>
            </a:r>
            <a:endParaRPr lang="bg-BG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generates an error object with the message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–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79569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First Class Functions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Take other </a:t>
            </a:r>
            <a:r>
              <a:rPr lang="en-US" sz="3200" b="1" dirty="0">
                <a:solidFill>
                  <a:schemeClr val="bg1"/>
                </a:solidFill>
              </a:rPr>
              <a:t>functions </a:t>
            </a:r>
            <a:r>
              <a:rPr lang="en-US" sz="3200" dirty="0">
                <a:solidFill>
                  <a:schemeClr val="bg2"/>
                </a:solidFill>
              </a:rPr>
              <a:t>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 </a:t>
            </a:r>
            <a:r>
              <a:rPr lang="en-US" sz="3200" dirty="0">
                <a:solidFill>
                  <a:schemeClr val="bg2"/>
                </a:solidFill>
              </a:rPr>
              <a:t>a function </a:t>
            </a:r>
            <a:r>
              <a:rPr lang="en-US" sz="3200" dirty="0"/>
              <a:t>as a result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en-US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8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 </a:t>
            </a:r>
            <a:r>
              <a:rPr lang="en-US" dirty="0" smtClean="0"/>
              <a:t>and </a:t>
            </a:r>
            <a:r>
              <a:rPr lang="en-US" dirty="0"/>
              <a:t>Higher-Order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</a:t>
            </a:r>
            <a:r>
              <a:rPr lang="en-US" dirty="0" smtClean="0"/>
              <a:t>are </a:t>
            </a:r>
            <a:r>
              <a:rPr lang="en-US" dirty="0"/>
              <a:t>treated like any other </a:t>
            </a:r>
            <a:r>
              <a:rPr lang="en-US" dirty="0" smtClean="0"/>
              <a:t>variable</a:t>
            </a:r>
          </a:p>
          <a:p>
            <a:r>
              <a:rPr lang="en-US" sz="3200" dirty="0" smtClean="0"/>
              <a:t>Passed as an </a:t>
            </a:r>
            <a:r>
              <a:rPr lang="en-US" sz="3200" b="1" dirty="0" smtClean="0">
                <a:solidFill>
                  <a:schemeClr val="bg1"/>
                </a:solidFill>
              </a:rPr>
              <a:t>argument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Returned</a:t>
            </a:r>
            <a:r>
              <a:rPr lang="en-US" sz="3200" b="1" dirty="0" smtClean="0"/>
              <a:t> </a:t>
            </a:r>
            <a:r>
              <a:rPr lang="en-US" sz="3200" dirty="0"/>
              <a:t>by another </a:t>
            </a:r>
            <a:r>
              <a:rPr lang="en-US" sz="3200" dirty="0" smtClean="0"/>
              <a:t>function</a:t>
            </a:r>
            <a:endParaRPr lang="bg-BG" sz="3200" dirty="0" smtClean="0"/>
          </a:p>
          <a:p>
            <a:r>
              <a:rPr lang="en-US" sz="3200" dirty="0" smtClean="0"/>
              <a:t>Assigned </a:t>
            </a:r>
            <a:r>
              <a:rPr lang="en-US" sz="3200" dirty="0"/>
              <a:t>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821000" y="4059000"/>
            <a:ext cx="9135000" cy="215112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The </a:t>
            </a:r>
            <a:r>
              <a:rPr lang="en-US" sz="2800" dirty="0">
                <a:solidFill>
                  <a:srgbClr val="FFFFFF"/>
                </a:solidFill>
              </a:rPr>
              <a:t>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8907739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 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1" y="983404"/>
            <a:ext cx="9990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</a:t>
            </a:r>
            <a:r>
              <a:rPr lang="en-US" dirty="0" smtClean="0"/>
              <a:t>in JavaScript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11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1" y="995847"/>
            <a:ext cx="10215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That function can be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by adding </a:t>
            </a:r>
            <a:r>
              <a:rPr lang="en-US" sz="3400" dirty="0" smtClean="0"/>
              <a:t>parentheses "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" </a:t>
            </a:r>
            <a:r>
              <a:rPr lang="en-US" sz="3400" dirty="0"/>
              <a:t>at the end after the variable name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1854000"/>
            <a:ext cx="5518038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56000" y="5049000"/>
            <a:ext cx="7363411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79441"/>
            <a:ext cx="5227262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</a:t>
            </a:r>
            <a:r>
              <a:rPr lang="en-US" sz="2400" dirty="0" smtClean="0">
                <a:solidFill>
                  <a:schemeClr val="tx1"/>
                </a:solidFill>
              </a:rPr>
              <a:t>console.log</a:t>
            </a:r>
            <a:r>
              <a:rPr lang="en-US" sz="2400" dirty="0">
                <a:solidFill>
                  <a:schemeClr val="tx1"/>
                </a:solidFill>
              </a:rPr>
              <a:t>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1227</Words>
  <Application>Microsoft Office PowerPoint</Application>
  <PresentationFormat>Widescreen</PresentationFormat>
  <Paragraphs>338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맑은 고딕</vt:lpstr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SoftUni</vt:lpstr>
      <vt:lpstr>Advanced Functions</vt:lpstr>
      <vt:lpstr>Table of Contents</vt:lpstr>
      <vt:lpstr>Have a Question?</vt:lpstr>
      <vt:lpstr>Functions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Currying</vt:lpstr>
      <vt:lpstr>Currying</vt:lpstr>
      <vt:lpstr>Currying Usage</vt:lpstr>
      <vt:lpstr>Partial Application</vt:lpstr>
      <vt:lpstr>Currying vs Partial Application</vt:lpstr>
      <vt:lpstr>Immediately-Invoked  Function Expressions</vt:lpstr>
      <vt:lpstr>What is IIFE?</vt:lpstr>
      <vt:lpstr>Closure</vt:lpstr>
      <vt:lpstr>Closure</vt:lpstr>
      <vt:lpstr>Functions Returning Functions</vt:lpstr>
      <vt:lpstr>Problem: Command Processor</vt:lpstr>
      <vt:lpstr>Solution: Command Processor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Throwing Errors (Exceptions)</vt:lpstr>
      <vt:lpstr>Try – Catch</vt:lpstr>
      <vt:lpstr>Exception Properties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43</cp:revision>
  <dcterms:created xsi:type="dcterms:W3CDTF">2018-05-23T13:08:44Z</dcterms:created>
  <dcterms:modified xsi:type="dcterms:W3CDTF">2020-10-12T06:47:56Z</dcterms:modified>
  <cp:category>JS; JavaScript; front-end; ES6; ES2015; ES2016; ES2017; Web development; computer programming; programming</cp:category>
</cp:coreProperties>
</file>