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9" r:id="rId13"/>
    <p:sldId id="300" r:id="rId14"/>
    <p:sldId id="301" r:id="rId15"/>
    <p:sldId id="267" r:id="rId16"/>
    <p:sldId id="268" r:id="rId17"/>
    <p:sldId id="269" r:id="rId18"/>
    <p:sldId id="270" r:id="rId19"/>
    <p:sldId id="309" r:id="rId20"/>
    <p:sldId id="272" r:id="rId21"/>
    <p:sldId id="302" r:id="rId22"/>
    <p:sldId id="303" r:id="rId23"/>
    <p:sldId id="304" r:id="rId24"/>
    <p:sldId id="273" r:id="rId25"/>
    <p:sldId id="307" r:id="rId26"/>
    <p:sldId id="274" r:id="rId27"/>
    <p:sldId id="306" r:id="rId28"/>
    <p:sldId id="275" r:id="rId29"/>
    <p:sldId id="277" r:id="rId30"/>
    <p:sldId id="278" r:id="rId31"/>
    <p:sldId id="279" r:id="rId32"/>
    <p:sldId id="280" r:id="rId33"/>
    <p:sldId id="286" r:id="rId34"/>
    <p:sldId id="288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28A6297-A13A-42A1-92E3-328EBC0F838F}">
          <p14:sldIdLst>
            <p14:sldId id="256"/>
            <p14:sldId id="308"/>
            <p14:sldId id="258"/>
          </p14:sldIdLst>
        </p14:section>
        <p14:section name="Inheritance" id="{037C2B09-F814-4298-A4FB-636736C9EE56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lass Inheritance" id="{BE4CB436-167F-4B06-9143-C5C5AB5D95CC}">
          <p14:sldIdLst>
            <p14:sldId id="265"/>
            <p14:sldId id="266"/>
            <p14:sldId id="299"/>
            <p14:sldId id="300"/>
            <p14:sldId id="301"/>
            <p14:sldId id="267"/>
            <p14:sldId id="268"/>
            <p14:sldId id="269"/>
          </p14:sldIdLst>
        </p14:section>
        <p14:section name="Prototype Chain" id="{26F79B58-2641-4A40-86BB-268ADC74BEC2}">
          <p14:sldIdLst>
            <p14:sldId id="270"/>
            <p14:sldId id="309"/>
            <p14:sldId id="272"/>
            <p14:sldId id="302"/>
            <p14:sldId id="303"/>
            <p14:sldId id="304"/>
            <p14:sldId id="273"/>
            <p14:sldId id="307"/>
            <p14:sldId id="274"/>
            <p14:sldId id="306"/>
            <p14:sldId id="275"/>
            <p14:sldId id="277"/>
            <p14:sldId id="278"/>
            <p14:sldId id="279"/>
          </p14:sldIdLst>
        </p14:section>
        <p14:section name="Conclusion" id="{9E0FB98E-AD79-4358-807B-69249FBECCCA}">
          <p14:sldIdLst>
            <p14:sldId id="280"/>
            <p14:sldId id="286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418" y="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15.10.2020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944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Inheritance, Prototypes, Prototype Chain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Inheritance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40" y="2251661"/>
            <a:ext cx="2266786" cy="255927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368749"/>
            <a:ext cx="2312557" cy="231255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</p:spTree>
    <p:extLst>
      <p:ext uri="{BB962C8B-B14F-4D97-AF65-F5344CB8AC3E}">
        <p14:creationId xmlns:p14="http://schemas.microsoft.com/office/powerpoint/2010/main" val="2986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74988" y="1440740"/>
            <a:ext cx="615511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Classes are a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sz="3400" dirty="0"/>
              <a:t>Classes mean -</a:t>
            </a:r>
            <a:r>
              <a:rPr lang="bg-BG" sz="3400" dirty="0"/>
              <a:t> </a:t>
            </a:r>
            <a:r>
              <a:rPr lang="en-US" sz="3400" dirty="0"/>
              <a:t>creating </a:t>
            </a:r>
            <a:r>
              <a:rPr lang="en-US" sz="3400" b="1" dirty="0">
                <a:solidFill>
                  <a:schemeClr val="bg1"/>
                </a:solidFill>
              </a:rPr>
              <a:t>copies</a:t>
            </a:r>
          </a:p>
          <a:p>
            <a:pPr lvl="1"/>
            <a:r>
              <a:rPr lang="en-US" sz="3200" dirty="0"/>
              <a:t>When </a:t>
            </a:r>
            <a:r>
              <a:rPr lang="en-US" sz="3200" b="1" dirty="0">
                <a:solidFill>
                  <a:schemeClr val="bg1"/>
                </a:solidFill>
              </a:rPr>
              <a:t>instantiated</a:t>
            </a:r>
            <a:r>
              <a:rPr lang="en-US" sz="3200" dirty="0"/>
              <a:t> - a </a:t>
            </a:r>
            <a:r>
              <a:rPr lang="en-US" sz="3200" b="1" dirty="0">
                <a:solidFill>
                  <a:schemeClr val="bg1"/>
                </a:solidFill>
              </a:rPr>
              <a:t>copy</a:t>
            </a:r>
            <a:r>
              <a:rPr lang="en-US" sz="3200" dirty="0"/>
              <a:t> from class to instance </a:t>
            </a:r>
          </a:p>
          <a:p>
            <a:pPr lvl="1"/>
            <a:r>
              <a:rPr lang="en-US" sz="3200" dirty="0"/>
              <a:t>When </a:t>
            </a:r>
            <a:r>
              <a:rPr lang="en-US" sz="3200" b="1" dirty="0">
                <a:solidFill>
                  <a:schemeClr val="bg1"/>
                </a:solidFill>
              </a:rPr>
              <a:t>inherited </a:t>
            </a:r>
            <a:r>
              <a:rPr lang="en-US" sz="3200" dirty="0"/>
              <a:t>- a </a:t>
            </a:r>
            <a:r>
              <a:rPr lang="en-US" sz="3200" b="1" dirty="0">
                <a:solidFill>
                  <a:schemeClr val="bg1"/>
                </a:solidFill>
              </a:rPr>
              <a:t>copy</a:t>
            </a:r>
            <a:r>
              <a:rPr lang="en-US" sz="3200" dirty="0"/>
              <a:t> from parent to child</a:t>
            </a:r>
            <a:endParaRPr lang="en-US" sz="3600" dirty="0"/>
          </a:p>
          <a:p>
            <a:endParaRPr lang="en-US" sz="3600" b="1" dirty="0"/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4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269000"/>
            <a:ext cx="9359028" cy="5111647"/>
          </a:xfrm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Classes can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dirty="0"/>
              <a:t> (extend) other </a:t>
            </a:r>
            <a:r>
              <a:rPr lang="en-US" sz="3200" dirty="0" smtClean="0"/>
              <a:t>classes</a:t>
            </a:r>
          </a:p>
          <a:p>
            <a:pPr lvl="1"/>
            <a:r>
              <a:rPr lang="en-US" sz="3200" dirty="0" smtClean="0"/>
              <a:t>Child </a:t>
            </a:r>
            <a:r>
              <a:rPr lang="en-US" sz="3200" dirty="0"/>
              <a:t>class </a:t>
            </a:r>
            <a:r>
              <a:rPr lang="en-US" sz="3200" b="1" dirty="0">
                <a:solidFill>
                  <a:schemeClr val="bg1"/>
                </a:solidFill>
              </a:rPr>
              <a:t>inherits</a:t>
            </a:r>
            <a:r>
              <a:rPr lang="en-US" sz="3200" dirty="0"/>
              <a:t> data + methods from </a:t>
            </a:r>
            <a:r>
              <a:rPr lang="en-US" sz="3200" dirty="0" smtClean="0"/>
              <a:t>its parent</a:t>
            </a:r>
            <a:endParaRPr lang="en-US" sz="3200" dirty="0"/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extends</a:t>
            </a:r>
            <a:r>
              <a:rPr lang="en-US" sz="3200" dirty="0"/>
              <a:t> keyword is used to create a class </a:t>
            </a:r>
            <a:r>
              <a:rPr lang="en-US" sz="3200" dirty="0" smtClean="0"/>
              <a:t>which is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child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class</a:t>
            </a:r>
            <a:endParaRPr lang="en-US" sz="32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Child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can:</a:t>
            </a:r>
          </a:p>
          <a:p>
            <a:pPr lvl="2"/>
            <a:r>
              <a:rPr lang="en-US" sz="3000" dirty="0"/>
              <a:t>Add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(data)</a:t>
            </a:r>
          </a:p>
          <a:p>
            <a:pPr lvl="2"/>
            <a:r>
              <a:rPr lang="en-US" sz="3000" dirty="0"/>
              <a:t>Add / replace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  <a:endParaRPr lang="en-US" sz="3000" dirty="0"/>
          </a:p>
          <a:p>
            <a:pPr lvl="2"/>
            <a:r>
              <a:rPr lang="en-US" sz="3000" dirty="0"/>
              <a:t>Add / replace </a:t>
            </a: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/>
              <a:t>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864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Inheritance – Example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86474" y="1828366"/>
            <a:ext cx="461305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class Person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constructor(name, email)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this.name = name;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this.email</a:t>
            </a:r>
            <a:r>
              <a:rPr lang="en-US" sz="2000" dirty="0">
                <a:solidFill>
                  <a:schemeClr val="tx1"/>
                </a:solidFill>
              </a:rPr>
              <a:t> = email;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466000" y="1828366"/>
            <a:ext cx="602474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class Teacher </a:t>
            </a:r>
            <a:r>
              <a:rPr lang="en-US" sz="2000" dirty="0">
                <a:solidFill>
                  <a:schemeClr val="bg1"/>
                </a:solidFill>
              </a:rPr>
              <a:t>extends</a:t>
            </a:r>
            <a:r>
              <a:rPr lang="en-US" sz="2000" dirty="0">
                <a:solidFill>
                  <a:schemeClr val="tx1"/>
                </a:solidFill>
              </a:rPr>
              <a:t> Person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constructor(name, email, subject)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</a:t>
            </a:r>
            <a:r>
              <a:rPr lang="en-US" sz="2000" dirty="0">
                <a:solidFill>
                  <a:schemeClr val="bg1"/>
                </a:solidFill>
              </a:rPr>
              <a:t> super(name, email);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this.subject</a:t>
            </a:r>
            <a:r>
              <a:rPr lang="en-US" sz="2000" dirty="0">
                <a:solidFill>
                  <a:schemeClr val="tx1"/>
                </a:solidFill>
              </a:rPr>
              <a:t> = subject;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8931000" y="1193252"/>
            <a:ext cx="2197623" cy="652739"/>
          </a:xfrm>
          <a:prstGeom prst="wedgeRoundRectCallout">
            <a:avLst>
              <a:gd name="adj1" fmla="val -78700"/>
              <a:gd name="adj2" fmla="val 68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inherits </a:t>
            </a:r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21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Inheritance – Example</a:t>
            </a:r>
            <a:endParaRPr lang="bg-BG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998417" y="1509089"/>
            <a:ext cx="1019516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 = new Person("Anna", "anna@gmail.com");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console.log(`Person: ${p.name} (${</a:t>
            </a:r>
            <a:r>
              <a:rPr lang="en-US" dirty="0" err="1">
                <a:solidFill>
                  <a:schemeClr val="tx1"/>
                </a:solidFill>
              </a:rPr>
              <a:t>p.email</a:t>
            </a:r>
            <a:r>
              <a:rPr lang="en-US" dirty="0">
                <a:solidFill>
                  <a:schemeClr val="tx1"/>
                </a:solidFill>
              </a:rPr>
              <a:t>})`);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Person: Anna (anna@gmail.com)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998417" y="3462225"/>
            <a:ext cx="10195166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t = new Teacher("John", "joe@yahoo.com", "JavaScript");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</a:p>
          <a:p>
            <a:r>
              <a:rPr lang="en-US" dirty="0">
                <a:solidFill>
                  <a:schemeClr val="tx1"/>
                </a:solidFill>
              </a:rPr>
              <a:t>    `Teacher: ${t.name} (${</a:t>
            </a:r>
            <a:r>
              <a:rPr lang="en-US" dirty="0" err="1">
                <a:solidFill>
                  <a:schemeClr val="tx1"/>
                </a:solidFill>
              </a:rPr>
              <a:t>t.email</a:t>
            </a:r>
            <a:r>
              <a:rPr lang="en-US" dirty="0">
                <a:solidFill>
                  <a:schemeClr val="tx1"/>
                </a:solidFill>
              </a:rPr>
              <a:t>}), teaches ${</a:t>
            </a:r>
            <a:r>
              <a:rPr lang="en-US" dirty="0" err="1">
                <a:solidFill>
                  <a:schemeClr val="tx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}`</a:t>
            </a:r>
          </a:p>
          <a:p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Teacher: John (doe@yahoo.com), teaches JavaScript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9920" y="1275570"/>
            <a:ext cx="957608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Prototypal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inheritance</a:t>
            </a:r>
            <a:r>
              <a:rPr lang="en-US" sz="3600" dirty="0"/>
              <a:t> instead of classical inheritance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Does not automatically</a:t>
            </a:r>
            <a:r>
              <a:rPr lang="en-US" sz="3600" dirty="0"/>
              <a:t> create copies </a:t>
            </a:r>
          </a:p>
          <a:p>
            <a:r>
              <a:rPr lang="en-US" sz="3600" dirty="0"/>
              <a:t>Common keys and values are shared by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Delegates not blueprints!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JavaScript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0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Syntax  – Example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325079" y="1206044"/>
            <a:ext cx="816695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class</a:t>
            </a:r>
            <a:r>
              <a:rPr lang="en-US" sz="2000" dirty="0">
                <a:solidFill>
                  <a:schemeClr val="tx1"/>
                </a:solidFill>
              </a:rPr>
              <a:t> Foo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constructor(who)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smtClean="0">
                <a:solidFill>
                  <a:schemeClr val="tx1"/>
                </a:solidFill>
              </a:rPr>
              <a:t>this.me</a:t>
            </a:r>
            <a:r>
              <a:rPr lang="en-US" sz="2000" dirty="0">
                <a:solidFill>
                  <a:schemeClr val="tx1"/>
                </a:solidFill>
              </a:rPr>
              <a:t> = who;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identify()</a:t>
            </a:r>
            <a:r>
              <a:rPr lang="en-US" sz="2000" dirty="0">
                <a:solidFill>
                  <a:schemeClr val="tx1"/>
                </a:solidFill>
              </a:rPr>
              <a:t> { return "I am " + </a:t>
            </a:r>
            <a:r>
              <a:rPr lang="en-US" sz="2000" dirty="0" smtClean="0">
                <a:solidFill>
                  <a:schemeClr val="tx1"/>
                </a:solidFill>
              </a:rPr>
              <a:t>this.me 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325079" y="4008819"/>
            <a:ext cx="816695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class</a:t>
            </a:r>
            <a:r>
              <a:rPr lang="en-US" sz="2000" dirty="0">
                <a:solidFill>
                  <a:schemeClr val="tx1"/>
                </a:solidFill>
              </a:rPr>
              <a:t> Bar </a:t>
            </a:r>
            <a:r>
              <a:rPr lang="en-US" sz="2000" dirty="0">
                <a:solidFill>
                  <a:schemeClr val="bg1"/>
                </a:solidFill>
              </a:rPr>
              <a:t>extends</a:t>
            </a:r>
            <a:r>
              <a:rPr lang="en-US" sz="2000" dirty="0">
                <a:solidFill>
                  <a:schemeClr val="tx1"/>
                </a:solidFill>
              </a:rPr>
              <a:t> Foo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constructor(who)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>
                <a:solidFill>
                  <a:schemeClr val="bg1"/>
                </a:solidFill>
              </a:rPr>
              <a:t>super(who);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speak()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console.log("Hello, " + </a:t>
            </a:r>
            <a:r>
              <a:rPr lang="en-US" sz="2000" dirty="0" err="1">
                <a:solidFill>
                  <a:schemeClr val="tx1"/>
                </a:solidFill>
              </a:rPr>
              <a:t>this.</a:t>
            </a:r>
            <a:r>
              <a:rPr lang="en-US" sz="2000" dirty="0" err="1">
                <a:solidFill>
                  <a:schemeClr val="bg1"/>
                </a:solidFill>
              </a:rPr>
              <a:t>identify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 + ".");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974688" y="3270813"/>
            <a:ext cx="2205000" cy="702452"/>
          </a:xfrm>
          <a:prstGeom prst="wedgeRoundRectCallout">
            <a:avLst>
              <a:gd name="adj1" fmla="val -80362"/>
              <a:gd name="adj2" fmla="val 73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Bar</a:t>
            </a:r>
            <a:b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inherits Foo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691001" y="4679301"/>
            <a:ext cx="2610000" cy="819699"/>
          </a:xfrm>
          <a:prstGeom prst="wedgeRoundRectCallout">
            <a:avLst>
              <a:gd name="adj1" fmla="val -69476"/>
              <a:gd name="adj2" fmla="val -26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13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28045" y="1251678"/>
            <a:ext cx="11522492" cy="5255322"/>
          </a:xfrm>
        </p:spPr>
        <p:txBody>
          <a:bodyPr/>
          <a:lstStyle/>
          <a:p>
            <a:r>
              <a:rPr lang="en-US" dirty="0"/>
              <a:t>function Foo(who) {</a:t>
            </a:r>
          </a:p>
          <a:p>
            <a:r>
              <a:rPr lang="en-US" dirty="0"/>
              <a:t>    this.me = who;</a:t>
            </a:r>
          </a:p>
          <a:p>
            <a:r>
              <a:rPr lang="en-US" dirty="0"/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Foo.prototype.identify</a:t>
            </a:r>
            <a:r>
              <a:rPr lang="en-US" dirty="0"/>
              <a:t> = function () { return "I am " + this.me; }</a:t>
            </a:r>
          </a:p>
          <a:p>
            <a:r>
              <a:rPr lang="en-US" dirty="0"/>
              <a:t>function Bar(who) { </a:t>
            </a:r>
            <a:r>
              <a:rPr lang="en-US" dirty="0" err="1">
                <a:solidFill>
                  <a:schemeClr val="bg1"/>
                </a:solidFill>
              </a:rPr>
              <a:t>Foo.call</a:t>
            </a:r>
            <a:r>
              <a:rPr lang="en-US" dirty="0"/>
              <a:t>(this, who); 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</a:rPr>
              <a:t>Bar.prototype</a:t>
            </a:r>
            <a:r>
              <a:rPr lang="en-US" dirty="0"/>
              <a:t> = </a:t>
            </a:r>
            <a:r>
              <a:rPr lang="en-US" dirty="0" err="1">
                <a:solidFill>
                  <a:schemeClr val="bg1"/>
                </a:solidFill>
              </a:rPr>
              <a:t>Object.create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Foo.prototype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chemeClr val="bg1"/>
                </a:solidFill>
              </a:rPr>
              <a:t>Bar.prototype.speak</a:t>
            </a:r>
            <a:r>
              <a:rPr lang="en-US" dirty="0"/>
              <a:t> = function () {</a:t>
            </a:r>
          </a:p>
          <a:p>
            <a:r>
              <a:rPr lang="en-US" dirty="0"/>
              <a:t>    console.log("Hello, " + </a:t>
            </a:r>
            <a:r>
              <a:rPr lang="en-US" dirty="0" err="1"/>
              <a:t>this.identify</a:t>
            </a:r>
            <a:r>
              <a:rPr lang="en-US" dirty="0"/>
              <a:t>() + ".");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 b1 = new Bar("b1");</a:t>
            </a:r>
          </a:p>
          <a:p>
            <a:r>
              <a:rPr lang="en-US" dirty="0"/>
              <a:t>let b2 = new Bar("b2");</a:t>
            </a:r>
          </a:p>
          <a:p>
            <a:r>
              <a:rPr lang="en-US" dirty="0"/>
              <a:t>b1.speak(); b2.speak();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9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Prototype 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2138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err="1" smtClean="0">
                <a:solidFill>
                  <a:schemeClr val="bg1"/>
                </a:solidFill>
              </a:rPr>
              <a:t>Object.create</a:t>
            </a:r>
            <a:r>
              <a:rPr lang="en-US" b="1" dirty="0" smtClean="0">
                <a:solidFill>
                  <a:schemeClr val="bg1"/>
                </a:solidFill>
              </a:rPr>
              <a:t>()</a:t>
            </a:r>
            <a:r>
              <a:rPr lang="en-US" dirty="0" smtClean="0"/>
              <a:t> method creates a </a:t>
            </a:r>
            <a:r>
              <a:rPr lang="en-US" b="1" dirty="0" smtClean="0">
                <a:solidFill>
                  <a:schemeClr val="bg1"/>
                </a:solidFill>
              </a:rPr>
              <a:t>new object</a:t>
            </a:r>
            <a:r>
              <a:rPr lang="en-US" dirty="0" smtClean="0"/>
              <a:t>, using an existing object as </a:t>
            </a:r>
            <a:r>
              <a:rPr lang="en-US" b="1" dirty="0" smtClean="0">
                <a:solidFill>
                  <a:schemeClr val="bg1"/>
                </a:solidFill>
              </a:rPr>
              <a:t>prototype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Create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06400" y="2451100"/>
            <a:ext cx="11245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 </a:t>
            </a:r>
            <a:r>
              <a:rPr lang="en-US" dirty="0" smtClean="0">
                <a:solidFill>
                  <a:schemeClr val="tx1"/>
                </a:solidFill>
              </a:rPr>
              <a:t>dog = { 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name: </a:t>
            </a:r>
            <a:r>
              <a:rPr lang="bg-BG" dirty="0" smtClean="0">
                <a:solidFill>
                  <a:schemeClr val="tx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Sparky</a:t>
            </a:r>
            <a:r>
              <a:rPr lang="bg-BG" dirty="0" smtClean="0">
                <a:solidFill>
                  <a:schemeClr val="tx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printInfo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function() </a:t>
            </a:r>
            <a:r>
              <a:rPr lang="en-US" dirty="0" smtClean="0">
                <a:solidFill>
                  <a:schemeClr val="tx1"/>
                </a:solidFill>
              </a:rPr>
              <a:t>{console.log</a:t>
            </a:r>
            <a:r>
              <a:rPr lang="en-US" dirty="0">
                <a:solidFill>
                  <a:schemeClr val="tx1"/>
                </a:solidFill>
              </a:rPr>
              <a:t>(`My name is ${</a:t>
            </a:r>
            <a:r>
              <a:rPr lang="en-US" dirty="0" smtClean="0">
                <a:solidFill>
                  <a:schemeClr val="tx1"/>
                </a:solidFill>
              </a:rPr>
              <a:t>this.name}`)}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const </a:t>
            </a:r>
            <a:r>
              <a:rPr lang="en-US" dirty="0" err="1" smtClean="0">
                <a:solidFill>
                  <a:schemeClr val="tx1"/>
                </a:solidFill>
              </a:rPr>
              <a:t>myDog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Object.create</a:t>
            </a:r>
            <a:r>
              <a:rPr lang="en-US" dirty="0" smtClean="0">
                <a:solidFill>
                  <a:schemeClr val="tx1"/>
                </a:solidFill>
              </a:rPr>
              <a:t>(dog);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myDog.name = </a:t>
            </a:r>
            <a:r>
              <a:rPr lang="bg-BG" dirty="0" smtClean="0">
                <a:solidFill>
                  <a:schemeClr val="tx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Max</a:t>
            </a:r>
            <a:r>
              <a:rPr lang="bg-BG" dirty="0" smtClean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rgbClr val="00B050"/>
                </a:solidFill>
              </a:rPr>
              <a:t>// inherited properties can be overwritten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myDog.breed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bg-BG" dirty="0" smtClean="0">
                <a:solidFill>
                  <a:schemeClr val="tx1"/>
                </a:solidFill>
              </a:rPr>
              <a:t>'</a:t>
            </a:r>
            <a:r>
              <a:rPr lang="en-US" dirty="0"/>
              <a:t>shepherd</a:t>
            </a:r>
            <a:r>
              <a:rPr lang="bg-BG" dirty="0" smtClean="0">
                <a:solidFill>
                  <a:schemeClr val="tx1"/>
                </a:solidFill>
              </a:rPr>
              <a:t>';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// breed is a property of </a:t>
            </a:r>
            <a:r>
              <a:rPr lang="en-US" i="1" dirty="0" err="1" smtClean="0">
                <a:solidFill>
                  <a:srgbClr val="00B050"/>
                </a:solidFill>
              </a:rPr>
              <a:t>myDog</a:t>
            </a:r>
            <a:endParaRPr lang="bg-BG" i="1" dirty="0" smtClean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myDog.printInfo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>
                <a:solidFill>
                  <a:srgbClr val="00B050"/>
                </a:solidFill>
              </a:rPr>
              <a:t>My name </a:t>
            </a:r>
            <a:r>
              <a:rPr lang="en-US" i="1" dirty="0" smtClean="0">
                <a:solidFill>
                  <a:srgbClr val="00B050"/>
                </a:solidFill>
              </a:rPr>
              <a:t>is Max </a:t>
            </a: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Inheritance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Classical inheritance 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Prototype Chain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an </a:t>
            </a:r>
            <a:r>
              <a:rPr lang="en-US" b="1" dirty="0">
                <a:solidFill>
                  <a:schemeClr val="accent1"/>
                </a:solidFill>
              </a:rPr>
              <a:t>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Internal property </a:t>
            </a:r>
          </a:p>
          <a:p>
            <a:pPr lvl="1"/>
            <a:r>
              <a:rPr lang="en-GB" sz="3000" dirty="0"/>
              <a:t>Used to implement </a:t>
            </a:r>
            <a:r>
              <a:rPr lang="en-GB" sz="3000" b="1" dirty="0" smtClean="0">
                <a:solidFill>
                  <a:schemeClr val="accent1"/>
                </a:solidFill>
              </a:rPr>
              <a:t>prototype ‑ </a:t>
            </a:r>
            <a:r>
              <a:rPr lang="en-GB" sz="3000" b="1" dirty="0">
                <a:solidFill>
                  <a:schemeClr val="accent1"/>
                </a:solidFill>
              </a:rPr>
              <a:t>based inheritance</a:t>
            </a:r>
            <a:r>
              <a:rPr lang="en-GB" sz="3000" dirty="0"/>
              <a:t> and shared properties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 objects</a:t>
            </a:r>
          </a:p>
          <a:p>
            <a:pPr lvl="1"/>
            <a:r>
              <a:rPr lang="en-US" sz="3200" dirty="0"/>
              <a:t>Objects are </a:t>
            </a:r>
            <a:r>
              <a:rPr lang="en-US" sz="3200" b="1" dirty="0">
                <a:solidFill>
                  <a:schemeClr val="accent1"/>
                </a:solidFill>
              </a:rPr>
              <a:t>not</a:t>
            </a:r>
            <a:r>
              <a:rPr lang="en-US" sz="3200" dirty="0"/>
              <a:t> separate and disconnected, but  </a:t>
            </a:r>
            <a:r>
              <a:rPr lang="en-US" sz="3200" b="1" dirty="0">
                <a:solidFill>
                  <a:schemeClr val="accent1"/>
                </a:solidFill>
              </a:rPr>
              <a:t>linked</a:t>
            </a:r>
            <a:endParaRPr lang="en-US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Prototype?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29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Prototype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8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ES2015 (ES6),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Methods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349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7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0803" y="1207408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88583" y="5454486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88583" y="3352788"/>
            <a:ext cx="5199894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3493820" y="348481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3493820" y="567572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651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Literal</a:t>
            </a:r>
            <a:r>
              <a:rPr lang="en-US" sz="3600" dirty="0"/>
              <a:t> creation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creation</a:t>
            </a:r>
            <a:endParaRPr lang="bg-BG" sz="3600" dirty="0"/>
          </a:p>
          <a:p>
            <a:pPr lvl="1"/>
            <a:r>
              <a:rPr lang="en-GB" sz="3200" dirty="0"/>
              <a:t>Have an </a:t>
            </a:r>
            <a:r>
              <a:rPr lang="en-GB" sz="3200" b="1" dirty="0">
                <a:solidFill>
                  <a:schemeClr val="accent1"/>
                </a:solidFill>
              </a:rPr>
              <a:t>implicit reference </a:t>
            </a:r>
            <a:r>
              <a:rPr lang="en-GB" sz="3200" dirty="0"/>
              <a:t>(prototype) to the value of their constructor's "prototype" property</a:t>
            </a:r>
          </a:p>
          <a:p>
            <a:pPr lvl="1"/>
            <a:r>
              <a:rPr lang="en-US" sz="3400" dirty="0"/>
              <a:t>Gets an internal </a:t>
            </a:r>
            <a:r>
              <a:rPr lang="en-US" b="1" dirty="0">
                <a:solidFill>
                  <a:schemeClr val="accent1"/>
                </a:solidFill>
              </a:rPr>
              <a:t>__proto__</a:t>
            </a:r>
            <a:r>
              <a:rPr lang="en-US" sz="3400" b="1" dirty="0">
                <a:solidFill>
                  <a:schemeClr val="accent1"/>
                </a:solidFill>
              </a:rPr>
              <a:t> link </a:t>
            </a:r>
            <a:r>
              <a:rPr lang="en-US" sz="3400" dirty="0"/>
              <a:t>to the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Literals</a:t>
            </a:r>
          </a:p>
          <a:p>
            <a:pPr marL="79981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600" dirty="0"/>
              <a:t> </a:t>
            </a: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Constructed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4387" y="1935959"/>
            <a:ext cx="4250273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tx1"/>
                </a:solidFill>
              </a:rPr>
              <a:t>let bar =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me</a:t>
            </a:r>
            <a:r>
              <a:rPr lang="en-US" sz="2000" dirty="0">
                <a:solidFill>
                  <a:schemeClr val="tx1"/>
                </a:solidFill>
              </a:rPr>
              <a:t>: "I am b1",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speak</a:t>
            </a:r>
            <a:r>
              <a:rPr lang="en-US" sz="2000" dirty="0">
                <a:solidFill>
                  <a:schemeClr val="tx1"/>
                </a:solidFill>
              </a:rPr>
              <a:t>: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42625" y="1935958"/>
            <a:ext cx="4262836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bg1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 Bar(name) 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this.me</a:t>
            </a:r>
            <a:r>
              <a:rPr lang="en-US" sz="2000" dirty="0">
                <a:solidFill>
                  <a:schemeClr val="tx1"/>
                </a:solidFill>
              </a:rPr>
              <a:t> = "I am " + name;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this.speak</a:t>
            </a:r>
            <a:r>
              <a:rPr lang="en-US" sz="2000" dirty="0">
                <a:solidFill>
                  <a:schemeClr val="tx1"/>
                </a:solidFill>
              </a:rPr>
              <a:t> =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};  let b1 = </a:t>
            </a:r>
            <a:r>
              <a:rPr lang="en-US" sz="2000" dirty="0">
                <a:solidFill>
                  <a:schemeClr val="bg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("b1");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9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8" b="1" dirty="0">
                <a:solidFill>
                  <a:schemeClr val="bg1"/>
                </a:solidFill>
                <a:latin typeface="Consolas" panose="020B0609020204030204" pitchFamily="49" charset="0"/>
              </a:rPr>
              <a:t>__ proto__ </a:t>
            </a:r>
          </a:p>
          <a:p>
            <a:pPr lvl="1"/>
            <a:r>
              <a:rPr lang="en-US" dirty="0"/>
              <a:t>Property of an objects that </a:t>
            </a:r>
            <a:r>
              <a:rPr lang="en-US" b="1" dirty="0">
                <a:solidFill>
                  <a:schemeClr val="bg1"/>
                </a:solidFill>
              </a:rPr>
              <a:t>points</a:t>
            </a:r>
            <a:r>
              <a:rPr lang="en-US" dirty="0"/>
              <a:t> at the prototype that has been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deprecated!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Property of </a:t>
            </a:r>
            <a:r>
              <a:rPr lang="en-US" b="1" dirty="0">
                <a:solidFill>
                  <a:schemeClr val="bg1"/>
                </a:solidFill>
              </a:rPr>
              <a:t>a function </a:t>
            </a:r>
            <a:r>
              <a:rPr lang="en-US" dirty="0"/>
              <a:t>set if your object is created by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3200" dirty="0"/>
              <a:t>Objects do not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dirty="0"/>
              <a:t>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__proto__ vs Prototype Property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6182" y="1188778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.prototype.getX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36182" y="2612533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.prototype.setX</a:t>
            </a:r>
            <a:r>
              <a:rPr lang="en-US" sz="2400" b="1" dirty="0">
                <a:latin typeface="Consolas" panose="020B0609020204030204" pitchFamily="49" charset="0"/>
              </a:rPr>
              <a:t> = function (x)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</a:rPr>
              <a:t> = x;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36182" y="4036288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.prototype.getY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36182" y="5469871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.prototype.setY</a:t>
            </a:r>
            <a:r>
              <a:rPr lang="en-US" sz="2400" b="1" dirty="0">
                <a:latin typeface="Consolas" panose="020B0609020204030204" pitchFamily="49" charset="0"/>
              </a:rPr>
              <a:t> = function (y)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 = 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582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7006" y="1470883"/>
            <a:ext cx="7289446" cy="4867844"/>
          </a:xfrm>
        </p:spPr>
        <p:txBody>
          <a:bodyPr/>
          <a:lstStyle/>
          <a:p>
            <a:r>
              <a:rPr lang="en-US" dirty="0"/>
              <a:t>function Foo(y) {</a:t>
            </a:r>
          </a:p>
          <a:p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 = y;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</a:rPr>
              <a:t>Foo.prototype.x</a:t>
            </a:r>
            <a:r>
              <a:rPr lang="en-US" dirty="0"/>
              <a:t> = 10;</a:t>
            </a:r>
          </a:p>
          <a:p>
            <a:r>
              <a:rPr lang="en-US" dirty="0" err="1">
                <a:solidFill>
                  <a:schemeClr val="bg1"/>
                </a:solidFill>
              </a:rPr>
              <a:t>Foo.prototype.calculate</a:t>
            </a:r>
            <a:r>
              <a:rPr lang="en-US" dirty="0"/>
              <a:t> = function (z) {</a:t>
            </a:r>
          </a:p>
          <a:p>
            <a:r>
              <a:rPr lang="en-US" dirty="0"/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 + 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 + z;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let b = 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 Foo(20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b.calculate</a:t>
            </a:r>
            <a:r>
              <a:rPr lang="en-US" dirty="0"/>
              <a:t>(30</a:t>
            </a:r>
            <a:r>
              <a:rPr lang="en-US" dirty="0" smtClean="0"/>
              <a:t>)); </a:t>
            </a:r>
            <a:r>
              <a:rPr lang="en-US" i="1" dirty="0" smtClean="0">
                <a:solidFill>
                  <a:schemeClr val="accent2"/>
                </a:solidFill>
              </a:rPr>
              <a:t>// 60</a:t>
            </a:r>
            <a:endParaRPr lang="en-US" i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Prototype Chain – Simple Example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5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6000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noProof="1" smtClean="0">
                <a:latin typeface="+mj-lt"/>
              </a:rPr>
              <a:t>Extend a passed class's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000" noProof="1" smtClean="0">
                <a:latin typeface="+mj-lt"/>
              </a:rPr>
              <a:t> with a property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000" noProof="1" smtClean="0">
                <a:latin typeface="+mj-lt"/>
              </a:rPr>
              <a:t> and </a:t>
            </a:r>
            <a:br>
              <a:rPr lang="en-US" sz="3000" noProof="1" smtClean="0">
                <a:latin typeface="+mj-lt"/>
              </a:rPr>
            </a:br>
            <a:r>
              <a:rPr lang="en-US" sz="3000" noProof="1" smtClean="0">
                <a:latin typeface="+mj-lt"/>
              </a:rPr>
              <a:t>method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000" noProof="1" smtClean="0">
                <a:latin typeface="+mj-lt"/>
              </a:rPr>
              <a:t>: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sz="3000" noProof="1" smtClean="0">
                <a:latin typeface="+mj-lt"/>
              </a:rPr>
              <a:t> - holds a string value "</a:t>
            </a:r>
            <a:r>
              <a:rPr lang="en-US" sz="3000" i="1" noProof="1" smtClean="0">
                <a:latin typeface="+mj-lt"/>
              </a:rPr>
              <a:t>Human</a:t>
            </a:r>
            <a:r>
              <a:rPr lang="en-US" sz="3000" noProof="1" smtClean="0">
                <a:latin typeface="+mj-lt"/>
              </a:rPr>
              <a:t>"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sz="3000" noProof="1" smtClean="0">
                <a:latin typeface="+mj-lt"/>
              </a:rPr>
              <a:t> - returns </a:t>
            </a:r>
          </a:p>
          <a:p>
            <a:pPr lvl="1" ea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sz="3000" noProof="1" smtClean="0">
                <a:latin typeface="+mj-lt"/>
              </a:rPr>
              <a:t>"I am a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sz="3000" noProof="1" smtClean="0">
                <a:latin typeface="+mj-lt"/>
              </a:rPr>
              <a:t>"</a:t>
            </a:r>
          </a:p>
          <a:p>
            <a:pPr marL="457200" indent="-457200" eaLnBrk="0" hangingPunct="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3. Extending Prototype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632" y="4509000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 Person("Maria", "maria@gmail.com").</a:t>
            </a:r>
            <a:r>
              <a:rPr lang="en-US" dirty="0" err="1">
                <a:solidFill>
                  <a:schemeClr val="tx1"/>
                </a:solidFill>
              </a:rPr>
              <a:t>toSpeciesString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"I am a Human. Person (name: Maria, email: maria@gmail.com)"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294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extendPrototype</a:t>
            </a:r>
            <a:r>
              <a:rPr lang="en-US" dirty="0">
                <a:solidFill>
                  <a:schemeClr val="tx1"/>
                </a:solidFill>
              </a:rPr>
              <a:t>(Class)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Class.prototype.species</a:t>
            </a:r>
            <a:r>
              <a:rPr lang="en-US" dirty="0">
                <a:solidFill>
                  <a:schemeClr val="tx1"/>
                </a:solidFill>
              </a:rPr>
              <a:t> = "Human";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Class.prototype.toSpeciesString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return `I am a ${</a:t>
            </a:r>
            <a:r>
              <a:rPr lang="en-US" dirty="0" err="1">
                <a:solidFill>
                  <a:schemeClr val="tx1"/>
                </a:solidFill>
              </a:rPr>
              <a:t>this.species</a:t>
            </a:r>
            <a:r>
              <a:rPr lang="en-US" dirty="0">
                <a:solidFill>
                  <a:schemeClr val="tx1"/>
                </a:solidFill>
              </a:rPr>
              <a:t>}. ${</a:t>
            </a:r>
            <a:r>
              <a:rPr lang="en-US" dirty="0" err="1">
                <a:solidFill>
                  <a:schemeClr val="tx1"/>
                </a:solidFill>
              </a:rPr>
              <a:t>this.toString</a:t>
            </a:r>
            <a:r>
              <a:rPr lang="en-US" dirty="0">
                <a:solidFill>
                  <a:schemeClr val="tx1"/>
                </a:solidFill>
              </a:rPr>
              <a:t>()}`;</a:t>
            </a:r>
          </a:p>
          <a:p>
            <a:r>
              <a:rPr lang="en-US" dirty="0">
                <a:solidFill>
                  <a:schemeClr val="tx1"/>
                </a:solidFill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3. Extending Prototype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>
            <a:stCxn id="12" idx="1"/>
            <a:endCxn id="8" idx="3"/>
          </p:cNvCxnSpPr>
          <p:nvPr/>
        </p:nvCxnSpPr>
        <p:spPr>
          <a:xfrm flipH="1">
            <a:off x="4812987" y="5531757"/>
            <a:ext cx="2600528" cy="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235974" y="5951924"/>
            <a:ext cx="1566125" cy="663706"/>
          </a:xfrm>
          <a:prstGeom prst="wedgeRoundRectCallout">
            <a:avLst>
              <a:gd name="adj1" fmla="val -88612"/>
              <a:gd name="adj2" fmla="val 9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 in Class (Lab)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Practice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21869" y="1752855"/>
            <a:ext cx="8123536" cy="46443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Inheritance allows </a:t>
            </a:r>
            <a:r>
              <a:rPr lang="en-US" sz="3200" b="1" dirty="0">
                <a:solidFill>
                  <a:schemeClr val="bg1"/>
                </a:solidFill>
              </a:rPr>
              <a:t>extending</a:t>
            </a:r>
            <a:r>
              <a:rPr lang="en-US" sz="3200" dirty="0">
                <a:solidFill>
                  <a:schemeClr val="bg2"/>
                </a:solidFill>
              </a:rPr>
              <a:t> existing classes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Child class inherits </a:t>
            </a:r>
            <a:r>
              <a:rPr lang="en-US" sz="3000" b="1" dirty="0">
                <a:solidFill>
                  <a:schemeClr val="bg1"/>
                </a:solidFill>
              </a:rPr>
              <a:t>data + methods</a:t>
            </a:r>
            <a:r>
              <a:rPr lang="en-US" sz="3000" dirty="0">
                <a:solidFill>
                  <a:schemeClr val="bg2"/>
                </a:solidFill>
              </a:rPr>
              <a:t> from its </a:t>
            </a:r>
            <a:r>
              <a:rPr lang="en-US" sz="3000" dirty="0" smtClean="0">
                <a:solidFill>
                  <a:schemeClr val="bg2"/>
                </a:solidFill>
              </a:rPr>
              <a:t>parent</a:t>
            </a:r>
            <a:endParaRPr lang="en-US" sz="3000" dirty="0">
              <a:solidFill>
                <a:schemeClr val="bg2"/>
              </a:solidFill>
            </a:endParaRPr>
          </a:p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Objects in JS have </a:t>
            </a:r>
            <a:r>
              <a:rPr lang="en-US" sz="3200" b="1" dirty="0">
                <a:solidFill>
                  <a:schemeClr val="bg1"/>
                </a:solidFill>
              </a:rPr>
              <a:t>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Objects look for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>
                <a:solidFill>
                  <a:schemeClr val="bg2"/>
                </a:solidFill>
              </a:rPr>
              <a:t> in their prototype </a:t>
            </a:r>
            <a:r>
              <a:rPr lang="en-US" sz="3000" dirty="0" smtClean="0">
                <a:solidFill>
                  <a:schemeClr val="bg2"/>
                </a:solidFill>
              </a:rPr>
              <a:t>chains</a:t>
            </a:r>
            <a:endParaRPr lang="en-US" sz="3000" dirty="0">
              <a:solidFill>
                <a:schemeClr val="bg2"/>
              </a:solidFill>
            </a:endParaRP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Prototypes form a </a:t>
            </a:r>
            <a:r>
              <a:rPr lang="en-US" sz="3000" b="1" dirty="0">
                <a:solidFill>
                  <a:schemeClr val="bg1"/>
                </a:solidFill>
              </a:rPr>
              <a:t>hierarchical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62276" y="1236554"/>
            <a:ext cx="975423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Simple</a:t>
            </a:r>
            <a:r>
              <a:rPr lang="en-US" sz="3600" dirty="0"/>
              <a:t>  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Multilevel</a:t>
            </a:r>
            <a:r>
              <a:rPr lang="en-US" sz="36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Hierarchal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Multiple</a:t>
            </a:r>
            <a:r>
              <a:rPr lang="en-US" sz="36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Inheritance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8145" y="2345267"/>
            <a:ext cx="2472267" cy="247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9745" y="2345267"/>
            <a:ext cx="2472267" cy="24722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>
            <a:off x="4200412" y="3581401"/>
            <a:ext cx="3979333" cy="0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2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Multilevel Inheritance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2" idx="3"/>
            <a:endCxn id="13" idx="1"/>
          </p:cNvCxnSpPr>
          <p:nvPr/>
        </p:nvCxnSpPr>
        <p:spPr>
          <a:xfrm>
            <a:off x="3611638" y="3668486"/>
            <a:ext cx="1058333" cy="0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200571" y="2432352"/>
            <a:ext cx="2472267" cy="2472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C</a:t>
            </a:r>
            <a:endParaRPr lang="en-GB" sz="9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9371" y="2432352"/>
            <a:ext cx="2472267" cy="247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69971" y="2432352"/>
            <a:ext cx="2472267" cy="24722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  <a:endCxn id="11" idx="1"/>
          </p:cNvCxnSpPr>
          <p:nvPr/>
        </p:nvCxnSpPr>
        <p:spPr>
          <a:xfrm>
            <a:off x="7142238" y="3668486"/>
            <a:ext cx="1058333" cy="0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66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Inheritance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1" idx="3"/>
            <a:endCxn id="13" idx="1"/>
          </p:cNvCxnSpPr>
          <p:nvPr/>
        </p:nvCxnSpPr>
        <p:spPr>
          <a:xfrm>
            <a:off x="3835425" y="3951086"/>
            <a:ext cx="4660853" cy="1554787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35079" y="2750913"/>
            <a:ext cx="2400346" cy="2400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96279" y="1196125"/>
            <a:ext cx="2400346" cy="2400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C</a:t>
            </a:r>
            <a:endParaRPr lang="en-GB" sz="9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96278" y="4305700"/>
            <a:ext cx="2400346" cy="240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 flipV="1">
            <a:off x="3835425" y="2396298"/>
            <a:ext cx="4660854" cy="1554788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4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59058" y="3059123"/>
            <a:ext cx="2286083" cy="2164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C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12" idx="3"/>
          </p:cNvCxnSpPr>
          <p:nvPr/>
        </p:nvCxnSpPr>
        <p:spPr>
          <a:xfrm>
            <a:off x="3583941" y="2586364"/>
            <a:ext cx="4775117" cy="687778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7858" y="1504335"/>
            <a:ext cx="2286083" cy="216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7858" y="4411560"/>
            <a:ext cx="2286083" cy="21640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3583941" y="4877102"/>
            <a:ext cx="4775117" cy="616487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18150" y="5695950"/>
            <a:ext cx="5822950" cy="7112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Not Supported in JavaScript!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4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4295</TotalTime>
  <Words>738</Words>
  <Application>Microsoft Office PowerPoint</Application>
  <PresentationFormat>Widescreen</PresentationFormat>
  <Paragraphs>305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Prototypes and Inheritance</vt:lpstr>
      <vt:lpstr>Table of Contents</vt:lpstr>
      <vt:lpstr>Have a Question?</vt:lpstr>
      <vt:lpstr>Inheritance</vt:lpstr>
      <vt:lpstr>Types of Inheritance</vt:lpstr>
      <vt:lpstr>Simple Inheritance</vt:lpstr>
      <vt:lpstr>Multilevel Inheritance</vt:lpstr>
      <vt:lpstr>Hierarchical Inheritance</vt:lpstr>
      <vt:lpstr>Multiple Inheritance</vt:lpstr>
      <vt:lpstr>Classical Inheritance</vt:lpstr>
      <vt:lpstr>Traditional Classes</vt:lpstr>
      <vt:lpstr>Class Inheritance</vt:lpstr>
      <vt:lpstr>Class Inheritance – Example</vt:lpstr>
      <vt:lpstr>Class Inheritance – Example</vt:lpstr>
      <vt:lpstr>Classes in JavaScript</vt:lpstr>
      <vt:lpstr>Class Syntax  – Example</vt:lpstr>
      <vt:lpstr>Prototype Inheritance</vt:lpstr>
      <vt:lpstr>The Prototype Chain</vt:lpstr>
      <vt:lpstr>Object Create</vt:lpstr>
      <vt:lpstr>What is a Prototype?</vt:lpstr>
      <vt:lpstr>Prototype</vt:lpstr>
      <vt:lpstr>Prototype Methods</vt:lpstr>
      <vt:lpstr>Comparison with the New Syntax</vt:lpstr>
      <vt:lpstr>Object Creation</vt:lpstr>
      <vt:lpstr>JavaScript Objects</vt:lpstr>
      <vt:lpstr>__proto__ vs Prototype Property</vt:lpstr>
      <vt:lpstr>Accessing Private Properties</vt:lpstr>
      <vt:lpstr>Prototype Chain – Simple Example</vt:lpstr>
      <vt:lpstr>Problem: 3. Extending Prototype</vt:lpstr>
      <vt:lpstr>Solution: 3. Extending Prototype</vt:lpstr>
      <vt:lpstr>Live Exercise in Class (Lab)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JS-Advanced-Prototypes-and-Inheritance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35</cp:revision>
  <dcterms:created xsi:type="dcterms:W3CDTF">2018-05-23T13:08:44Z</dcterms:created>
  <dcterms:modified xsi:type="dcterms:W3CDTF">2020-10-15T13:23:31Z</dcterms:modified>
  <cp:category>computer programming; programming</cp:category>
</cp:coreProperties>
</file>