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7"/>
  </p:notesMasterIdLst>
  <p:handoutMasterIdLst>
    <p:handoutMasterId r:id="rId38"/>
  </p:handoutMasterIdLst>
  <p:sldIdLst>
    <p:sldId id="256" r:id="rId2"/>
    <p:sldId id="306" r:id="rId3"/>
    <p:sldId id="258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303" r:id="rId32"/>
    <p:sldId id="299" r:id="rId33"/>
    <p:sldId id="300" r:id="rId34"/>
    <p:sldId id="305" r:id="rId35"/>
    <p:sldId id="30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35F2A0D-7E04-4713-80CD-162159CA6316}">
          <p14:sldIdLst>
            <p14:sldId id="256"/>
            <p14:sldId id="306"/>
            <p14:sldId id="258"/>
          </p14:sldIdLst>
        </p14:section>
        <p14:section name="Error Handling" id="{5F67F2DC-3918-4540-A308-5279B2764AA2}">
          <p14:sldIdLst/>
        </p14:section>
        <p14:section name="Exception Handling" id="{D7D92A0A-A892-426B-A912-CA7968E90DEB}">
          <p14:sldIdLst/>
        </p14:section>
        <p14:section name="Modules" id="{91F8CF87-2AFE-480D-B4C1-CD3B3E87C0DB}">
          <p14:sldIdLst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Unit Testing" id="{DEA0F020-422F-41AF-B78A-D0D579D6FFC4}">
          <p14:sldIdLst>
            <p14:sldId id="278"/>
            <p14:sldId id="279"/>
            <p14:sldId id="280"/>
            <p14:sldId id="281"/>
            <p14:sldId id="282"/>
          </p14:sldIdLst>
        </p14:section>
        <p14:section name="Mocha and Chai" id="{4F79E04E-F368-4734-BF56-17F8CE66B23E}">
          <p14:sldIdLst>
            <p14:sldId id="283"/>
            <p14:sldId id="284"/>
            <p14:sldId id="285"/>
          </p14:sldIdLst>
        </p14:section>
        <p14:section name="Global Installation" id="{7B794474-48B3-476B-B55A-49C6572615BE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  <p14:section name="Live Exercises" id="{4E96A916-2EEC-4926-9670-811E1D256739}">
          <p14:sldIdLst>
            <p14:sldId id="296"/>
          </p14:sldIdLst>
        </p14:section>
        <p14:section name="Conclusion" id="{E4FFF805-279F-4BF5-90B3-E4C7DC22B628}">
          <p14:sldIdLst>
            <p14:sldId id="297"/>
            <p14:sldId id="303"/>
            <p14:sldId id="299"/>
            <p14:sldId id="300"/>
            <p14:sldId id="305"/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106" d="100"/>
          <a:sy n="106" d="100"/>
        </p:scale>
        <p:origin x="846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27.10.2020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937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87394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46895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houldjs/should.js" TargetMode="External"/><Relationship Id="rId13" Type="http://schemas.openxmlformats.org/officeDocument/2006/relationships/image" Target="../media/image23.png"/><Relationship Id="rId3" Type="http://schemas.openxmlformats.org/officeDocument/2006/relationships/hyperlink" Target="https://qunitjs.com/" TargetMode="External"/><Relationship Id="rId7" Type="http://schemas.openxmlformats.org/officeDocument/2006/relationships/hyperlink" Target="http://angular.github.io/assert/" TargetMode="External"/><Relationship Id="rId12" Type="http://schemas.openxmlformats.org/officeDocument/2006/relationships/hyperlink" Target="https://github.com/moq/moq4" TargetMode="External"/><Relationship Id="rId2" Type="http://schemas.openxmlformats.org/officeDocument/2006/relationships/hyperlink" Target="https://mochajs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chaijs.com/" TargetMode="External"/><Relationship Id="rId11" Type="http://schemas.openxmlformats.org/officeDocument/2006/relationships/hyperlink" Target="http://mockito.org/" TargetMode="External"/><Relationship Id="rId5" Type="http://schemas.openxmlformats.org/officeDocument/2006/relationships/hyperlink" Target="http://jasmine.github.io/" TargetMode="External"/><Relationship Id="rId10" Type="http://schemas.openxmlformats.org/officeDocument/2006/relationships/hyperlink" Target="http://www.jmock.org/" TargetMode="External"/><Relationship Id="rId4" Type="http://schemas.openxmlformats.org/officeDocument/2006/relationships/hyperlink" Target="http://unitjs.com/" TargetMode="External"/><Relationship Id="rId9" Type="http://schemas.openxmlformats.org/officeDocument/2006/relationships/hyperlink" Target="http://sinonjs.org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9.png"/><Relationship Id="rId26" Type="http://schemas.openxmlformats.org/officeDocument/2006/relationships/image" Target="../media/image43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6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8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2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5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2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4.jpeg"/><Relationship Id="rId7" Type="http://schemas.openxmlformats.org/officeDocument/2006/relationships/image" Target="../media/image4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5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7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Modules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/>
              <a:t>Unit Testing, Assertions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 </a:t>
            </a:r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3853" y="6262623"/>
            <a:ext cx="2951518" cy="351754"/>
          </a:xfrm>
        </p:spPr>
        <p:txBody>
          <a:bodyPr/>
          <a:lstStyle/>
          <a:p>
            <a:r>
              <a:rPr lang="en-GB" sz="1800" smtClean="0">
                <a:hlinkClick r:id="rId2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742771-7422-4440-A9FE-D6336AFEC2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00" y="2338994"/>
            <a:ext cx="2285999" cy="228599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221000" y="864000"/>
            <a:ext cx="914400" cy="9144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047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551000" y="1224000"/>
            <a:ext cx="9929724" cy="5175000"/>
          </a:xfrm>
        </p:spPr>
        <p:txBody>
          <a:bodyPr/>
          <a:lstStyle/>
          <a:p>
            <a:pPr marL="990266" lvl="1" indent="-45720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Always</a:t>
            </a:r>
            <a:r>
              <a:rPr lang="en-US" sz="3200" dirty="0"/>
              <a:t> import and export an </a:t>
            </a:r>
            <a:r>
              <a:rPr lang="en-US" sz="3200" b="1" dirty="0" smtClean="0">
                <a:solidFill>
                  <a:schemeClr val="bg1"/>
                </a:solidFill>
              </a:rPr>
              <a:t>object</a:t>
            </a:r>
            <a:endParaRPr lang="en-US" sz="3200" dirty="0" smtClean="0"/>
          </a:p>
          <a:p>
            <a:pPr marL="990266" lvl="1" indent="-457200">
              <a:buClr>
                <a:schemeClr val="tx1"/>
              </a:buClr>
            </a:pPr>
            <a:r>
              <a:rPr lang="en-US" sz="3200" dirty="0" smtClean="0"/>
              <a:t>Only </a:t>
            </a:r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specific</a:t>
            </a:r>
            <a:r>
              <a:rPr lang="en-US" sz="3200" dirty="0"/>
              <a:t> function can be </a:t>
            </a:r>
            <a:r>
              <a:rPr lang="en-US" sz="3200" b="1" dirty="0">
                <a:solidFill>
                  <a:schemeClr val="bg1"/>
                </a:solidFill>
              </a:rPr>
              <a:t>imported</a:t>
            </a:r>
          </a:p>
          <a:p>
            <a:pPr marL="990266" lvl="1" indent="-457200"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 marL="990266" lvl="1" indent="-457200">
              <a:buClr>
                <a:schemeClr val="tx1"/>
              </a:buClr>
            </a:pPr>
            <a:r>
              <a:rPr lang="en-US" sz="3200" dirty="0"/>
              <a:t>To import the </a:t>
            </a:r>
            <a:r>
              <a:rPr lang="en-US" sz="3200" b="1" dirty="0">
                <a:solidFill>
                  <a:schemeClr val="bg1"/>
                </a:solidFill>
              </a:rPr>
              <a:t>whole</a:t>
            </a:r>
            <a:r>
              <a:rPr lang="en-US" sz="3200" dirty="0"/>
              <a:t> object</a:t>
            </a:r>
          </a:p>
          <a:p>
            <a:pPr marL="990266" lvl="1" indent="-457200">
              <a:buClr>
                <a:schemeClr val="tx1"/>
              </a:buClr>
            </a:pPr>
            <a:endParaRPr lang="en-US" sz="3200" dirty="0"/>
          </a:p>
          <a:p>
            <a:pPr marL="990266" lvl="1" indent="-457200"/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change the name </a:t>
            </a:r>
            <a:r>
              <a:rPr lang="en-US" dirty="0"/>
              <a:t>after importing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ES6 Modules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721003" y="2480266"/>
            <a:ext cx="772422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import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>
                <a:solidFill>
                  <a:schemeClr val="accent3"/>
                </a:solidFill>
              </a:rPr>
              <a:t>toLowerCase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>
                <a:solidFill>
                  <a:schemeClr val="bg1"/>
                </a:solidFill>
              </a:rPr>
              <a:t>from</a:t>
            </a:r>
            <a:r>
              <a:rPr lang="en-US" sz="2400" dirty="0">
                <a:solidFill>
                  <a:schemeClr val="tx1"/>
                </a:solidFill>
              </a:rPr>
              <a:t> './toLowerCase.js';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721001" y="3832133"/>
            <a:ext cx="772422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import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>
                <a:solidFill>
                  <a:schemeClr val="accent3"/>
                </a:solidFill>
              </a:rPr>
              <a:t>*</a:t>
            </a:r>
            <a:r>
              <a:rPr lang="en-US" sz="2400" dirty="0">
                <a:solidFill>
                  <a:schemeClr val="tx1"/>
                </a:solidFill>
              </a:rPr>
              <a:t> as </a:t>
            </a:r>
            <a:r>
              <a:rPr lang="en-US" sz="2400" dirty="0" err="1">
                <a:solidFill>
                  <a:schemeClr val="tx1"/>
                </a:solidFill>
              </a:rPr>
              <a:t>myModules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>
                <a:solidFill>
                  <a:schemeClr val="bg1"/>
                </a:solidFill>
              </a:rPr>
              <a:t>from</a:t>
            </a:r>
            <a:r>
              <a:rPr lang="en-US" sz="2400" dirty="0">
                <a:solidFill>
                  <a:schemeClr val="tx1"/>
                </a:solidFill>
              </a:rPr>
              <a:t> './myModules.js';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721000" y="5184000"/>
            <a:ext cx="8363019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import</a:t>
            </a:r>
            <a:r>
              <a:rPr lang="en-US" sz="2400" dirty="0">
                <a:solidFill>
                  <a:schemeClr val="tx1"/>
                </a:solidFill>
              </a:rPr>
              <a:t> { </a:t>
            </a:r>
            <a:r>
              <a:rPr lang="en-US" sz="2400" dirty="0" err="1">
                <a:solidFill>
                  <a:schemeClr val="tx1"/>
                </a:solidFill>
              </a:rPr>
              <a:t>toLowerCase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>
                <a:solidFill>
                  <a:schemeClr val="accent3"/>
                </a:solidFill>
              </a:rPr>
              <a:t>as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>
                <a:solidFill>
                  <a:schemeClr val="tx1"/>
                </a:solidFill>
              </a:rPr>
              <a:t>convertToLowerCase</a:t>
            </a:r>
            <a:r>
              <a:rPr lang="en-US" sz="2400" dirty="0">
                <a:solidFill>
                  <a:schemeClr val="tx1"/>
                </a:solidFill>
              </a:rPr>
              <a:t> } 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from</a:t>
            </a:r>
            <a:r>
              <a:rPr lang="en-US" sz="2400" dirty="0">
                <a:solidFill>
                  <a:schemeClr val="tx1"/>
                </a:solidFill>
              </a:rPr>
              <a:t> './myModules.js';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756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03C3DAC-F2F6-4B71-89BE-DF6E6170A5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754" y="1385091"/>
            <a:ext cx="2689826" cy="26898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Definition, Structure, Examples, Frameworks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Unit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9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2766" y="1128486"/>
            <a:ext cx="10129234" cy="5546589"/>
          </a:xfrm>
        </p:spPr>
        <p:txBody>
          <a:bodyPr>
            <a:normAutofit/>
          </a:bodyPr>
          <a:lstStyle/>
          <a:p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unit test </a:t>
            </a:r>
            <a:r>
              <a:rPr lang="en-US" sz="3400" dirty="0"/>
              <a:t>is a piece of code that checks whether </a:t>
            </a:r>
            <a:br>
              <a:rPr lang="en-US" sz="3400" dirty="0"/>
            </a:br>
            <a:r>
              <a:rPr lang="en-US" sz="3400" dirty="0"/>
              <a:t>certain functionality</a:t>
            </a:r>
            <a:r>
              <a:rPr lang="en-US" sz="3400" noProof="1"/>
              <a:t> </a:t>
            </a:r>
            <a:r>
              <a:rPr lang="en-US" sz="3400" b="1" dirty="0">
                <a:solidFill>
                  <a:schemeClr val="bg1"/>
                </a:solidFill>
              </a:rPr>
              <a:t>works as expected </a:t>
            </a:r>
          </a:p>
          <a:p>
            <a:r>
              <a:rPr lang="en-US" sz="3400" dirty="0"/>
              <a:t>Allows developers to see </a:t>
            </a:r>
            <a:r>
              <a:rPr lang="en-US" sz="3400" b="1" dirty="0">
                <a:solidFill>
                  <a:schemeClr val="bg1"/>
                </a:solidFill>
              </a:rPr>
              <a:t>where </a:t>
            </a:r>
            <a:r>
              <a:rPr lang="en-US" sz="3400" dirty="0"/>
              <a:t>&amp;</a:t>
            </a:r>
            <a:r>
              <a:rPr lang="en-US" sz="3400" b="1" dirty="0">
                <a:solidFill>
                  <a:schemeClr val="bg1"/>
                </a:solidFill>
              </a:rPr>
              <a:t> why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errors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occur</a:t>
            </a: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29599" y="2987201"/>
            <a:ext cx="8472233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latin typeface="Consolas" panose="020B0609020204030204" pitchFamily="49" charset="0"/>
              </a:rPr>
              <a:t>sortNums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arr</a:t>
            </a:r>
            <a:r>
              <a:rPr lang="en-US" sz="2400" b="1" dirty="0">
                <a:latin typeface="Consolas" panose="020B0609020204030204" pitchFamily="49" charset="0"/>
              </a:rPr>
              <a:t>) {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arr.sort</a:t>
            </a:r>
            <a:r>
              <a:rPr lang="en-US" sz="2400" b="1" dirty="0">
                <a:latin typeface="Consolas" panose="020B0609020204030204" pitchFamily="49" charset="0"/>
              </a:rPr>
              <a:t>((</a:t>
            </a:r>
            <a:r>
              <a:rPr lang="en-US" sz="2400" b="1" dirty="0" err="1">
                <a:latin typeface="Consolas" panose="020B0609020204030204" pitchFamily="49" charset="0"/>
              </a:rPr>
              <a:t>a,b</a:t>
            </a:r>
            <a:r>
              <a:rPr lang="en-US" sz="2400" b="1" dirty="0">
                <a:latin typeface="Consolas" panose="020B0609020204030204" pitchFamily="49" charset="0"/>
              </a:rPr>
              <a:t>) =&gt; a - b);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41000" y="4442231"/>
            <a:ext cx="8460833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 = [2, 15, -2, 4];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 err="1">
                <a:latin typeface="Consolas" panose="020B0609020204030204" pitchFamily="49" charset="0"/>
              </a:rPr>
              <a:t>sortNums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if (</a:t>
            </a:r>
            <a:r>
              <a:rPr lang="en-US" sz="2400" b="1" dirty="0" err="1">
                <a:latin typeface="Consolas" panose="020B0609020204030204" pitchFamily="49" charset="0"/>
              </a:rPr>
              <a:t>JSON.stringify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) === "[-2,2,4,15]") {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console.error</a:t>
            </a:r>
            <a:r>
              <a:rPr lang="en-US" sz="2400" b="1" dirty="0">
                <a:latin typeface="Consolas" panose="020B0609020204030204" pitchFamily="49" charset="0"/>
              </a:rPr>
              <a:t>("They are equal</a:t>
            </a:r>
            <a:r>
              <a:rPr lang="en-US" sz="2400" b="1" dirty="0" smtClean="0">
                <a:latin typeface="Consolas" panose="020B0609020204030204" pitchFamily="49" charset="0"/>
              </a:rPr>
              <a:t>!");</a:t>
            </a:r>
          </a:p>
          <a:p>
            <a:r>
              <a:rPr lang="en-US" sz="2400" b="1" dirty="0" smtClean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41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41831" y="1125000"/>
            <a:ext cx="9929724" cy="5679000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sz="3200" dirty="0"/>
              <a:t>Testing enables the following</a:t>
            </a:r>
            <a:r>
              <a:rPr lang="en-US" sz="3200" dirty="0" smtClean="0"/>
              <a:t>:</a:t>
            </a:r>
            <a:endParaRPr lang="en-US" sz="3200" b="1" dirty="0" smtClean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b="1" dirty="0" smtClean="0">
                <a:solidFill>
                  <a:schemeClr val="bg1"/>
                </a:solidFill>
              </a:rPr>
              <a:t>Easier</a:t>
            </a:r>
            <a:r>
              <a:rPr lang="en-US" sz="3200" dirty="0" smtClean="0"/>
              <a:t> </a:t>
            </a:r>
            <a:r>
              <a:rPr lang="en-US" sz="3200" b="1" dirty="0">
                <a:solidFill>
                  <a:schemeClr val="bg1"/>
                </a:solidFill>
              </a:rPr>
              <a:t>maintenance</a:t>
            </a:r>
            <a:r>
              <a:rPr lang="en-US" sz="3200" dirty="0"/>
              <a:t> of the code base</a:t>
            </a:r>
          </a:p>
          <a:p>
            <a:pPr lvl="2"/>
            <a:r>
              <a:rPr lang="en-US" sz="3000" dirty="0"/>
              <a:t>Bugs are found ASAP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Faster development</a:t>
            </a:r>
          </a:p>
          <a:p>
            <a:pPr lvl="2"/>
            <a:r>
              <a:rPr lang="en-US" sz="3000" dirty="0"/>
              <a:t>The so called "Test-driven development"</a:t>
            </a:r>
          </a:p>
          <a:p>
            <a:pPr lvl="2"/>
            <a:r>
              <a:rPr lang="en-US" sz="3000" dirty="0"/>
              <a:t>Tests before code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Automated way to find code wrongness</a:t>
            </a:r>
          </a:p>
          <a:p>
            <a:pPr lvl="2"/>
            <a:r>
              <a:rPr lang="en-US" sz="3000" dirty="0"/>
              <a:t>If most of the features have tests, running them</a:t>
            </a:r>
            <a:br>
              <a:rPr lang="en-US" sz="3000" dirty="0"/>
            </a:br>
            <a:r>
              <a:rPr lang="en-US" sz="3000" dirty="0"/>
              <a:t>shows their correctness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030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 Structure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35079" y="1862888"/>
            <a:ext cx="9381188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Arrange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all necessary preconditions and inputs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 = [2, 15, -2, 4];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Act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on the object or method under test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err="1">
                <a:latin typeface="Consolas" panose="020B0609020204030204" pitchFamily="49" charset="0"/>
              </a:rPr>
              <a:t>sortNums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that the obtained results are what we expect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if (</a:t>
            </a:r>
            <a:r>
              <a:rPr lang="en-US" sz="2400" b="1" dirty="0" err="1">
                <a:latin typeface="Consolas" panose="020B0609020204030204" pitchFamily="49" charset="0"/>
              </a:rPr>
              <a:t>JSON.stringify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) === "[-2,2,4,15]")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console.error</a:t>
            </a:r>
            <a:r>
              <a:rPr lang="en-US" sz="2400" b="1" dirty="0">
                <a:latin typeface="Consolas" panose="020B0609020204030204" pitchFamily="49" charset="0"/>
              </a:rPr>
              <a:t>("They are equal!");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latin typeface="Consolas" panose="020B0609020204030204" pitchFamily="49" charset="0"/>
              </a:rPr>
              <a:t>}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D49E37-AB76-4E33-90D4-2AB659FB9027}"/>
              </a:ext>
            </a:extLst>
          </p:cNvPr>
          <p:cNvSpPr/>
          <p:nvPr/>
        </p:nvSpPr>
        <p:spPr>
          <a:xfrm>
            <a:off x="1641000" y="1130758"/>
            <a:ext cx="69995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AAA</a:t>
            </a:r>
            <a:r>
              <a:rPr lang="en-US" sz="3200" dirty="0"/>
              <a:t> Pattern: </a:t>
            </a:r>
            <a:r>
              <a:rPr lang="en-US" sz="3200" b="1" dirty="0">
                <a:solidFill>
                  <a:schemeClr val="bg1"/>
                </a:solidFill>
              </a:rPr>
              <a:t>Arrange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Act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Assert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508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300" dirty="0"/>
              <a:t>JS Unit Testing:</a:t>
            </a:r>
          </a:p>
          <a:p>
            <a:pPr lvl="1">
              <a:buClr>
                <a:schemeClr val="tx1"/>
              </a:buClr>
            </a:pPr>
            <a:r>
              <a:rPr lang="en-US" sz="31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Mocha</a:t>
            </a:r>
            <a:r>
              <a:rPr lang="en-US" sz="3100" dirty="0"/>
              <a:t>, </a:t>
            </a:r>
            <a:r>
              <a:rPr lang="en-US" sz="3100" b="1" noProof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QUnit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Unit.js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Jasmine </a:t>
            </a:r>
            <a:endParaRPr lang="en-US" sz="3100" b="1" dirty="0">
              <a:solidFill>
                <a:schemeClr val="bg1"/>
              </a:solidFill>
            </a:endParaRPr>
          </a:p>
          <a:p>
            <a:r>
              <a:rPr lang="en-US" sz="3300" dirty="0"/>
              <a:t>Assertion frameworks (perform checks):</a:t>
            </a:r>
          </a:p>
          <a:p>
            <a:pPr lvl="1">
              <a:buClr>
                <a:schemeClr val="tx1"/>
              </a:buClr>
            </a:pPr>
            <a:r>
              <a:rPr lang="en-US" sz="3100" b="1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Chai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Assert.js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Should.js</a:t>
            </a:r>
            <a:endParaRPr lang="en-US" sz="3100" b="1" dirty="0">
              <a:solidFill>
                <a:schemeClr val="bg1"/>
              </a:solidFill>
            </a:endParaRPr>
          </a:p>
          <a:p>
            <a:r>
              <a:rPr lang="en-US" sz="3300" dirty="0"/>
              <a:t>Mocking frameworks (mocks and stubs):</a:t>
            </a:r>
          </a:p>
          <a:p>
            <a:pPr lvl="1">
              <a:buClr>
                <a:schemeClr val="tx1"/>
              </a:buClr>
            </a:pPr>
            <a:r>
              <a:rPr lang="en-US" sz="3100" b="1" dirty="0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Sinon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10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JMock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11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Mockito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1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Moq</a:t>
            </a:r>
            <a:endParaRPr lang="en-US" sz="31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Frameworks</a:t>
            </a:r>
          </a:p>
        </p:txBody>
      </p:sp>
      <p:pic>
        <p:nvPicPr>
          <p:cNvPr id="2050" name="Picture 2" descr="Ð ÐµÐ·ÑÐ»ÑÐ°Ñ Ñ Ð¸Ð·Ð¾Ð±ÑÐ°Ð¶ÐµÐ½Ð¸Ðµ Ð·Ð° js unit testing]">
            <a:extLst>
              <a:ext uri="{FF2B5EF4-FFF2-40B4-BE49-F238E27FC236}">
                <a16:creationId xmlns:a16="http://schemas.microsoft.com/office/drawing/2014/main" id="{972B998B-01F9-489B-B120-39F456677E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4" r="50053"/>
          <a:stretch/>
        </p:blipFill>
        <p:spPr bwMode="auto">
          <a:xfrm>
            <a:off x="8427788" y="3584462"/>
            <a:ext cx="1846414" cy="2077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Ð ÐµÐ·ÑÐ»ÑÐ°Ñ Ñ Ð¸Ð·Ð¾Ð±ÑÐ°Ð¶ÐµÐ½Ð¸Ðµ Ð·Ð° js unit testing]">
            <a:extLst>
              <a:ext uri="{FF2B5EF4-FFF2-40B4-BE49-F238E27FC236}">
                <a16:creationId xmlns:a16="http://schemas.microsoft.com/office/drawing/2014/main" id="{E31469C7-331D-4050-A90C-DDCF9E62A2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59" r="12807"/>
          <a:stretch/>
        </p:blipFill>
        <p:spPr bwMode="auto">
          <a:xfrm>
            <a:off x="8566516" y="1351587"/>
            <a:ext cx="1846415" cy="2077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062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.freebiesupply.com/logos/large/2x/mocha-1-logo-png-transparent.png">
            <a:extLst>
              <a:ext uri="{FF2B5EF4-FFF2-40B4-BE49-F238E27FC236}">
                <a16:creationId xmlns:a16="http://schemas.microsoft.com/office/drawing/2014/main" id="{26542523-CBDC-41A4-BA29-DDF7DC121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54906">
            <a:off x="4680389" y="1296178"/>
            <a:ext cx="1691720" cy="192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11"/>
          <a:stretch/>
        </p:blipFill>
        <p:spPr>
          <a:xfrm rot="20997644">
            <a:off x="4710261" y="1794086"/>
            <a:ext cx="3113191" cy="2539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Unit Testing with Mocha and Chai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Mocha and Chai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2766" y="1109436"/>
            <a:ext cx="9928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Feature-rich JS test framework</a:t>
            </a:r>
            <a:endParaRPr lang="en-US" dirty="0"/>
          </a:p>
          <a:p>
            <a:r>
              <a:rPr lang="en-US" dirty="0"/>
              <a:t>Provides common testing functions including 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it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describe</a:t>
            </a:r>
            <a:r>
              <a:rPr lang="en-US" dirty="0" smtClean="0"/>
              <a:t> </a:t>
            </a:r>
            <a:r>
              <a:rPr lang="en-US" dirty="0"/>
              <a:t>and the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main function </a:t>
            </a:r>
            <a:r>
              <a:rPr lang="en-US" dirty="0"/>
              <a:t>that runs tests</a:t>
            </a:r>
          </a:p>
          <a:p>
            <a:pPr marL="609219" lvl="1" indent="0">
              <a:buNone/>
            </a:pPr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pPr marL="533170" indent="-457200" defTabSz="1218072"/>
            <a:r>
              <a:rPr lang="en-US" sz="3400" dirty="0"/>
              <a:t>Usually used together with </a:t>
            </a:r>
            <a:r>
              <a:rPr lang="en-US" sz="3400" b="1" dirty="0">
                <a:solidFill>
                  <a:schemeClr val="bg1"/>
                </a:solidFill>
              </a:rPr>
              <a:t>Chai</a:t>
            </a:r>
            <a:endParaRPr lang="en-US" sz="3400" dirty="0"/>
          </a:p>
          <a:p>
            <a:pPr marL="609219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Mocha?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08942" y="3213405"/>
            <a:ext cx="6296933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describe</a:t>
            </a:r>
            <a:r>
              <a:rPr lang="en-US" sz="2400" b="1" dirty="0">
                <a:latin typeface="Consolas" panose="020B0609020204030204" pitchFamily="49" charset="0"/>
              </a:rPr>
              <a:t>("title", function 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it</a:t>
            </a:r>
            <a:r>
              <a:rPr lang="en-US" sz="2400" b="1" dirty="0">
                <a:latin typeface="Consolas" panose="020B0609020204030204" pitchFamily="49" charset="0"/>
              </a:rPr>
              <a:t>("title", function () { … });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});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244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sz="3400" dirty="0"/>
              <a:t>A library with many assertions</a:t>
            </a:r>
          </a:p>
          <a:p>
            <a:pPr lvl="1"/>
            <a:r>
              <a:rPr lang="en-US" sz="3400" dirty="0"/>
              <a:t>Allows the usage of a lot of different assertions </a:t>
            </a:r>
            <a:br>
              <a:rPr lang="en-US" sz="3400" dirty="0"/>
            </a:br>
            <a:r>
              <a:rPr lang="en-US" sz="3400" dirty="0"/>
              <a:t>such as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assert.equal</a:t>
            </a:r>
            <a:endParaRPr lang="en-US" sz="3400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Chai?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11000" y="3204000"/>
            <a:ext cx="8063659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assert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require("chai").assert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describe("pow", function()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it("2 raised to power 3 is 8", function()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assert.equal</a:t>
            </a:r>
            <a:r>
              <a:rPr lang="en-US" sz="2400" b="1" dirty="0">
                <a:latin typeface="Consolas" panose="020B0609020204030204" pitchFamily="49" charset="0"/>
              </a:rPr>
              <a:t>(pow(2, 3), 8);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});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});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253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695" y="1009261"/>
            <a:ext cx="3254830" cy="32548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Global Installation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Mocha and Chai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9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ct val="150000"/>
              </a:lnSpc>
              <a:spcBef>
                <a:spcPts val="0"/>
              </a:spcBef>
              <a:buFontTx/>
              <a:buAutoNum type="arabicPeriod"/>
            </a:pPr>
            <a:r>
              <a:rPr lang="en-US" dirty="0" smtClean="0"/>
              <a:t>Modules</a:t>
            </a:r>
          </a:p>
          <a:p>
            <a:pPr marL="446088" indent="-446088">
              <a:lnSpc>
                <a:spcPct val="150000"/>
              </a:lnSpc>
              <a:spcBef>
                <a:spcPts val="0"/>
              </a:spcBef>
              <a:buFontTx/>
              <a:buAutoNum type="arabicPeriod"/>
            </a:pPr>
            <a:r>
              <a:rPr lang="en-US" dirty="0" smtClean="0"/>
              <a:t>Unit Testing </a:t>
            </a:r>
            <a:r>
              <a:rPr lang="bg-BG" dirty="0" smtClean="0"/>
              <a:t>-</a:t>
            </a:r>
            <a:r>
              <a:rPr lang="en-US" dirty="0" smtClean="0"/>
              <a:t> Concepts</a:t>
            </a:r>
          </a:p>
          <a:p>
            <a:pPr marL="446088" indent="-446088">
              <a:lnSpc>
                <a:spcPct val="150000"/>
              </a:lnSpc>
              <a:spcBef>
                <a:spcPts val="0"/>
              </a:spcBef>
              <a:buFontTx/>
              <a:buAutoNum type="arabicPeriod"/>
            </a:pPr>
            <a:r>
              <a:rPr lang="en-US" dirty="0" smtClean="0"/>
              <a:t>Mocha and </a:t>
            </a:r>
            <a:r>
              <a:rPr lang="en-US" dirty="0" err="1" smtClean="0"/>
              <a:t>Chai</a:t>
            </a:r>
            <a:r>
              <a:rPr lang="bg-BG" dirty="0" smtClean="0"/>
              <a:t> </a:t>
            </a:r>
            <a:r>
              <a:rPr lang="en-US" dirty="0" smtClean="0"/>
              <a:t>for Unit Testing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install </a:t>
            </a:r>
            <a:r>
              <a:rPr lang="en-US" b="1" dirty="0">
                <a:solidFill>
                  <a:schemeClr val="bg1"/>
                </a:solidFill>
              </a:rPr>
              <a:t>frameworks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libraries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globally</a:t>
            </a:r>
            <a:r>
              <a:rPr lang="en-US" dirty="0"/>
              <a:t>, use the CMD</a:t>
            </a:r>
          </a:p>
          <a:p>
            <a:pPr lvl="1"/>
            <a:r>
              <a:rPr lang="en-US" dirty="0"/>
              <a:t>Installing </a:t>
            </a:r>
            <a:r>
              <a:rPr lang="en-US" b="1" dirty="0">
                <a:solidFill>
                  <a:schemeClr val="bg1"/>
                </a:solidFill>
              </a:rPr>
              <a:t>Mocha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Chai </a:t>
            </a:r>
            <a:r>
              <a:rPr lang="en-US" dirty="0"/>
              <a:t>through </a:t>
            </a:r>
            <a:r>
              <a:rPr lang="en-US" b="1" dirty="0">
                <a:solidFill>
                  <a:schemeClr val="bg1"/>
                </a:solidFill>
              </a:rPr>
              <a:t>npm</a:t>
            </a:r>
          </a:p>
          <a:p>
            <a:pPr lvl="1"/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Check if Mocha is installed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Installation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19030" y="2550500"/>
            <a:ext cx="3840797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install –g m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ocha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04562" y="2568943"/>
            <a:ext cx="3842594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install –g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chai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19030" y="3923337"/>
            <a:ext cx="3840797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mocha --version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A614E2-5CEF-418D-B9B6-5D551BD4A1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164" y="3710616"/>
            <a:ext cx="2686575" cy="2686575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110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By default Node.js does not find its globally installed modules</a:t>
            </a:r>
          </a:p>
          <a:p>
            <a:r>
              <a:rPr lang="en-US" dirty="0"/>
              <a:t>You need to set the </a:t>
            </a:r>
            <a:r>
              <a:rPr lang="en-US" b="1" dirty="0">
                <a:solidFill>
                  <a:schemeClr val="bg1"/>
                </a:solidFill>
              </a:rPr>
              <a:t>NODE_PATH</a:t>
            </a:r>
            <a:r>
              <a:rPr lang="en-US" dirty="0"/>
              <a:t> environment variable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may need to restart your IDE after changing </a:t>
            </a:r>
            <a:r>
              <a:rPr lang="en-US" b="1" dirty="0">
                <a:solidFill>
                  <a:schemeClr val="bg1"/>
                </a:solidFill>
              </a:rPr>
              <a:t>NODE_PATH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NODE_PATH Configuration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57314B1-C580-4359-8388-1A5B4F05E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728" y="2614690"/>
            <a:ext cx="7292423" cy="20093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rem for any future sessions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setx NODE_PATH %AppData%\npm\node_modules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rem for current session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 NODE_PATH=%AppData%\npm\node_modules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224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31216"/>
            <a:ext cx="11818096" cy="5265975"/>
          </a:xfrm>
        </p:spPr>
        <p:txBody>
          <a:bodyPr/>
          <a:lstStyle/>
          <a:p>
            <a:r>
              <a:rPr lang="en-US" dirty="0"/>
              <a:t>To load a library, we need to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require</a:t>
            </a:r>
            <a:r>
              <a:rPr lang="en-US" dirty="0"/>
              <a:t> 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and Examples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57314B1-C580-4359-8388-1A5B4F05E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888" y="1798266"/>
            <a:ext cx="729242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 smtClean="0"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 expect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require("chai").expect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25888" y="2385707"/>
            <a:ext cx="7292422" cy="39422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describe</a:t>
            </a:r>
            <a:r>
              <a:rPr lang="en-US" sz="2200" b="1" dirty="0">
                <a:latin typeface="Consolas" panose="020B0609020204030204" pitchFamily="49" charset="0"/>
              </a:rPr>
              <a:t>("Test group #1", function ()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it</a:t>
            </a:r>
            <a:r>
              <a:rPr lang="en-US" sz="2200" b="1" dirty="0">
                <a:latin typeface="Consolas" panose="020B0609020204030204" pitchFamily="49" charset="0"/>
              </a:rPr>
              <a:t>("should… when…", function ()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expect(actual).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to.be.equal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(expected)</a:t>
            </a:r>
            <a:r>
              <a:rPr lang="en-US" sz="22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});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it("should… when…", function () { … });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describe("Test group #2", function ()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it("should… when…", function ()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expect(actual).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to.be.equal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(expected)</a:t>
            </a:r>
            <a:r>
              <a:rPr lang="en-US" sz="22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});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});</a:t>
            </a:r>
            <a:endParaRPr lang="en-US" sz="22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180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Image result for tes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894" y="1143000"/>
            <a:ext cx="2391726" cy="300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Learn the "Test First" Approach to Coding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Test Driven Development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4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71000" y="1494001"/>
            <a:ext cx="9360000" cy="4950000"/>
          </a:xfrm>
        </p:spPr>
        <p:txBody>
          <a:bodyPr>
            <a:normAutofit/>
          </a:bodyPr>
          <a:lstStyle/>
          <a:p>
            <a:r>
              <a:rPr lang="bg-BG" sz="3600" dirty="0"/>
              <a:t>"</a:t>
            </a:r>
            <a:r>
              <a:rPr lang="en-US" sz="3600" b="1" dirty="0">
                <a:solidFill>
                  <a:schemeClr val="bg1"/>
                </a:solidFill>
              </a:rPr>
              <a:t>Code First</a:t>
            </a:r>
            <a:r>
              <a:rPr lang="bg-BG" sz="3600" dirty="0"/>
              <a:t>"</a:t>
            </a:r>
            <a:r>
              <a:rPr lang="en-US" sz="3600" dirty="0"/>
              <a:t> (code and test) approach</a:t>
            </a:r>
          </a:p>
          <a:p>
            <a:pPr lvl="1"/>
            <a:r>
              <a:rPr lang="en-US" sz="3200" dirty="0"/>
              <a:t>Classical approach</a:t>
            </a:r>
          </a:p>
          <a:p>
            <a:r>
              <a:rPr lang="en-US" sz="3600" dirty="0"/>
              <a:t>"</a:t>
            </a:r>
            <a:r>
              <a:rPr lang="en-US" sz="3600" b="1" dirty="0">
                <a:solidFill>
                  <a:schemeClr val="bg1"/>
                </a:solidFill>
              </a:rPr>
              <a:t>Test First</a:t>
            </a:r>
            <a:r>
              <a:rPr lang="en-US" sz="3600" dirty="0"/>
              <a:t>" approach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T</a:t>
            </a:r>
            <a:r>
              <a:rPr lang="en-US" sz="3200" dirty="0"/>
              <a:t>est-</a:t>
            </a:r>
            <a:r>
              <a:rPr lang="en-US" sz="3600" b="1" dirty="0">
                <a:solidFill>
                  <a:schemeClr val="bg1"/>
                </a:solidFill>
              </a:rPr>
              <a:t>d</a:t>
            </a:r>
            <a:r>
              <a:rPr lang="en-US" sz="3200" dirty="0"/>
              <a:t>riven </a:t>
            </a:r>
            <a:r>
              <a:rPr lang="en-US" sz="3600" b="1" dirty="0">
                <a:solidFill>
                  <a:schemeClr val="bg1"/>
                </a:solidFill>
              </a:rPr>
              <a:t>d</a:t>
            </a:r>
            <a:r>
              <a:rPr lang="en-US" sz="3200" dirty="0"/>
              <a:t>evelopment (</a:t>
            </a:r>
            <a:r>
              <a:rPr lang="en-US" sz="3600" b="1" dirty="0">
                <a:solidFill>
                  <a:schemeClr val="bg1"/>
                </a:solidFill>
              </a:rPr>
              <a:t>TDD</a:t>
            </a:r>
            <a:r>
              <a:rPr lang="en-US" sz="3200" dirty="0"/>
              <a:t>)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Testing Approaches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391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and Test Approach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974234" y="2160864"/>
            <a:ext cx="7199025" cy="3600450"/>
            <a:chOff x="2268538" y="1773238"/>
            <a:chExt cx="5400675" cy="3600450"/>
          </a:xfrm>
        </p:grpSpPr>
        <p:sp>
          <p:nvSpPr>
            <p:cNvPr id="6" name="Text Box 2"/>
            <p:cNvSpPr txBox="1">
              <a:spLocks noChangeArrowheads="1"/>
            </p:cNvSpPr>
            <p:nvPr/>
          </p:nvSpPr>
          <p:spPr bwMode="auto">
            <a:xfrm>
              <a:off x="2268538" y="2133600"/>
              <a:ext cx="3529012" cy="52863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Write code</a:t>
              </a:r>
              <a:endParaRPr lang="bg-BG" dirty="0"/>
            </a:p>
          </p:txBody>
        </p:sp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2268538" y="3213100"/>
              <a:ext cx="3529012" cy="52863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Write unit test</a:t>
              </a:r>
              <a:endParaRPr lang="bg-BG" dirty="0"/>
            </a:p>
          </p:txBody>
        </p:sp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2268538" y="4292600"/>
              <a:ext cx="3529012" cy="52863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Run and succeed</a:t>
              </a:r>
              <a:endParaRPr lang="bg-BG" dirty="0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>
              <a:off x="6373813" y="1773238"/>
              <a:ext cx="0" cy="360045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6477000" y="4652963"/>
              <a:ext cx="119221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000" b="1" dirty="0"/>
                <a:t>Time flow</a:t>
              </a:r>
              <a:endParaRPr kumimoji="0" lang="bg-BG" sz="2000" b="1" dirty="0"/>
            </a:p>
          </p:txBody>
        </p:sp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274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Test-Driven Development Approach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3D6418-C47E-4768-976E-8A2772757E1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05480" y="1450157"/>
            <a:ext cx="4981039" cy="4947039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536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Test-Driven Development (TDD)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446230" y="1366837"/>
            <a:ext cx="8372206" cy="4952345"/>
            <a:chOff x="1835150" y="1412875"/>
            <a:chExt cx="6280790" cy="4952345"/>
          </a:xfrm>
        </p:grpSpPr>
        <p:sp>
          <p:nvSpPr>
            <p:cNvPr id="10" name="Text Box 2"/>
            <p:cNvSpPr txBox="1">
              <a:spLocks noChangeArrowheads="1"/>
            </p:cNvSpPr>
            <p:nvPr/>
          </p:nvSpPr>
          <p:spPr bwMode="auto">
            <a:xfrm>
              <a:off x="1835150" y="2133600"/>
              <a:ext cx="4535488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Pick </a:t>
              </a:r>
              <a:r>
                <a:rPr lang="bg-BG"/>
                <a:t>а </a:t>
              </a:r>
              <a:r>
                <a:rPr lang="en-US"/>
                <a:t>test</a:t>
              </a:r>
              <a:endParaRPr lang="bg-BG"/>
            </a:p>
          </p:txBody>
        </p:sp>
        <p:sp>
          <p:nvSpPr>
            <p:cNvPr id="11" name="Text Box 3"/>
            <p:cNvSpPr txBox="1">
              <a:spLocks noChangeArrowheads="1"/>
            </p:cNvSpPr>
            <p:nvPr/>
          </p:nvSpPr>
          <p:spPr bwMode="auto">
            <a:xfrm>
              <a:off x="1835150" y="3346585"/>
              <a:ext cx="4537075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Compile </a:t>
              </a:r>
              <a:r>
                <a:rPr lang="en-US"/>
                <a:t>and fail</a:t>
              </a:r>
              <a:endParaRPr lang="bg-BG" dirty="0"/>
            </a:p>
          </p:txBody>
        </p:sp>
        <p:sp>
          <p:nvSpPr>
            <p:cNvPr id="12" name="Text Box 4"/>
            <p:cNvSpPr txBox="1">
              <a:spLocks noChangeArrowheads="1"/>
            </p:cNvSpPr>
            <p:nvPr/>
          </p:nvSpPr>
          <p:spPr bwMode="auto">
            <a:xfrm>
              <a:off x="1835150" y="5194300"/>
              <a:ext cx="4525963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Write code to pass test </a:t>
              </a:r>
              <a:endParaRPr lang="bg-BG"/>
            </a:p>
          </p:txBody>
        </p:sp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835150" y="3947886"/>
              <a:ext cx="4543425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Write enough code </a:t>
              </a:r>
              <a:r>
                <a:rPr lang="en-US"/>
                <a:t>to compile</a:t>
              </a:r>
              <a:endParaRPr lang="bg-BG" dirty="0"/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1835150" y="4570413"/>
              <a:ext cx="4537075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Run test </a:t>
              </a:r>
              <a:r>
                <a:rPr lang="en-US"/>
                <a:t>and fail</a:t>
              </a:r>
              <a:endParaRPr lang="bg-BG" dirty="0"/>
            </a:p>
          </p:txBody>
        </p:sp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1835150" y="1412875"/>
              <a:ext cx="4535488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Create </a:t>
              </a:r>
              <a:r>
                <a:rPr lang="en-US"/>
                <a:t>a test</a:t>
              </a:r>
              <a:r>
                <a:rPr lang="bg-BG"/>
                <a:t> </a:t>
              </a:r>
              <a:r>
                <a:rPr lang="en-US"/>
                <a:t>list</a:t>
              </a:r>
              <a:endParaRPr lang="bg-BG" dirty="0"/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6923727" y="5103365"/>
              <a:ext cx="1192213" cy="94615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Time flow</a:t>
              </a:r>
              <a:endParaRPr lang="bg-BG" dirty="0"/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1835150" y="2743200"/>
              <a:ext cx="4535488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Write test</a:t>
              </a:r>
              <a:endParaRPr lang="bg-BG"/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1835150" y="5842000"/>
              <a:ext cx="4525963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Remove duplication</a:t>
              </a:r>
              <a:endParaRPr lang="bg-BG" dirty="0"/>
            </a:p>
          </p:txBody>
        </p:sp>
      </p:grpSp>
      <p:sp>
        <p:nvSpPr>
          <p:cNvPr id="21" name="Line 9"/>
          <p:cNvSpPr>
            <a:spLocks noChangeShapeType="1"/>
          </p:cNvSpPr>
          <p:nvPr/>
        </p:nvSpPr>
        <p:spPr bwMode="auto">
          <a:xfrm flipV="1">
            <a:off x="1696273" y="2377626"/>
            <a:ext cx="0" cy="37337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1679344" y="2390327"/>
            <a:ext cx="67080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14"/>
          <p:cNvSpPr>
            <a:spLocks noChangeShapeType="1"/>
          </p:cNvSpPr>
          <p:nvPr/>
        </p:nvSpPr>
        <p:spPr bwMode="auto">
          <a:xfrm>
            <a:off x="1679344" y="6098727"/>
            <a:ext cx="67080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 flipH="1">
            <a:off x="8974447" y="1295400"/>
            <a:ext cx="0" cy="5040312"/>
          </a:xfrm>
          <a:prstGeom prst="line">
            <a:avLst/>
          </a:prstGeom>
          <a:noFill/>
          <a:ln w="3492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596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904" y="1134159"/>
            <a:ext cx="11818096" cy="5528766"/>
          </a:xfrm>
        </p:spPr>
        <p:txBody>
          <a:bodyPr/>
          <a:lstStyle/>
          <a:p>
            <a:r>
              <a:rPr lang="en-US" dirty="0"/>
              <a:t>TDD helps find design issues early</a:t>
            </a:r>
          </a:p>
          <a:p>
            <a:pPr lvl="1"/>
            <a:r>
              <a:rPr lang="en-US" dirty="0"/>
              <a:t>Avoids reworking</a:t>
            </a:r>
          </a:p>
          <a:p>
            <a:r>
              <a:rPr lang="en-US" dirty="0"/>
              <a:t>Writing code to satisfy a test is</a:t>
            </a:r>
            <a:br>
              <a:rPr lang="en-US" dirty="0"/>
            </a:br>
            <a:r>
              <a:rPr lang="en-US" dirty="0"/>
              <a:t>a focused activity</a:t>
            </a:r>
          </a:p>
          <a:p>
            <a:pPr lvl="1"/>
            <a:r>
              <a:rPr lang="en-US" dirty="0"/>
              <a:t>Less chance of error</a:t>
            </a:r>
          </a:p>
          <a:p>
            <a:r>
              <a:rPr lang="en-US" dirty="0"/>
              <a:t>Tests will be more comprehensive</a:t>
            </a:r>
            <a:br>
              <a:rPr lang="en-US" dirty="0"/>
            </a:br>
            <a:r>
              <a:rPr lang="en-US" dirty="0"/>
              <a:t>than if they are written after the code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TDD?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B9C059-1AF0-403D-B82F-FA9D5E26B1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029" y="1699577"/>
            <a:ext cx="3458845" cy="3458845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550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Unit Testing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5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r>
              <a:rPr lang="en-US" sz="5998" b="1" dirty="0"/>
              <a:t/>
            </a:r>
            <a:br>
              <a:rPr lang="en-US" sz="5998" b="1" dirty="0"/>
            </a:br>
            <a:r>
              <a:rPr lang="en-US" sz="11497" b="1" dirty="0" smtClean="0"/>
              <a:t>#</a:t>
            </a:r>
            <a:r>
              <a:rPr lang="en-US" sz="11497" b="1" dirty="0" err="1" smtClean="0"/>
              <a:t>js</a:t>
            </a:r>
            <a:r>
              <a:rPr lang="en-US" sz="11497" b="1" dirty="0" smtClean="0"/>
              <a:t>-advanced</a:t>
            </a:r>
            <a:endParaRPr lang="en-US" sz="9597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695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67049" y="1310953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053967" y="3714379"/>
            <a:ext cx="2664979" cy="2884178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43009" y="1515644"/>
            <a:ext cx="8456376" cy="5298959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 smtClean="0">
                <a:solidFill>
                  <a:schemeClr val="bg2"/>
                </a:solidFill>
              </a:rPr>
              <a:t>Modules </a:t>
            </a:r>
            <a:r>
              <a:rPr lang="en-US" sz="3400" dirty="0">
                <a:solidFill>
                  <a:schemeClr val="bg2"/>
                </a:solidFill>
              </a:rPr>
              <a:t>are a </a:t>
            </a:r>
            <a:r>
              <a:rPr lang="en-US" sz="3400" b="1" dirty="0">
                <a:solidFill>
                  <a:schemeClr val="bg1"/>
                </a:solidFill>
              </a:rPr>
              <a:t>set of functions</a:t>
            </a:r>
            <a:r>
              <a:rPr lang="en-US" sz="3400" b="1" dirty="0">
                <a:solidFill>
                  <a:schemeClr val="bg2"/>
                </a:solidFill>
              </a:rPr>
              <a:t> </a:t>
            </a:r>
            <a:r>
              <a:rPr lang="en-US" sz="3400" dirty="0">
                <a:solidFill>
                  <a:schemeClr val="bg2"/>
                </a:solidFill>
              </a:rPr>
              <a:t>to be 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included in applications</a:t>
            </a:r>
            <a:endParaRPr lang="en-US" sz="3400" b="1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3400" dirty="0">
                <a:solidFill>
                  <a:schemeClr val="bg2"/>
                </a:solidFill>
              </a:rPr>
              <a:t>Unit tests </a:t>
            </a:r>
            <a:r>
              <a:rPr lang="en-US" sz="3400" b="1" dirty="0">
                <a:solidFill>
                  <a:schemeClr val="bg1"/>
                </a:solidFill>
              </a:rPr>
              <a:t>check</a:t>
            </a:r>
            <a:r>
              <a:rPr lang="en-US" sz="3400" dirty="0">
                <a:solidFill>
                  <a:schemeClr val="bg2"/>
                </a:solidFill>
              </a:rPr>
              <a:t> if certain functionality 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works as expected </a:t>
            </a:r>
          </a:p>
          <a:p>
            <a:endParaRPr lang="en-US" sz="3400" dirty="0">
              <a:solidFill>
                <a:schemeClr val="bg2"/>
              </a:solidFill>
            </a:endParaRPr>
          </a:p>
          <a:p>
            <a:endParaRPr lang="en-US" sz="34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644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053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822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4B6804-0984-44E3-9077-246EFCCA24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092" y="1483567"/>
            <a:ext cx="2372585" cy="23725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Definition, Import, Export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Modules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7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98421" y="904079"/>
            <a:ext cx="9929724" cy="5773846"/>
          </a:xfrm>
        </p:spPr>
        <p:txBody>
          <a:bodyPr>
            <a:normAutofit/>
          </a:bodyPr>
          <a:lstStyle/>
          <a:p>
            <a:pPr marL="1066419" lvl="1" indent="-457200">
              <a:buClr>
                <a:schemeClr val="tx1"/>
              </a:buClr>
            </a:pPr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set of functions </a:t>
            </a:r>
            <a:r>
              <a:rPr lang="en-US" sz="3200" dirty="0"/>
              <a:t>to be included in </a:t>
            </a:r>
            <a:r>
              <a:rPr lang="en-US" sz="3200" dirty="0" smtClean="0"/>
              <a:t>applications</a:t>
            </a:r>
            <a:endParaRPr lang="en-US" dirty="0" smtClean="0"/>
          </a:p>
          <a:p>
            <a:pPr marL="1066419" lvl="1" indent="-457200">
              <a:buClr>
                <a:schemeClr val="tx1"/>
              </a:buClr>
            </a:pPr>
            <a:r>
              <a:rPr lang="en-US" dirty="0" smtClean="0"/>
              <a:t>Group </a:t>
            </a:r>
            <a:r>
              <a:rPr lang="en-US" dirty="0"/>
              <a:t>related behavior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dirty="0" smtClean="0"/>
              <a:t>Resolve </a:t>
            </a:r>
            <a:r>
              <a:rPr lang="en-US" dirty="0"/>
              <a:t>naming collisions</a:t>
            </a:r>
          </a:p>
          <a:p>
            <a:pPr marL="1599486" lvl="2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http.get(</a:t>
            </a:r>
            <a:r>
              <a:rPr lang="en-US" dirty="0">
                <a:latin typeface="Consolas" panose="020B0609020204030204" pitchFamily="49" charset="0"/>
              </a:rPr>
              <a:t>url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students.get()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dirty="0"/>
              <a:t>Expose only public behavior</a:t>
            </a:r>
          </a:p>
          <a:p>
            <a:pPr marL="1599486" lvl="2" indent="-457200">
              <a:buClr>
                <a:schemeClr val="tx1"/>
              </a:buClr>
            </a:pPr>
            <a:r>
              <a:rPr lang="en-US" dirty="0"/>
              <a:t>They do not populate the global scope with unnecessary objects</a:t>
            </a:r>
          </a:p>
          <a:p>
            <a:pPr marL="533353" indent="-457200">
              <a:buClr>
                <a:schemeClr val="tx1"/>
              </a:buClr>
            </a:pPr>
            <a:endParaRPr lang="en-US" dirty="0"/>
          </a:p>
          <a:p>
            <a:pPr marL="533353" indent="-457200">
              <a:buClr>
                <a:schemeClr val="tx1"/>
              </a:buClr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4791000" y="5541924"/>
            <a:ext cx="2565000" cy="961251"/>
          </a:xfrm>
          <a:prstGeom prst="wedgeRoundRectCallout">
            <a:avLst>
              <a:gd name="adj1" fmla="val 78687"/>
              <a:gd name="adj2" fmla="val -762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a module for loading </a:t>
            </a:r>
            <a:br>
              <a:rPr lang="en-US" sz="2800" b="1" dirty="0">
                <a:solidFill>
                  <a:schemeClr val="bg2"/>
                </a:solidFill>
              </a:rPr>
            </a:br>
            <a:r>
              <a:rPr lang="en-US" sz="2800" b="1" dirty="0">
                <a:solidFill>
                  <a:schemeClr val="bg2"/>
                </a:solidFill>
              </a:rPr>
              <a:t>indicator</a:t>
            </a:r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7E9B07-A07E-4D04-AB5A-0991E0F775A7}"/>
              </a:ext>
            </a:extLst>
          </p:cNvPr>
          <p:cNvSpPr txBox="1">
            <a:spLocks/>
          </p:cNvSpPr>
          <p:nvPr/>
        </p:nvSpPr>
        <p:spPr>
          <a:xfrm>
            <a:off x="7806000" y="4898508"/>
            <a:ext cx="2859648" cy="17569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000" dirty="0" err="1">
                <a:solidFill>
                  <a:schemeClr val="tx1"/>
                </a:solidFill>
              </a:rPr>
              <a:t>const</a:t>
            </a:r>
            <a:r>
              <a:rPr lang="en-US" sz="2000" dirty="0">
                <a:solidFill>
                  <a:schemeClr val="tx1"/>
                </a:solidFill>
              </a:rPr>
              <a:t> loading = {</a:t>
            </a:r>
          </a:p>
          <a:p>
            <a:r>
              <a:rPr lang="en-US" sz="2000" dirty="0">
                <a:solidFill>
                  <a:schemeClr val="tx1"/>
                </a:solidFill>
              </a:rPr>
              <a:t>  </a:t>
            </a:r>
            <a:r>
              <a:rPr lang="en-US" sz="2000" dirty="0" smtClean="0">
                <a:solidFill>
                  <a:schemeClr val="tx1"/>
                </a:solidFill>
              </a:rPr>
              <a:t>show</a:t>
            </a:r>
            <a:r>
              <a:rPr lang="en-US" sz="2000" dirty="0">
                <a:solidFill>
                  <a:schemeClr val="tx1"/>
                </a:solidFill>
              </a:rPr>
              <a:t>() { },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  hide() { </a:t>
            </a:r>
            <a:r>
              <a:rPr lang="en-US" sz="2000" dirty="0" smtClean="0">
                <a:solidFill>
                  <a:schemeClr val="tx1"/>
                </a:solidFill>
              </a:rPr>
              <a:t>},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};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074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33353" indent="-457200">
              <a:buClr>
                <a:schemeClr val="tx1"/>
              </a:buClr>
            </a:pPr>
            <a:r>
              <a:rPr lang="en-US" sz="3600" dirty="0"/>
              <a:t>Since, modules were not native in JS, there are</a:t>
            </a:r>
            <a:br>
              <a:rPr lang="en-US" sz="3600" dirty="0"/>
            </a:br>
            <a:r>
              <a:rPr lang="en-US" sz="3600" dirty="0"/>
              <a:t>different approaches to create modules: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Using IIFE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Using Nodejs require/export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Using ES2015 import/export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Approaches for Modules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874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455575" y="983404"/>
            <a:ext cx="9914507" cy="5174799"/>
          </a:xfrm>
        </p:spPr>
        <p:txBody>
          <a:bodyPr>
            <a:normAutofit/>
          </a:bodyPr>
          <a:lstStyle/>
          <a:p>
            <a:pPr marL="1066419" lvl="1" indent="-45720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IIFE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modules</a:t>
            </a:r>
            <a:r>
              <a:rPr lang="en-US" sz="3200" dirty="0"/>
              <a:t> are essential for front-end </a:t>
            </a:r>
            <a:r>
              <a:rPr lang="en-US" sz="3200" dirty="0" smtClean="0"/>
              <a:t>JS</a:t>
            </a:r>
            <a:endParaRPr lang="en-US" dirty="0" smtClean="0"/>
          </a:p>
          <a:p>
            <a:pPr marL="1066419" lvl="1" indent="-457200">
              <a:buClr>
                <a:schemeClr val="tx1"/>
              </a:buClr>
            </a:pPr>
            <a:r>
              <a:rPr lang="en-US" dirty="0" smtClean="0"/>
              <a:t>They </a:t>
            </a:r>
            <a:r>
              <a:rPr lang="en-US" dirty="0"/>
              <a:t>hide the unnecessary and expose only needed behavior/objects to the global scope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IIFE Modules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15AE9B2-47BA-4C13-BA90-309BE3B4F9D0}"/>
              </a:ext>
            </a:extLst>
          </p:cNvPr>
          <p:cNvSpPr txBox="1">
            <a:spLocks/>
          </p:cNvSpPr>
          <p:nvPr/>
        </p:nvSpPr>
        <p:spPr>
          <a:xfrm>
            <a:off x="2100747" y="2985439"/>
            <a:ext cx="9929328" cy="33266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function(scope) {</a:t>
            </a: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  </a:t>
            </a:r>
            <a:r>
              <a:rPr lang="en-US" sz="2400" dirty="0" err="1" smtClean="0">
                <a:solidFill>
                  <a:schemeClr val="tx1"/>
                </a:solidFill>
              </a:rPr>
              <a:t>const</a:t>
            </a:r>
            <a:r>
              <a:rPr lang="en-US" sz="2400" dirty="0" smtClean="0">
                <a:solidFill>
                  <a:schemeClr val="tx1"/>
                </a:solidFill>
              </a:rPr>
              <a:t> selector = 'loading';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  </a:t>
            </a:r>
            <a:r>
              <a:rPr lang="en-US" sz="2400" dirty="0" err="1" smtClean="0">
                <a:solidFill>
                  <a:schemeClr val="tx1"/>
                </a:solidFill>
              </a:rPr>
              <a:t>const</a:t>
            </a:r>
            <a:r>
              <a:rPr lang="en-US" sz="2400" dirty="0" smtClean="0">
                <a:solidFill>
                  <a:schemeClr val="tx1"/>
                </a:solidFill>
              </a:rPr>
              <a:t> </a:t>
            </a:r>
            <a:r>
              <a:rPr lang="en-US" sz="2400" dirty="0" err="1" smtClean="0">
                <a:solidFill>
                  <a:schemeClr val="tx1"/>
                </a:solidFill>
              </a:rPr>
              <a:t>loadingElement</a:t>
            </a:r>
            <a:r>
              <a:rPr lang="en-US" sz="2400" dirty="0" smtClean="0">
                <a:solidFill>
                  <a:schemeClr val="tx1"/>
                </a:solidFill>
              </a:rPr>
              <a:t> = </a:t>
            </a:r>
            <a:r>
              <a:rPr lang="en-US" sz="2400" dirty="0" err="1" smtClean="0">
                <a:solidFill>
                  <a:schemeClr val="tx1"/>
                </a:solidFill>
              </a:rPr>
              <a:t>document.querySelector</a:t>
            </a:r>
            <a:r>
              <a:rPr lang="en-US" sz="2400" dirty="0" smtClean="0">
                <a:solidFill>
                  <a:schemeClr val="tx1"/>
                </a:solidFill>
              </a:rPr>
              <a:t>(selector)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  </a:t>
            </a:r>
            <a:r>
              <a:rPr lang="en-US" sz="2400" dirty="0" err="1" smtClean="0">
                <a:solidFill>
                  <a:schemeClr val="tx1"/>
                </a:solidFill>
              </a:rPr>
              <a:t>const</a:t>
            </a:r>
            <a:r>
              <a:rPr lang="en-US" sz="2400" dirty="0" smtClean="0">
                <a:solidFill>
                  <a:schemeClr val="tx1"/>
                </a:solidFill>
              </a:rPr>
              <a:t> show = () =&gt; </a:t>
            </a:r>
            <a:r>
              <a:rPr lang="en-US" sz="2400" dirty="0" err="1" smtClean="0">
                <a:solidFill>
                  <a:schemeClr val="tx1"/>
                </a:solidFill>
              </a:rPr>
              <a:t>loadingElement.style.display</a:t>
            </a:r>
            <a:r>
              <a:rPr lang="en-US" sz="2400" dirty="0" smtClean="0">
                <a:solidFill>
                  <a:schemeClr val="tx1"/>
                </a:solidFill>
              </a:rPr>
              <a:t> = '';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  </a:t>
            </a:r>
            <a:r>
              <a:rPr lang="en-US" sz="2400" dirty="0" err="1" smtClean="0">
                <a:solidFill>
                  <a:schemeClr val="tx1"/>
                </a:solidFill>
              </a:rPr>
              <a:t>const</a:t>
            </a:r>
            <a:r>
              <a:rPr lang="en-US" sz="2400" dirty="0" smtClean="0">
                <a:solidFill>
                  <a:schemeClr val="tx1"/>
                </a:solidFill>
              </a:rPr>
              <a:t> hide = () =&gt; </a:t>
            </a:r>
            <a:r>
              <a:rPr lang="en-US" sz="2400" dirty="0" err="1" smtClean="0">
                <a:solidFill>
                  <a:schemeClr val="tx1"/>
                </a:solidFill>
              </a:rPr>
              <a:t>ladingElement.style.display</a:t>
            </a:r>
            <a:r>
              <a:rPr lang="en-US" sz="2400" dirty="0" smtClean="0">
                <a:solidFill>
                  <a:schemeClr val="tx1"/>
                </a:solidFill>
              </a:rPr>
              <a:t> = 'none'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  </a:t>
            </a:r>
            <a:r>
              <a:rPr lang="en-US" sz="2400" i="1" dirty="0" smtClean="0">
                <a:solidFill>
                  <a:schemeClr val="accent2"/>
                </a:solidFill>
              </a:rPr>
              <a:t>// Only this is visible to the global scope</a:t>
            </a:r>
            <a:br>
              <a:rPr lang="en-US" sz="2400" i="1" dirty="0" smtClean="0">
                <a:solidFill>
                  <a:schemeClr val="accent2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  </a:t>
            </a:r>
            <a:r>
              <a:rPr lang="en-US" sz="2400" dirty="0" err="1" smtClean="0">
                <a:solidFill>
                  <a:schemeClr val="tx1"/>
                </a:solidFill>
              </a:rPr>
              <a:t>scope.loading</a:t>
            </a:r>
            <a:r>
              <a:rPr lang="en-US" sz="2400" dirty="0" smtClean="0">
                <a:solidFill>
                  <a:schemeClr val="tx1"/>
                </a:solidFill>
              </a:rPr>
              <a:t> = { show, hide };</a:t>
            </a: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  </a:t>
            </a:r>
            <a:r>
              <a:rPr lang="en-US" sz="2400" dirty="0">
                <a:solidFill>
                  <a:schemeClr val="bg1"/>
                </a:solidFill>
              </a:rPr>
              <a:t>}(window));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959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33353" indent="-45720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+mj-lt"/>
              </a:rPr>
              <a:t>require() </a:t>
            </a:r>
            <a:r>
              <a:rPr lang="en-US" sz="3400" dirty="0">
                <a:latin typeface="+mj-lt"/>
              </a:rPr>
              <a:t>is used </a:t>
            </a:r>
            <a:r>
              <a:rPr lang="en-US" sz="3400" dirty="0"/>
              <a:t>to </a:t>
            </a:r>
            <a:r>
              <a:rPr lang="en-US" sz="3400" b="1" dirty="0">
                <a:solidFill>
                  <a:schemeClr val="bg1"/>
                </a:solidFill>
              </a:rPr>
              <a:t>import</a:t>
            </a:r>
            <a:r>
              <a:rPr lang="en-US" sz="3400" dirty="0"/>
              <a:t> modules</a:t>
            </a:r>
          </a:p>
          <a:p>
            <a:pPr marL="533353" indent="-457200">
              <a:buClr>
                <a:schemeClr val="tx1"/>
              </a:buClr>
            </a:pPr>
            <a:endParaRPr lang="en-US" sz="3400" dirty="0"/>
          </a:p>
          <a:p>
            <a:pPr marL="533353" indent="-457200">
              <a:buClr>
                <a:schemeClr val="tx1"/>
              </a:buClr>
            </a:pPr>
            <a:endParaRPr lang="en-US" sz="3400" dirty="0"/>
          </a:p>
          <a:p>
            <a:pPr marL="533353" indent="-457200">
              <a:buClr>
                <a:schemeClr val="tx1"/>
              </a:buClr>
            </a:pPr>
            <a:endParaRPr lang="en-US" sz="3400" dirty="0"/>
          </a:p>
          <a:p>
            <a:pPr marL="533353" indent="-457200">
              <a:buClr>
                <a:schemeClr val="tx1"/>
              </a:buClr>
            </a:pPr>
            <a:endParaRPr lang="en-US" sz="3400" dirty="0"/>
          </a:p>
          <a:p>
            <a:pPr marL="533353" indent="-45720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Internal</a:t>
            </a:r>
            <a:r>
              <a:rPr lang="en-US" sz="3400" dirty="0"/>
              <a:t> modules need to be </a:t>
            </a:r>
            <a:r>
              <a:rPr lang="en-US" sz="3400" b="1" dirty="0">
                <a:solidFill>
                  <a:schemeClr val="bg1"/>
                </a:solidFill>
              </a:rPr>
              <a:t>exported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before</a:t>
            </a:r>
            <a:r>
              <a:rPr lang="en-US" sz="3400" dirty="0"/>
              <a:t/>
            </a:r>
            <a:br>
              <a:rPr lang="en-US" sz="3400" dirty="0"/>
            </a:br>
            <a:r>
              <a:rPr lang="en-US" sz="3400" dirty="0"/>
              <a:t>being required</a:t>
            </a:r>
          </a:p>
          <a:p>
            <a:pPr marL="533353" indent="-457200">
              <a:buClr>
                <a:schemeClr val="tx1"/>
              </a:buClr>
            </a:pPr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Node.js</a:t>
            </a:r>
            <a:r>
              <a:rPr lang="en-US" dirty="0"/>
              <a:t> each file has its own scope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Modules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27818" y="1809000"/>
            <a:ext cx="7394659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http = </a:t>
            </a:r>
            <a:r>
              <a:rPr lang="en-US" sz="2400" dirty="0">
                <a:solidFill>
                  <a:schemeClr val="bg1"/>
                </a:solidFill>
              </a:rPr>
              <a:t>require</a:t>
            </a:r>
            <a:r>
              <a:rPr lang="en-US" sz="2400" dirty="0">
                <a:solidFill>
                  <a:schemeClr val="tx1"/>
                </a:solidFill>
              </a:rPr>
              <a:t>('http');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 For NPM packages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527817" y="3116372"/>
            <a:ext cx="7384685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>
                <a:solidFill>
                  <a:schemeClr val="tx1"/>
                </a:solidFill>
              </a:rPr>
              <a:t>myModule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>
                <a:solidFill>
                  <a:schemeClr val="bg1"/>
                </a:solidFill>
              </a:rPr>
              <a:t>require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'./myModule.js'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 For internal modules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806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09" y="1121144"/>
            <a:ext cx="10026963" cy="5276048"/>
          </a:xfrm>
        </p:spPr>
        <p:txBody>
          <a:bodyPr/>
          <a:lstStyle/>
          <a:p>
            <a:r>
              <a:rPr lang="en-US" dirty="0"/>
              <a:t>Whatever value has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module.exports</a:t>
            </a:r>
            <a:r>
              <a:rPr lang="en-US" dirty="0">
                <a:latin typeface="+mj-lt"/>
              </a:rPr>
              <a:t> </a:t>
            </a:r>
            <a:r>
              <a:rPr lang="en-US" dirty="0"/>
              <a:t>will be the </a:t>
            </a:r>
            <a:br>
              <a:rPr lang="en-US" dirty="0"/>
            </a:br>
            <a:r>
              <a:rPr lang="en-US" dirty="0"/>
              <a:t>value when using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require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export more than one </a:t>
            </a:r>
            <a:r>
              <a:rPr lang="en-US" dirty="0"/>
              <a:t>function, the value of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+mj-lt"/>
              </a:rPr>
              <a:t>module.exports</a:t>
            </a:r>
            <a:r>
              <a:rPr lang="en-US" dirty="0">
                <a:latin typeface="+mj-lt"/>
              </a:rPr>
              <a:t> </a:t>
            </a:r>
            <a:r>
              <a:rPr lang="en-US" dirty="0"/>
              <a:t>will be 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Modules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541000" y="2375960"/>
            <a:ext cx="6051268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>
                <a:solidFill>
                  <a:schemeClr val="tx1"/>
                </a:solidFill>
              </a:rPr>
              <a:t>myModule</a:t>
            </a:r>
            <a:r>
              <a:rPr lang="en-US" sz="2400" dirty="0">
                <a:solidFill>
                  <a:schemeClr val="tx1"/>
                </a:solidFill>
              </a:rPr>
              <a:t> = () =&gt; {...};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module.exports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myModule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41000" y="4959000"/>
            <a:ext cx="6051268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bg1"/>
                </a:solidFill>
              </a:rPr>
              <a:t>module.exports</a:t>
            </a:r>
            <a:r>
              <a:rPr lang="en-US" sz="2400" dirty="0">
                <a:solidFill>
                  <a:schemeClr val="tx1"/>
                </a:solidFill>
              </a:rPr>
              <a:t> = {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err="1">
                <a:solidFill>
                  <a:schemeClr val="tx1"/>
                </a:solidFill>
              </a:rPr>
              <a:t>toCamelCase</a:t>
            </a:r>
            <a:r>
              <a:rPr lang="en-US" sz="2400" dirty="0">
                <a:solidFill>
                  <a:schemeClr val="tx1"/>
                </a:solidFill>
              </a:rPr>
              <a:t>: </a:t>
            </a:r>
            <a:r>
              <a:rPr lang="en-US" sz="2400" dirty="0" err="1">
                <a:solidFill>
                  <a:schemeClr val="tx1"/>
                </a:solidFill>
              </a:rPr>
              <a:t>convertToCamelCase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err="1">
                <a:solidFill>
                  <a:schemeClr val="tx1"/>
                </a:solidFill>
              </a:rPr>
              <a:t>toLowerCase</a:t>
            </a:r>
            <a:r>
              <a:rPr lang="en-US" sz="2400" dirty="0">
                <a:solidFill>
                  <a:schemeClr val="tx1"/>
                </a:solidFill>
              </a:rPr>
              <a:t>: </a:t>
            </a:r>
            <a:r>
              <a:rPr lang="en-US" sz="2400" dirty="0" err="1">
                <a:solidFill>
                  <a:schemeClr val="tx1"/>
                </a:solidFill>
              </a:rPr>
              <a:t>convertToLowerCase</a:t>
            </a: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};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925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4146</TotalTime>
  <Words>840</Words>
  <Application>Microsoft Office PowerPoint</Application>
  <PresentationFormat>Widescreen</PresentationFormat>
  <Paragraphs>256</Paragraphs>
  <Slides>35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Unit Testing</vt:lpstr>
      <vt:lpstr>Table of Contents</vt:lpstr>
      <vt:lpstr>Have a Question?</vt:lpstr>
      <vt:lpstr>Definition, Import, Export</vt:lpstr>
      <vt:lpstr>Modules</vt:lpstr>
      <vt:lpstr>Approaches for Modules</vt:lpstr>
      <vt:lpstr>IIFE Modules</vt:lpstr>
      <vt:lpstr>Node.js Modules</vt:lpstr>
      <vt:lpstr>Node.js Modules</vt:lpstr>
      <vt:lpstr>ES6 Modules</vt:lpstr>
      <vt:lpstr>Definition, Structure, Examples, Frameworks</vt:lpstr>
      <vt:lpstr>Unit Testing</vt:lpstr>
      <vt:lpstr>Unit Testing </vt:lpstr>
      <vt:lpstr>Unit Tests Structure</vt:lpstr>
      <vt:lpstr>Unit Testing Frameworks</vt:lpstr>
      <vt:lpstr>Unit Testing with Mocha and Chai</vt:lpstr>
      <vt:lpstr>What is Mocha?</vt:lpstr>
      <vt:lpstr>What is Chai?</vt:lpstr>
      <vt:lpstr>Global Installation</vt:lpstr>
      <vt:lpstr>Global Installation</vt:lpstr>
      <vt:lpstr>NODE_PATH Configuration</vt:lpstr>
      <vt:lpstr>Usage and Examples</vt:lpstr>
      <vt:lpstr>Learn the "Test First" Approach to Coding</vt:lpstr>
      <vt:lpstr>Unit Testing Approaches</vt:lpstr>
      <vt:lpstr>The Code and Test Approach</vt:lpstr>
      <vt:lpstr>The Test-Driven Development Approach</vt:lpstr>
      <vt:lpstr>Test-Driven Development (TDD)</vt:lpstr>
      <vt:lpstr>Why TDD?</vt:lpstr>
      <vt:lpstr>Unit Testing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Handling and Unit Testing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Vasil Dimov</cp:lastModifiedBy>
  <cp:revision>18</cp:revision>
  <dcterms:created xsi:type="dcterms:W3CDTF">2018-05-23T13:08:44Z</dcterms:created>
  <dcterms:modified xsi:type="dcterms:W3CDTF">2020-10-27T18:41:16Z</dcterms:modified>
  <cp:category>computer programming;programming;software development;software engineering</cp:category>
</cp:coreProperties>
</file>