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4" r:id="rId30"/>
    <p:sldId id="285" r:id="rId31"/>
    <p:sldId id="290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040574B-DE23-4BA4-92EE-2EBFDC46F7CF}">
          <p14:sldIdLst>
            <p14:sldId id="256"/>
            <p14:sldId id="257"/>
            <p14:sldId id="258"/>
          </p14:sldIdLst>
        </p14:section>
        <p14:section name="Data Types and Variables" id="{D4F88F69-79CA-4E1B-8E15-5603FA508E00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Printing On the Console" id="{81AB2EB6-4C02-478B-87B0-282924DE7564}">
          <p14:sldIdLst>
            <p14:sldId id="266"/>
            <p14:sldId id="267"/>
            <p14:sldId id="268"/>
            <p14:sldId id="269"/>
          </p14:sldIdLst>
        </p14:section>
        <p14:section name="Conditional Statements" id="{98C28EB3-0D27-49DE-A7B2-4BCB3CE1C9B5}">
          <p14:sldIdLst>
            <p14:sldId id="270"/>
            <p14:sldId id="271"/>
            <p14:sldId id="272"/>
          </p14:sldIdLst>
        </p14:section>
        <p14:section name="Loops" id="{01FAC6CF-18FF-42B1-932F-DD04C19F8268}">
          <p14:sldIdLst>
            <p14:sldId id="273"/>
            <p14:sldId id="274"/>
            <p14:sldId id="275"/>
            <p14:sldId id="276"/>
            <p14:sldId id="277"/>
          </p14:sldIdLst>
        </p14:section>
        <p14:section name="IDE" id="{FFAA3E36-BDCA-4BAB-8602-C5B8E1BE9752}">
          <p14:sldIdLst>
            <p14:sldId id="278"/>
            <p14:sldId id="279"/>
            <p14:sldId id="280"/>
            <p14:sldId id="281"/>
            <p14:sldId id="282"/>
            <p14:sldId id="288"/>
          </p14:sldIdLst>
        </p14:section>
        <p14:section name="Conclusion" id="{8212D7BF-7AFC-4454-8656-20E9CE934106}">
          <p14:sldIdLst>
            <p14:sldId id="284"/>
            <p14:sldId id="285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2" d="100"/>
          <a:sy n="92" d="100"/>
        </p:scale>
        <p:origin x="66" y="3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82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jetbrains.com/webstorm/?fromMenu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4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Java, C#, Python and JS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48" y="2800445"/>
            <a:ext cx="2212117" cy="551743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61" y="3324609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622" y="2576120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10" y="1880420"/>
            <a:ext cx="2042899" cy="204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6D3A40F-8FD0-4E7B-95AA-2B3C5E88E3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559" y="3539077"/>
            <a:ext cx="1804939" cy="179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10123853" cy="527604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Variables stores values</a:t>
            </a:r>
            <a:endParaRPr lang="bg-BG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float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boolean</a:t>
            </a:r>
            <a:endParaRPr lang="bg-BG" b="1" dirty="0">
              <a:latin typeface="Consolas" pitchFamily="49" charset="0"/>
            </a:endParaRPr>
          </a:p>
          <a:p>
            <a:r>
              <a:rPr lang="en-US" dirty="0">
                <a:latin typeface="+mj-lt"/>
                <a:cs typeface="Consolas" pitchFamily="49" charset="0"/>
              </a:rPr>
              <a:t>In Python, the data type is set when you assign a value to a variable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8" y="100750"/>
            <a:ext cx="8397308" cy="882654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Printing On the Console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5C183-31D1-46CC-AB63-6E8DB59D4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Printing content and then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Printing content and staying </a:t>
            </a:r>
            <a:br>
              <a:rPr lang="en-GB" dirty="0"/>
            </a:br>
            <a:r>
              <a:rPr lang="en-GB" dirty="0"/>
              <a:t>on the same line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Printing On the Console in C#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2438401"/>
            <a:ext cx="4419600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b="1" noProof="1">
                <a:latin typeface="Consolas" pitchFamily="49" charset="0"/>
              </a:rPr>
              <a:t>(name);</a:t>
            </a:r>
            <a:endParaRPr lang="bg-BG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5029201"/>
            <a:ext cx="4402313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Console.Write</a:t>
            </a:r>
            <a:r>
              <a:rPr lang="en-US" b="1" noProof="1">
                <a:latin typeface="Consolas" pitchFamily="49" charset="0"/>
              </a:rPr>
              <a:t>(name);</a:t>
            </a:r>
            <a:endParaRPr lang="bg-BG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3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Printing content and then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Printing content and staying </a:t>
            </a:r>
            <a:br>
              <a:rPr lang="en-GB" dirty="0"/>
            </a:br>
            <a:r>
              <a:rPr lang="en-GB" dirty="0"/>
              <a:t>on  the same line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Printing On the Console in 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2438401"/>
            <a:ext cx="4534984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GB" b="1" noProof="1">
                <a:latin typeface="Consolas" pitchFamily="49" charset="0"/>
              </a:rPr>
              <a:t>(name);</a:t>
            </a:r>
            <a:endParaRPr lang="bg-BG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5029201"/>
            <a:ext cx="4402313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</a:rPr>
              <a:t>System.out.print</a:t>
            </a:r>
            <a:r>
              <a:rPr lang="en-GB" b="1" noProof="1">
                <a:latin typeface="Consolas" pitchFamily="49" charset="0"/>
              </a:rPr>
              <a:t>(name);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64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6C5E8-599E-4071-B27A-A9C147B00E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  <a:p>
            <a:r>
              <a:rPr lang="en-GB" dirty="0"/>
              <a:t>Printing content and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pPr>
              <a:spcAft>
                <a:spcPts val="3000"/>
              </a:spcAft>
            </a:pPr>
            <a:endParaRPr lang="en-GB" dirty="0"/>
          </a:p>
          <a:p>
            <a:r>
              <a:rPr lang="en-GB" dirty="0"/>
              <a:t>Staying on the same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6BDFF-736E-4E68-80C3-63A405FA6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</a:t>
            </a:r>
          </a:p>
          <a:p>
            <a:r>
              <a:rPr lang="en-GB" dirty="0"/>
              <a:t>Printing content and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pPr>
              <a:spcBef>
                <a:spcPts val="1200"/>
              </a:spcBef>
              <a:spcAft>
                <a:spcPts val="3000"/>
              </a:spcAft>
            </a:pPr>
            <a:endParaRPr lang="en-GB" dirty="0"/>
          </a:p>
          <a:p>
            <a:r>
              <a:rPr lang="en-GB" dirty="0"/>
              <a:t>You can't print without</a:t>
            </a:r>
            <a:br>
              <a:rPr lang="en-GB" dirty="0"/>
            </a:br>
            <a:r>
              <a:rPr lang="en-GB" dirty="0"/>
              <a:t>going to a new 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C2939-935A-4F35-AAAD-176633B4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/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84C37-5CA9-4107-83B6-2D661D86A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62" y="3052652"/>
            <a:ext cx="3572693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let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GB" b="1" noProof="1">
                <a:latin typeface="Consolas" pitchFamily="49" charset="0"/>
              </a:rPr>
              <a:t>(name);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8601A6-2A68-4FB5-BBB6-22835BDF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364" y="3135279"/>
            <a:ext cx="4232436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Consolas" pitchFamily="49" charset="0"/>
              </a:rPr>
              <a:t>print("</a:t>
            </a:r>
            <a:r>
              <a:rPr lang="en-US" b="1" dirty="0" err="1">
                <a:latin typeface="Consolas" pitchFamily="49" charset="0"/>
              </a:rPr>
              <a:t>Pesho</a:t>
            </a:r>
            <a:r>
              <a:rPr lang="en-US" b="1" dirty="0">
                <a:latin typeface="Consolas" pitchFamily="49" charset="0"/>
              </a:rPr>
              <a:t>")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25BC7-FEC0-411C-9D8F-464779DD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414" y="4800600"/>
            <a:ext cx="4231317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Consolas" pitchFamily="49" charset="0"/>
              </a:rPr>
              <a:t>print("</a:t>
            </a:r>
            <a:r>
              <a:rPr lang="en-US" b="1" dirty="0" err="1">
                <a:latin typeface="Consolas" pitchFamily="49" charset="0"/>
              </a:rPr>
              <a:t>Pesho</a:t>
            </a:r>
            <a:r>
              <a:rPr lang="en-US" b="1" dirty="0">
                <a:latin typeface="Consolas" pitchFamily="49" charset="0"/>
              </a:rPr>
              <a:t>", end='')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45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Conditional Statements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A8BAD5-BC54-4D30-A6A6-3A6976C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0" y="1600201"/>
            <a:ext cx="2917940" cy="18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  <a:p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C#</a:t>
            </a:r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C# and Java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04935C-ED27-4195-BD75-C24C0259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72" y="1905001"/>
            <a:ext cx="5009431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Console.WriteLine("Failed!");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6C81AA-9ADC-486A-893B-E023EA58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56" y="1905001"/>
            <a:ext cx="5159475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</a:t>
            </a:r>
            <a:br>
              <a:rPr lang="it-IT" sz="2200" b="1" noProof="1">
                <a:latin typeface="Consolas" pitchFamily="49" charset="0"/>
              </a:rPr>
            </a:b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1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JavaScript and Python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AE46D-F51A-4D3E-823E-FCC3241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94" y="1905001"/>
            <a:ext cx="4247431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let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console.log("Passed!");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console.log("Failed!");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5EC345-85FD-49C6-9061-194E2131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3978" y="1905000"/>
            <a:ext cx="4247431" cy="18866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grade = 4.50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print("Passed!")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:</a:t>
            </a:r>
            <a:endParaRPr lang="it-IT" sz="22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print("Failed!")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3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Loops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0C442D-4EB6-4682-9E33-E43AE0F22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906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0E37A6-CD52-488F-9E30-612B9F737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02E05-1348-457B-A540-34CB81677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C#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2DE1D-93F0-448E-8B70-87B50C4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C# and 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F7FA8-F618-45F6-A500-E9559A8E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89" y="1919562"/>
            <a:ext cx="48214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Console.WriteLine(counter);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46868-5893-4B26-9B91-50E19A0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974" y="1907370"/>
            <a:ext cx="4934026" cy="3031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System.out.println(counter);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0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04800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Conditional Statements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IDE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1ABEC9-0BB7-4680-B70E-0B7578F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409" y="1905001"/>
            <a:ext cx="4330569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counter = 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counter &lt;= 9: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print(counter)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955C-2C0C-4B81-8D3B-EF81DD9F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A080-0F9A-4BC8-97BE-C9BD1FD1D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53966-676E-4BBF-89E4-35F0DAD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JS and 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D6D09-26DE-4542-BD59-8057E7D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24" y="1905000"/>
            <a:ext cx="4330568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let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console.log(counter);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0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553EF-A102-43CA-BCB8-C98CA15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C# and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E89E96-B06E-4447-B161-A4123C262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C#</a:t>
            </a:r>
          </a:p>
          <a:p>
            <a:pPr>
              <a:spcAft>
                <a:spcPts val="3000"/>
              </a:spcAft>
            </a:pPr>
            <a:endParaRPr lang="en-GB" dirty="0"/>
          </a:p>
          <a:p>
            <a:pPr>
              <a:spcAft>
                <a:spcPts val="2400"/>
              </a:spcAft>
            </a:pPr>
            <a:endParaRPr lang="en-GB" dirty="0"/>
          </a:p>
          <a:p>
            <a:r>
              <a:rPr lang="en-GB" dirty="0"/>
              <a:t>Java</a:t>
            </a:r>
          </a:p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84F31-795C-4BBD-8B09-5497AE1B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18346"/>
            <a:ext cx="4953000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</a:rPr>
              <a:t>for (int i = 0; i &lt;= 9;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  Console.WriteLine(i);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}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B219F-E23C-4D85-B160-9FC7A9E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349538"/>
            <a:ext cx="49530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</a:rPr>
              <a:t>for (int i = 0; i &lt;= 9; i++) </a:t>
            </a:r>
            <a:r>
              <a:rPr lang="nn-NO" sz="22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 </a:t>
            </a:r>
            <a:r>
              <a:rPr lang="en-GB" sz="2200" b="1" noProof="1">
                <a:latin typeface="Consolas" pitchFamily="49" charset="0"/>
              </a:rPr>
              <a:t>System.out.println</a:t>
            </a:r>
            <a:r>
              <a:rPr lang="nn-NO" sz="22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}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B1D3-9C15-4666-BF00-EB76932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JS and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92F7-41BD-420D-A861-F72F028D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JS</a:t>
            </a:r>
          </a:p>
          <a:p>
            <a:endParaRPr lang="en-GB" dirty="0"/>
          </a:p>
          <a:p>
            <a:pPr>
              <a:spcAft>
                <a:spcPts val="1800"/>
              </a:spcAft>
            </a:pPr>
            <a:endParaRPr lang="en-GB" dirty="0"/>
          </a:p>
          <a:p>
            <a:r>
              <a:rPr lang="en-GB" dirty="0"/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B9E4E-17EE-4963-BC04-E092A62F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1760990"/>
            <a:ext cx="49530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</a:rPr>
              <a:t>for (let i = 0; i &lt;= 9; i++) </a:t>
            </a:r>
            <a:r>
              <a:rPr lang="nn-NO" sz="22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  </a:t>
            </a:r>
            <a:r>
              <a:rPr lang="en-GB" sz="2200" b="1" noProof="1">
                <a:latin typeface="Consolas" pitchFamily="49" charset="0"/>
              </a:rPr>
              <a:t>console.log</a:t>
            </a:r>
            <a:r>
              <a:rPr lang="nn-NO" sz="22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}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CC7CF-CDBB-471E-ABCC-A8023A1E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4114800"/>
            <a:ext cx="4953000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i in range(0, 10):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print(x)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IDE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472622"/>
            <a:ext cx="1675776" cy="1653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457" y="2302363"/>
            <a:ext cx="1632808" cy="1598791"/>
          </a:xfrm>
          <a:prstGeom prst="rect">
            <a:avLst/>
          </a:prstGeom>
        </p:spPr>
      </p:pic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22" y="1349923"/>
            <a:ext cx="1364253" cy="13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686719"/>
            <a:ext cx="1108127" cy="11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Integrated Development Environment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02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89" y="2072193"/>
            <a:ext cx="121888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dirty="0"/>
              <a:t>Visual Studio 2019 Community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1589" y="1812668"/>
            <a:ext cx="121888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dirty="0"/>
              <a:t>IntelliJ IDEA</a:t>
            </a:r>
            <a:endParaRPr lang="bg-BG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7" y="2971801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743200"/>
            <a:ext cx="2971800" cy="2933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9" y="1812668"/>
            <a:ext cx="121888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dirty="0"/>
              <a:t>WebStorm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1589" y="1812669"/>
            <a:ext cx="121888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/>
              <a:t>PyCharm</a:t>
            </a:r>
            <a:endParaRPr lang="bg-BG" sz="4800" b="1" dirty="0"/>
          </a:p>
        </p:txBody>
      </p:sp>
      <p:pic>
        <p:nvPicPr>
          <p:cNvPr id="6" name="Picture 5" descr="A close up of a card&#10;&#10;Description automatically generated"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71800"/>
            <a:ext cx="3200400" cy="3200400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declare variable in C# / Java you need to use the pattern: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C# / 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4712" y="1869920"/>
            <a:ext cx="7735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{data type}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40835" y="3276600"/>
            <a:ext cx="52212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"Pesho"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11D01-A2CC-43D5-8DE4-7C27BFA3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85" y="3276600"/>
            <a:ext cx="49926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"Pesho"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5EE72-312A-4EA1-B860-75AE5351D183}"/>
              </a:ext>
            </a:extLst>
          </p:cNvPr>
          <p:cNvSpPr/>
          <p:nvPr/>
        </p:nvSpPr>
        <p:spPr>
          <a:xfrm>
            <a:off x="6440835" y="2573630"/>
            <a:ext cx="1385444" cy="6412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dirty="0"/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B4EBB-6C2E-45FF-8AF7-611D72F7D107}"/>
              </a:ext>
            </a:extLst>
          </p:cNvPr>
          <p:cNvSpPr/>
          <p:nvPr/>
        </p:nvSpPr>
        <p:spPr>
          <a:xfrm>
            <a:off x="685800" y="2573630"/>
            <a:ext cx="1094530" cy="6412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dirty="0"/>
              <a:t>C#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declare variable in JS you need to use the keyword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1828801"/>
            <a:ext cx="6211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4712" y="3276601"/>
            <a:ext cx="6211888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firstNumber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isPassed = false;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mathGrade = 5.49;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Python has no command for declaring a variable</a:t>
            </a:r>
          </a:p>
          <a:p>
            <a:r>
              <a:rPr lang="en-US" dirty="0"/>
              <a:t>Variables do not need to be declared with any particular type</a:t>
            </a:r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Python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395871"/>
            <a:ext cx="392963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first_number = 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name = "Pesho"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is_passed = False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math_grade = 5.49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Data Types and Variables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710CCE-7E71-4D66-B120-EFC8BE6B6209}"/>
              </a:ext>
            </a:extLst>
          </p:cNvPr>
          <p:cNvGrpSpPr/>
          <p:nvPr/>
        </p:nvGrpSpPr>
        <p:grpSpPr>
          <a:xfrm>
            <a:off x="4395948" y="1143001"/>
            <a:ext cx="3400105" cy="2941387"/>
            <a:chOff x="562740" y="2351427"/>
            <a:chExt cx="3167213" cy="27957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65D67E-5CB3-4C4F-A329-EB0C7DC48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588823-8A6B-4060-8294-8DBA0E85B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A79EF1-A653-49A5-A8C8-036A96890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285D97-F19E-4E9E-85D4-AE78823F5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Real Number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r>
              <a:rPr lang="en-US" dirty="0"/>
              <a:t>Other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Real Number – </a:t>
            </a:r>
            <a:r>
              <a:rPr lang="en-US" b="1" dirty="0">
                <a:solidFill>
                  <a:schemeClr val="bg1"/>
                </a:solidFill>
              </a:rPr>
              <a:t>double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float</a:t>
            </a:r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Other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C# and Java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Data types are not declaring data types</a:t>
            </a:r>
          </a:p>
          <a:p>
            <a:pPr>
              <a:buClr>
                <a:schemeClr val="tx1"/>
              </a:buClr>
            </a:pPr>
            <a:r>
              <a:rPr lang="en-US" dirty="0"/>
              <a:t>The interpreter does it for you</a:t>
            </a:r>
          </a:p>
          <a:p>
            <a:pPr>
              <a:buClr>
                <a:schemeClr val="tx1"/>
              </a:buClr>
            </a:pPr>
            <a:r>
              <a:rPr lang="en-US" dirty="0"/>
              <a:t>Data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943</Words>
  <Application>Microsoft Office PowerPoint</Application>
  <PresentationFormat>Widescreen</PresentationFormat>
  <Paragraphs>260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Language Comparison</vt:lpstr>
      <vt:lpstr>Table of Contents</vt:lpstr>
      <vt:lpstr>Have a Question?</vt:lpstr>
      <vt:lpstr>Declaring Variables in C# / Java</vt:lpstr>
      <vt:lpstr>Declaring Variables in JavaScript</vt:lpstr>
      <vt:lpstr>Declaring Variables in Python</vt:lpstr>
      <vt:lpstr>Data Types and Variables</vt:lpstr>
      <vt:lpstr>Data Types in C# and Java</vt:lpstr>
      <vt:lpstr>Data Types in JavaScript</vt:lpstr>
      <vt:lpstr>Data Types in Python</vt:lpstr>
      <vt:lpstr>Printing On the Console</vt:lpstr>
      <vt:lpstr>Printing On the Console in C#</vt:lpstr>
      <vt:lpstr>Printing On the Console in Java</vt:lpstr>
      <vt:lpstr>JavaScript / Python</vt:lpstr>
      <vt:lpstr>Conditional Statements</vt:lpstr>
      <vt:lpstr>C# and Java</vt:lpstr>
      <vt:lpstr>JavaScript and Python</vt:lpstr>
      <vt:lpstr>Loops</vt:lpstr>
      <vt:lpstr>While Loop in C# and Java</vt:lpstr>
      <vt:lpstr>While Loop in JS and Python </vt:lpstr>
      <vt:lpstr>For Loop in C# and Java</vt:lpstr>
      <vt:lpstr>For Loop in JS and Python</vt:lpstr>
      <vt:lpstr>IDE</vt:lpstr>
      <vt:lpstr>C#</vt:lpstr>
      <vt:lpstr>Java</vt:lpstr>
      <vt:lpstr>JavaScript</vt:lpstr>
      <vt:lpstr>Python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</dc:title>
  <dc:subject>Code - Career Orientation Days Event @SoftUni</dc:subject>
  <dc:creator>Software University</dc:creator>
  <cp:keywords>CODE; Technology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Dimitar Tanasi</cp:lastModifiedBy>
  <cp:revision>3</cp:revision>
  <dcterms:created xsi:type="dcterms:W3CDTF">2018-05-23T13:08:44Z</dcterms:created>
  <dcterms:modified xsi:type="dcterms:W3CDTF">2020-01-13T13:13:44Z</dcterms:modified>
  <cp:category>programming; education; software engineering; software development </cp:category>
</cp:coreProperties>
</file>