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23"/>
  </p:notesMasterIdLst>
  <p:handoutMasterIdLst>
    <p:handoutMasterId r:id="rId24"/>
  </p:handoutMasterIdLst>
  <p:sldIdLst>
    <p:sldId id="394" r:id="rId3"/>
    <p:sldId id="476" r:id="rId4"/>
    <p:sldId id="508" r:id="rId5"/>
    <p:sldId id="535" r:id="rId6"/>
    <p:sldId id="479" r:id="rId7"/>
    <p:sldId id="536" r:id="rId8"/>
    <p:sldId id="587" r:id="rId9"/>
    <p:sldId id="415" r:id="rId10"/>
    <p:sldId id="480" r:id="rId11"/>
    <p:sldId id="492" r:id="rId12"/>
    <p:sldId id="586" r:id="rId13"/>
    <p:sldId id="483" r:id="rId14"/>
    <p:sldId id="584" r:id="rId15"/>
    <p:sldId id="583" r:id="rId16"/>
    <p:sldId id="494" r:id="rId17"/>
    <p:sldId id="575" r:id="rId18"/>
    <p:sldId id="582" r:id="rId19"/>
    <p:sldId id="581" r:id="rId20"/>
    <p:sldId id="405" r:id="rId21"/>
    <p:sldId id="400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545B3C-8861-4738-869D-3B7DA15AE876}">
          <p14:sldIdLst>
            <p14:sldId id="394"/>
            <p14:sldId id="476"/>
            <p14:sldId id="508"/>
          </p14:sldIdLst>
        </p14:section>
        <p14:section name="Course Objective" id="{9F9759C1-F095-4CA3-819D-800E38407578}">
          <p14:sldIdLst>
            <p14:sldId id="535"/>
            <p14:sldId id="479"/>
            <p14:sldId id="536"/>
            <p14:sldId id="587"/>
          </p14:sldIdLst>
        </p14:section>
        <p14:section name="Course Organization" id="{2B4D2ED8-F966-4FF9-BC04-EA7C60E10932}">
          <p14:sldIdLst>
            <p14:sldId id="415"/>
            <p14:sldId id="480"/>
            <p14:sldId id="492"/>
            <p14:sldId id="586"/>
          </p14:sldIdLst>
        </p14:section>
        <p14:section name="Team" id="{D358BE77-7272-44D1-BDCE-F47F1E2C64D7}">
          <p14:sldIdLst>
            <p14:sldId id="483"/>
            <p14:sldId id="584"/>
            <p14:sldId id="583"/>
            <p14:sldId id="494"/>
          </p14:sldIdLst>
        </p14:section>
        <p14:section name="Conclusion" id="{E47C5259-9EA6-4EC9-BC48-DB727F9AFB1B}">
          <p14:sldIdLst>
            <p14:sldId id="575"/>
            <p14:sldId id="582"/>
            <p14:sldId id="581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C44"/>
    <a:srgbClr val="603A14"/>
    <a:srgbClr val="E85C0E"/>
    <a:srgbClr val="BAB398"/>
    <a:srgbClr val="ADA485"/>
    <a:srgbClr val="C6C0AA"/>
    <a:srgbClr val="663606"/>
    <a:srgbClr val="663106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595" autoAdjust="0"/>
  </p:normalViewPr>
  <p:slideViewPr>
    <p:cSldViewPr>
      <p:cViewPr varScale="1">
        <p:scale>
          <a:sx n="107" d="100"/>
          <a:sy n="107" d="100"/>
        </p:scale>
        <p:origin x="138" y="1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1/15/2020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17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11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91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57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724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31885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8056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916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56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29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23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2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03586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408789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4046DE-A9B1-432F-9B4A-FABC06FA6C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88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6D6A09-06AD-490A-BFEA-2ED29E8BAB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9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4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2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9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00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2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306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62" r:id="rId17"/>
    <p:sldLayoutId id="2147483698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438/csharp-fundamentals-september-2019" TargetMode="External"/><Relationship Id="rId7" Type="http://schemas.openxmlformats.org/officeDocument/2006/relationships/hyperlink" Target="https://www.facebook.com/groups/FundamentalsModuleJanuary202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hyperlink" Target="https://softuni.bg/forum/categories/44/programming-fundamental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3.png"/><Relationship Id="rId26" Type="http://schemas.openxmlformats.org/officeDocument/2006/relationships/image" Target="../media/image6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2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1.png"/><Relationship Id="rId22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71.gif"/><Relationship Id="rId4" Type="http://schemas.openxmlformats.org/officeDocument/2006/relationships/image" Target="../media/image68.jpeg"/><Relationship Id="rId9" Type="http://schemas.openxmlformats.org/officeDocument/2006/relationships/hyperlink" Target="https://www.lukanet.com/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Fundamentals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AD21C1-E34F-4A20-A9BA-2920F583B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988" y="1884233"/>
            <a:ext cx="4286848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77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3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5017" y="96540"/>
            <a:ext cx="8397308" cy="882424"/>
          </a:xfrm>
        </p:spPr>
        <p:txBody>
          <a:bodyPr/>
          <a:lstStyle/>
          <a:p>
            <a:r>
              <a:rPr lang="en-US" dirty="0"/>
              <a:t>Scoring System for the Course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228" y="2814645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492878">
            <a:off x="3327210" y="570739"/>
            <a:ext cx="3079425" cy="4555468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6597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54A0E6-71CD-4ADC-B795-CD347080D7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984">
            <a:off x="8687154" y="3211521"/>
            <a:ext cx="2435485" cy="28546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132DAB-F7B3-4831-88E5-6756F9C5FBCF}"/>
              </a:ext>
            </a:extLst>
          </p:cNvPr>
          <p:cNvSpPr txBox="1"/>
          <p:nvPr/>
        </p:nvSpPr>
        <p:spPr>
          <a:xfrm>
            <a:off x="9549111" y="3891230"/>
            <a:ext cx="1407331" cy="105932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98" b="1" dirty="0"/>
              <a:t>Presence in class</a:t>
            </a:r>
            <a:r>
              <a:rPr lang="bg-BG" sz="2398" b="1" dirty="0"/>
              <a:t> </a:t>
            </a:r>
            <a:br>
              <a:rPr lang="bg-BG" sz="2398" b="1" dirty="0"/>
            </a:br>
            <a:r>
              <a:rPr lang="en-US" sz="2398" b="1" dirty="0"/>
              <a:t>5</a:t>
            </a:r>
            <a:r>
              <a:rPr lang="bg-BG" sz="2398" b="1" dirty="0"/>
              <a:t>%</a:t>
            </a:r>
            <a:endParaRPr lang="en-US" sz="2398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20111" y="657783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190342" y="1858377"/>
            <a:ext cx="2409175" cy="1248775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Practical Exam</a:t>
            </a:r>
            <a:r>
              <a:rPr lang="bg-BG" sz="2799" b="1" dirty="0"/>
              <a:t> </a:t>
            </a:r>
            <a:r>
              <a:rPr lang="en-US" sz="2799" b="1" dirty="0"/>
              <a:t>(Final + Mid)</a:t>
            </a:r>
            <a:br>
              <a:rPr lang="bg-BG" sz="2799" b="1" dirty="0"/>
            </a:br>
            <a:r>
              <a:rPr lang="en-US" sz="2799" b="1" dirty="0"/>
              <a:t>90</a:t>
            </a:r>
            <a:r>
              <a:rPr lang="bg-BG" sz="2799" b="1" dirty="0"/>
              <a:t>%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90473" y="1670209"/>
            <a:ext cx="1914074" cy="110659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Theoretical Exam 5</a:t>
            </a:r>
            <a:r>
              <a:rPr lang="bg-BG" sz="2799" b="1" dirty="0"/>
              <a:t>%</a:t>
            </a:r>
            <a:endParaRPr lang="en-US" sz="2799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027771">
            <a:off x="3341960" y="3558707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119920" y="4957658"/>
            <a:ext cx="1882960" cy="1019187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Homework</a:t>
            </a:r>
            <a:br>
              <a:rPr lang="en-US" sz="2799" b="1" dirty="0"/>
            </a:br>
            <a:r>
              <a:rPr lang="en-US" sz="2799" b="1" dirty="0"/>
              <a:t>5 %</a:t>
            </a:r>
          </a:p>
        </p:txBody>
      </p:sp>
    </p:spTree>
    <p:extLst>
      <p:ext uri="{BB962C8B-B14F-4D97-AF65-F5344CB8AC3E}">
        <p14:creationId xmlns:p14="http://schemas.microsoft.com/office/powerpoint/2010/main" val="275351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1903A1-16BE-4FFA-B0C9-759872B7BE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Senior Developer SDE 3, Nuvolo</a:t>
            </a:r>
          </a:p>
          <a:p>
            <a:pPr>
              <a:buClr>
                <a:schemeClr val="tx1"/>
              </a:buClr>
            </a:pPr>
            <a:r>
              <a:rPr lang="en-US" dirty="0"/>
              <a:t>Worked at Amazon</a:t>
            </a:r>
          </a:p>
          <a:p>
            <a:pPr>
              <a:buClr>
                <a:schemeClr val="tx1"/>
              </a:buClr>
            </a:pPr>
            <a:r>
              <a:rPr lang="en-US" dirty="0"/>
              <a:t>John Atanasoff award</a:t>
            </a:r>
          </a:p>
          <a:p>
            <a:pPr>
              <a:buClr>
                <a:schemeClr val="tx1"/>
              </a:buClr>
            </a:pPr>
            <a:r>
              <a:rPr lang="en-US" dirty="0"/>
              <a:t>Participated in many</a:t>
            </a:r>
            <a:r>
              <a:rPr lang="bg-BG" dirty="0"/>
              <a:t> </a:t>
            </a:r>
            <a:r>
              <a:rPr lang="en-US" dirty="0"/>
              <a:t>programming </a:t>
            </a:r>
            <a:br>
              <a:rPr lang="bg-BG" dirty="0"/>
            </a:br>
            <a:r>
              <a:rPr lang="en-US" dirty="0"/>
              <a:t>contests</a:t>
            </a:r>
          </a:p>
          <a:p>
            <a:pPr>
              <a:buClr>
                <a:schemeClr val="tx1"/>
              </a:buClr>
            </a:pPr>
            <a:r>
              <a:rPr lang="en-US" dirty="0"/>
              <a:t>6+ Years of Experience as a Developer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Viktor Dakov</a:t>
            </a:r>
            <a:endParaRPr lang="en-US" noProof="1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34" name="Picture 10" descr="Image may contain: 1 pers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329"/>
          <a:stretch/>
        </p:blipFill>
        <p:spPr bwMode="auto">
          <a:xfrm>
            <a:off x="7527919" y="1524496"/>
            <a:ext cx="4037548" cy="47281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9018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2" y="1196706"/>
            <a:ext cx="11815018" cy="539055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Program Lead </a:t>
            </a:r>
            <a:r>
              <a:rPr lang="en-US" dirty="0"/>
              <a:t>@ </a:t>
            </a:r>
            <a:r>
              <a:rPr lang="en-US" dirty="0" err="1"/>
              <a:t>SoftUni</a:t>
            </a:r>
            <a:endParaRPr lang="en-US" dirty="0"/>
          </a:p>
          <a:p>
            <a:r>
              <a:rPr lang="en-US" dirty="0"/>
              <a:t>Worked as a Front-End Developer</a:t>
            </a:r>
          </a:p>
          <a:p>
            <a:r>
              <a:rPr lang="en-US" dirty="0"/>
              <a:t>Passionate about </a:t>
            </a:r>
            <a:r>
              <a:rPr lang="en-US" b="1" dirty="0">
                <a:solidFill>
                  <a:schemeClr val="bg1"/>
                </a:solidFill>
              </a:rPr>
              <a:t>.NET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Angular</a:t>
            </a:r>
          </a:p>
          <a:p>
            <a:r>
              <a:rPr lang="en-US" dirty="0"/>
              <a:t>Currently studying Math &amp; </a:t>
            </a:r>
            <a:br>
              <a:rPr lang="en-US" dirty="0"/>
            </a:br>
            <a:r>
              <a:rPr lang="en-US" dirty="0"/>
              <a:t>Informatics at Sofia University (FMI)</a:t>
            </a:r>
          </a:p>
          <a:p>
            <a:r>
              <a:rPr lang="en-US" dirty="0"/>
              <a:t>Contacts:</a:t>
            </a:r>
          </a:p>
          <a:p>
            <a:pPr lvl="1"/>
            <a:r>
              <a:rPr lang="en-US" dirty="0"/>
              <a:t>k.kirilov@softuni.bg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Kiril Kirilov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786" y="1482276"/>
            <a:ext cx="4458281" cy="29710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7422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Official web site: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Official discussion forum: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C# Fundamentals Facebook group: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51309" y="1783592"/>
            <a:ext cx="9104956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softuni.bg/trainings/2438/csharp-fundamentals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55816" y="3069833"/>
            <a:ext cx="9100449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4"/>
              </a:rPr>
              <a:t>softuni.bg/forum/categories/44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8821" y="2818772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8910" y="1236426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751309" y="4335177"/>
            <a:ext cx="10802990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F2AC44"/>
                </a:solidFill>
                <a:latin typeface="Consolas" panose="020B06090202040302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facebook.com/groups/FundamentalsModuleJanuary2020/</a:t>
            </a:r>
            <a:endParaRPr lang="en-US" sz="2399" b="1" noProof="1">
              <a:solidFill>
                <a:srgbClr val="F2AC44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13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8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2283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29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52480" y="1371605"/>
            <a:ext cx="8180332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9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 err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73C89-5D68-46FD-805E-4691B9E9BF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28CC0-ED90-46D1-AE74-8EF199E28D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990600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4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linear data structures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Arrays and Lists</a:t>
            </a:r>
          </a:p>
          <a:p>
            <a:pPr>
              <a:buClr>
                <a:schemeClr val="tx1"/>
              </a:buClr>
            </a:pPr>
            <a:r>
              <a:rPr lang="en-US" dirty="0"/>
              <a:t>Defining simple classes</a:t>
            </a:r>
          </a:p>
          <a:p>
            <a:pPr>
              <a:buClr>
                <a:schemeClr val="tx1"/>
              </a:buClr>
            </a:pPr>
            <a:r>
              <a:rPr lang="en-US" dirty="0"/>
              <a:t>Processing and manipulating strings</a:t>
            </a: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Regular expressions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Building </a:t>
            </a:r>
            <a:r>
              <a:rPr lang="bg-BG" dirty="0"/>
              <a:t>а </a:t>
            </a:r>
            <a:r>
              <a:rPr lang="en-US" dirty="0"/>
              <a:t>simple web project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Fundamentals Objectives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Mid Exam</a:t>
            </a:r>
          </a:p>
          <a:p>
            <a:pPr lvl="1"/>
            <a:r>
              <a:rPr lang="en-GB" dirty="0"/>
              <a:t>3 practical problems</a:t>
            </a:r>
            <a:r>
              <a:rPr lang="bg-BG" dirty="0"/>
              <a:t> </a:t>
            </a:r>
            <a:r>
              <a:rPr lang="en-GB" dirty="0"/>
              <a:t>for 4 hours</a:t>
            </a:r>
          </a:p>
          <a:p>
            <a:pPr lvl="2"/>
            <a:r>
              <a:rPr lang="en-GB" dirty="0"/>
              <a:t>Conditional Statements and Loops</a:t>
            </a:r>
          </a:p>
          <a:p>
            <a:pPr lvl="2"/>
            <a:r>
              <a:rPr lang="en-GB" dirty="0"/>
              <a:t>Arrays</a:t>
            </a:r>
          </a:p>
          <a:p>
            <a:pPr lvl="2"/>
            <a:r>
              <a:rPr lang="en-GB" dirty="0"/>
              <a:t>Lists</a:t>
            </a:r>
          </a:p>
          <a:p>
            <a:r>
              <a:rPr lang="en-GB" dirty="0"/>
              <a:t>Final Exam</a:t>
            </a:r>
          </a:p>
          <a:p>
            <a:pPr lvl="1"/>
            <a:r>
              <a:rPr lang="en-GB" dirty="0"/>
              <a:t>3 practical problems</a:t>
            </a:r>
            <a:r>
              <a:rPr lang="bg-BG" dirty="0"/>
              <a:t> </a:t>
            </a:r>
            <a:r>
              <a:rPr lang="en-US" dirty="0"/>
              <a:t>for 4 hours</a:t>
            </a:r>
          </a:p>
          <a:p>
            <a:pPr lvl="2"/>
            <a:r>
              <a:rPr lang="en-GB" dirty="0"/>
              <a:t>Associative Arrays</a:t>
            </a:r>
            <a:endParaRPr lang="en-GB" dirty="0">
              <a:solidFill>
                <a:srgbClr val="FF0000"/>
              </a:solidFill>
            </a:endParaRPr>
          </a:p>
          <a:p>
            <a:pPr lvl="2"/>
            <a:r>
              <a:rPr lang="en-GB" dirty="0"/>
              <a:t>Strings and Text Processing</a:t>
            </a:r>
          </a:p>
          <a:p>
            <a:pPr lvl="2"/>
            <a:r>
              <a:rPr lang="en-US" dirty="0"/>
              <a:t>Regular Expressions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</p:spTree>
    <p:extLst>
      <p:ext uri="{BB962C8B-B14F-4D97-AF65-F5344CB8AC3E}">
        <p14:creationId xmlns:p14="http://schemas.microsoft.com/office/powerpoint/2010/main" val="31253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will have </a:t>
            </a:r>
            <a:r>
              <a:rPr lang="en-GB" b="1" dirty="0">
                <a:solidFill>
                  <a:schemeClr val="bg1"/>
                </a:solidFill>
              </a:rPr>
              <a:t>30 minutes </a:t>
            </a:r>
            <a:r>
              <a:rPr lang="en-GB" dirty="0"/>
              <a:t>once you enter</a:t>
            </a:r>
            <a:endParaRPr lang="bg-BG" dirty="0"/>
          </a:p>
          <a:p>
            <a:pPr lvl="1"/>
            <a:r>
              <a:rPr lang="en-US" dirty="0"/>
              <a:t>Multiple-choice with </a:t>
            </a:r>
            <a:r>
              <a:rPr lang="en-US" b="1" dirty="0">
                <a:solidFill>
                  <a:schemeClr val="bg1"/>
                </a:solidFill>
              </a:rPr>
              <a:t>1 or more </a:t>
            </a:r>
            <a:r>
              <a:rPr lang="en-US" dirty="0"/>
              <a:t>correct answers</a:t>
            </a:r>
            <a:endParaRPr lang="en-GB" dirty="0"/>
          </a:p>
          <a:p>
            <a:pPr lvl="1"/>
            <a:r>
              <a:rPr lang="en-US" dirty="0"/>
              <a:t>English</a:t>
            </a:r>
            <a:endParaRPr lang="en-GB" dirty="0"/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during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practical</a:t>
            </a:r>
            <a:r>
              <a:rPr lang="en-GB" dirty="0"/>
              <a:t> exam and </a:t>
            </a:r>
            <a:r>
              <a:rPr lang="en-GB" b="1" dirty="0">
                <a:solidFill>
                  <a:schemeClr val="bg1"/>
                </a:solidFill>
              </a:rPr>
              <a:t>30 minutes after it</a:t>
            </a:r>
          </a:p>
          <a:p>
            <a:pPr lvl="1"/>
            <a:r>
              <a:rPr lang="en-GB" dirty="0"/>
              <a:t>You can submit your answers just</a:t>
            </a:r>
            <a:r>
              <a:rPr lang="en-GB" b="1" dirty="0">
                <a:solidFill>
                  <a:schemeClr val="bg1"/>
                </a:solidFill>
              </a:rPr>
              <a:t> one time</a:t>
            </a:r>
            <a:endParaRPr lang="en-GB" dirty="0"/>
          </a:p>
          <a:p>
            <a:pPr lvl="1"/>
            <a:r>
              <a:rPr lang="en-GB" dirty="0"/>
              <a:t>Advice: Start it when you </a:t>
            </a:r>
            <a:r>
              <a:rPr lang="en-GB" b="1" dirty="0">
                <a:solidFill>
                  <a:schemeClr val="bg1"/>
                </a:solidFill>
              </a:rPr>
              <a:t>finish</a:t>
            </a:r>
            <a:r>
              <a:rPr lang="en-GB" dirty="0"/>
              <a:t> the </a:t>
            </a:r>
            <a:r>
              <a:rPr lang="en-GB" b="1" dirty="0">
                <a:solidFill>
                  <a:schemeClr val="bg1"/>
                </a:solidFill>
              </a:rPr>
              <a:t>practical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exam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861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AAF33-8FB9-4DCD-A2DF-FB2DD8D29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Organization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06862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Fundamentals Module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395314" y="2249541"/>
            <a:ext cx="1133789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37651" y="199056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781498" y="2005206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16350" y="2005206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9412" y="1494769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13-Jan-2020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209212" y="1534099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10-Apr-2020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760420" y="2876044"/>
            <a:ext cx="5714986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Fundamentals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12 weeks * 3 times / week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 credits</a:t>
            </a:r>
            <a:b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13-Jan-2020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Exam: 29-Feb-2020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Exam: 4-Apr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2020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4-Apr-2020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7161212" y="2876044"/>
            <a:ext cx="426720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Retake: 7-Apr-2020</a:t>
            </a:r>
          </a:p>
          <a:p>
            <a:pPr algn="ctr"/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</a:t>
            </a:r>
            <a:r>
              <a:rPr lang="en-US" sz="2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heoretical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Exam: 10-Apr-2020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 Retake : 10-Apr-2020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5713412" y="1499788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dirty="0"/>
              <a:t>4</a:t>
            </a:r>
            <a:r>
              <a:rPr lang="en-US" sz="2000" b="1" dirty="0"/>
              <a:t>-Apr-2020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351212" y="1990562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2656150" y="1494769"/>
            <a:ext cx="1501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29-Feb-2020</a:t>
            </a:r>
          </a:p>
        </p:txBody>
      </p:sp>
    </p:spTree>
    <p:extLst>
      <p:ext uri="{BB962C8B-B14F-4D97-AF65-F5344CB8AC3E}">
        <p14:creationId xmlns:p14="http://schemas.microsoft.com/office/powerpoint/2010/main" val="13053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0</TotalTime>
  <Words>533</Words>
  <Application>Microsoft Office PowerPoint</Application>
  <PresentationFormat>Custom</PresentationFormat>
  <Paragraphs>142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1_SoftUni3_1</vt:lpstr>
      <vt:lpstr>C# Fundamentals</vt:lpstr>
      <vt:lpstr>Table of Contents</vt:lpstr>
      <vt:lpstr>Have a Question?</vt:lpstr>
      <vt:lpstr>PowerPoint Presentation</vt:lpstr>
      <vt:lpstr>C# Fundamentals Objectives</vt:lpstr>
      <vt:lpstr>Practical Programming Exam</vt:lpstr>
      <vt:lpstr>Theoretical Exam</vt:lpstr>
      <vt:lpstr>PowerPoint Presentation</vt:lpstr>
      <vt:lpstr>C# Fundamentals Module</vt:lpstr>
      <vt:lpstr>Homework Assignments &amp; Exercises</vt:lpstr>
      <vt:lpstr>Scoring System for the Course</vt:lpstr>
      <vt:lpstr>PowerPoint Presentation</vt:lpstr>
      <vt:lpstr>Viktor Dakov</vt:lpstr>
      <vt:lpstr>Kiril Kirilov</vt:lpstr>
      <vt:lpstr>Course Web Site, Forum and FB Group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Fundamentals - Course Introduction</dc:title>
  <dc:subject>C# Fundamentals – Practical Training Course @ SoftUni</dc:subject>
  <dc:creator/>
  <cp:keywords>C# Fundamentals, tech, fundamentals, technologySoftware University, SoftUni, programming, coding, software development, education, training, course</cp:keywords>
  <dc:description>C# Fundamentals Course @ SoftUni – https://softuni.bg/modules/70/fundamentals-module</dc:description>
  <cp:lastModifiedBy/>
  <cp:revision>1</cp:revision>
  <dcterms:created xsi:type="dcterms:W3CDTF">2014-01-02T17:00:34Z</dcterms:created>
  <dcterms:modified xsi:type="dcterms:W3CDTF">2020-01-15T15:19:39Z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