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5" r:id="rId46"/>
    <p:sldId id="306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C2036AA-3DD0-47BE-A8BD-05FDFA04F507}">
          <p14:sldIdLst>
            <p14:sldId id="256"/>
            <p14:sldId id="257"/>
            <p14:sldId id="258"/>
          </p14:sldIdLst>
        </p14:section>
        <p14:section name="Memory Storage" id="{74F2D71F-95FB-4498-B9B8-42CB7870D49B}">
          <p14:sldIdLst>
            <p14:sldId id="259"/>
            <p14:sldId id="260"/>
            <p14:sldId id="261"/>
            <p14:sldId id="262"/>
            <p14:sldId id="263"/>
          </p14:sldIdLst>
        </p14:section>
        <p14:section name="Data Structures" id="{6C04351B-1578-4ABB-A8F5-3BDD0FA33BF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lgorithmic Complexity" id="{AA4B5B55-0E74-4E2C-8203-583D12871ED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Array Data Structures" id="{994F8E0E-4256-48E6-9ECE-6E5DF2F62772}">
          <p14:sldIdLst>
            <p14:sldId id="289"/>
            <p14:sldId id="290"/>
            <p14:sldId id="291"/>
            <p14:sldId id="292"/>
          </p14:sldIdLst>
        </p14:section>
        <p14:section name="Data Structures Implementation" id="{09C83289-34DF-46C0-B2C2-ABEF745FDCE0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FB5CD3FD-B9B6-4385-BA96-1274ABCACF49}">
          <p14:sldIdLst>
            <p14:sldId id="299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E7CF-367A-4A95-B86F-45F0C17244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1813E1-CBFA-4058-A48B-63E7A10A3CB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0</a:t>
          </a:r>
        </a:p>
      </dgm:t>
    </dgm:pt>
    <dgm:pt modelId="{211B831C-8AA9-4D54-86D7-15528DEB1843}" type="parTrans" cxnId="{47E75717-797C-4CD3-B370-8D47C423D8DC}">
      <dgm:prSet/>
      <dgm:spPr/>
      <dgm:t>
        <a:bodyPr/>
        <a:lstStyle/>
        <a:p>
          <a:endParaRPr lang="en-US"/>
        </a:p>
      </dgm:t>
    </dgm:pt>
    <dgm:pt modelId="{406E0416-3436-4FD3-8D31-1AA25CC01F63}" type="sibTrans" cxnId="{47E75717-797C-4CD3-B370-8D47C423D8DC}">
      <dgm:prSet/>
      <dgm:spPr/>
      <dgm:t>
        <a:bodyPr/>
        <a:lstStyle/>
        <a:p>
          <a:endParaRPr lang="en-US"/>
        </a:p>
      </dgm:t>
    </dgm:pt>
    <dgm:pt modelId="{38AB77C2-64E2-43BF-97B1-F40E0C4D5CFE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9BB6931B-A17C-490E-B7D9-37659D5DCED1}" type="parTrans" cxnId="{B7F8B7E7-B7FB-41B2-91CE-238E98ED2393}">
      <dgm:prSet/>
      <dgm:spPr/>
      <dgm:t>
        <a:bodyPr/>
        <a:lstStyle/>
        <a:p>
          <a:endParaRPr lang="en-US"/>
        </a:p>
      </dgm:t>
    </dgm:pt>
    <dgm:pt modelId="{6361F688-74CA-474F-BB40-F0360236A0CC}" type="sibTrans" cxnId="{B7F8B7E7-B7FB-41B2-91CE-238E98ED2393}">
      <dgm:prSet/>
      <dgm:spPr/>
      <dgm:t>
        <a:bodyPr/>
        <a:lstStyle/>
        <a:p>
          <a:endParaRPr lang="en-US"/>
        </a:p>
      </dgm:t>
    </dgm:pt>
    <dgm:pt modelId="{7BEFB15B-C523-4C20-97BA-DA76EFB82F71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802B0089-D5CB-46FA-8269-04A713640D50}" type="parTrans" cxnId="{7DA3966E-AF69-4C09-810C-A568CF3DC0C0}">
      <dgm:prSet/>
      <dgm:spPr/>
      <dgm:t>
        <a:bodyPr/>
        <a:lstStyle/>
        <a:p>
          <a:endParaRPr lang="en-US"/>
        </a:p>
      </dgm:t>
    </dgm:pt>
    <dgm:pt modelId="{55D6209B-F88C-4292-AD5C-C907888B9422}" type="sibTrans" cxnId="{7DA3966E-AF69-4C09-810C-A568CF3DC0C0}">
      <dgm:prSet/>
      <dgm:spPr/>
      <dgm:t>
        <a:bodyPr/>
        <a:lstStyle/>
        <a:p>
          <a:endParaRPr lang="en-US"/>
        </a:p>
      </dgm:t>
    </dgm:pt>
    <dgm:pt modelId="{61A02081-F386-4B98-B16F-03D32B753BFB}" type="pres">
      <dgm:prSet presAssocID="{FDC2E7CF-367A-4A95-B86F-45F0C172448B}" presName="CompostProcess" presStyleCnt="0">
        <dgm:presLayoutVars>
          <dgm:dir/>
          <dgm:resizeHandles val="exact"/>
        </dgm:presLayoutVars>
      </dgm:prSet>
      <dgm:spPr/>
    </dgm:pt>
    <dgm:pt modelId="{2B6638D7-69D5-4599-9DD0-10741EBBB690}" type="pres">
      <dgm:prSet presAssocID="{FDC2E7CF-367A-4A95-B86F-45F0C172448B}" presName="arrow" presStyleLbl="bgShp" presStyleIdx="0" presStyleCnt="1"/>
      <dgm:spPr>
        <a:solidFill>
          <a:schemeClr val="bg2"/>
        </a:solidFill>
      </dgm:spPr>
    </dgm:pt>
    <dgm:pt modelId="{766AC2BB-095C-4DDB-9224-C7D4642493E8}" type="pres">
      <dgm:prSet presAssocID="{FDC2E7CF-367A-4A95-B86F-45F0C172448B}" presName="linearProcess" presStyleCnt="0"/>
      <dgm:spPr/>
    </dgm:pt>
    <dgm:pt modelId="{645FACA8-3089-48C5-B12D-58D17E78E0C3}" type="pres">
      <dgm:prSet presAssocID="{681813E1-CBFA-4058-A48B-63E7A10A3CB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FD60-30EB-445C-B567-A11AA59B2662}" type="pres">
      <dgm:prSet presAssocID="{406E0416-3436-4FD3-8D31-1AA25CC01F63}" presName="sibTrans" presStyleCnt="0"/>
      <dgm:spPr/>
    </dgm:pt>
    <dgm:pt modelId="{5FF34B6B-4C21-457E-A162-0E07BAC0427C}" type="pres">
      <dgm:prSet presAssocID="{38AB77C2-64E2-43BF-97B1-F40E0C4D5CF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3EA13-477A-4993-9406-C06E038E9DB4}" type="pres">
      <dgm:prSet presAssocID="{6361F688-74CA-474F-BB40-F0360236A0CC}" presName="sibTrans" presStyleCnt="0"/>
      <dgm:spPr/>
    </dgm:pt>
    <dgm:pt modelId="{D7E4F198-AA2D-4E04-B9DD-965E224238D1}" type="pres">
      <dgm:prSet presAssocID="{7BEFB15B-C523-4C20-97BA-DA76EFB82F7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A11E3A-25D0-47F3-A22F-332EB1364EA7}" type="presOf" srcId="{681813E1-CBFA-4058-A48B-63E7A10A3CB8}" destId="{645FACA8-3089-48C5-B12D-58D17E78E0C3}" srcOrd="0" destOrd="0" presId="urn:microsoft.com/office/officeart/2005/8/layout/hProcess9"/>
    <dgm:cxn modelId="{B7F8B7E7-B7FB-41B2-91CE-238E98ED2393}" srcId="{FDC2E7CF-367A-4A95-B86F-45F0C172448B}" destId="{38AB77C2-64E2-43BF-97B1-F40E0C4D5CFE}" srcOrd="1" destOrd="0" parTransId="{9BB6931B-A17C-490E-B7D9-37659D5DCED1}" sibTransId="{6361F688-74CA-474F-BB40-F0360236A0CC}"/>
    <dgm:cxn modelId="{8C177787-2A85-40F5-B254-AE5499B3B27A}" type="presOf" srcId="{38AB77C2-64E2-43BF-97B1-F40E0C4D5CFE}" destId="{5FF34B6B-4C21-457E-A162-0E07BAC0427C}" srcOrd="0" destOrd="0" presId="urn:microsoft.com/office/officeart/2005/8/layout/hProcess9"/>
    <dgm:cxn modelId="{7DA3966E-AF69-4C09-810C-A568CF3DC0C0}" srcId="{FDC2E7CF-367A-4A95-B86F-45F0C172448B}" destId="{7BEFB15B-C523-4C20-97BA-DA76EFB82F71}" srcOrd="2" destOrd="0" parTransId="{802B0089-D5CB-46FA-8269-04A713640D50}" sibTransId="{55D6209B-F88C-4292-AD5C-C907888B9422}"/>
    <dgm:cxn modelId="{279BA481-369E-4E77-9B77-314633CE0DAE}" type="presOf" srcId="{FDC2E7CF-367A-4A95-B86F-45F0C172448B}" destId="{61A02081-F386-4B98-B16F-03D32B753BFB}" srcOrd="0" destOrd="0" presId="urn:microsoft.com/office/officeart/2005/8/layout/hProcess9"/>
    <dgm:cxn modelId="{DEDE9125-7A05-43B1-80A5-18F38773E591}" type="presOf" srcId="{7BEFB15B-C523-4C20-97BA-DA76EFB82F71}" destId="{D7E4F198-AA2D-4E04-B9DD-965E224238D1}" srcOrd="0" destOrd="0" presId="urn:microsoft.com/office/officeart/2005/8/layout/hProcess9"/>
    <dgm:cxn modelId="{47E75717-797C-4CD3-B370-8D47C423D8DC}" srcId="{FDC2E7CF-367A-4A95-B86F-45F0C172448B}" destId="{681813E1-CBFA-4058-A48B-63E7A10A3CB8}" srcOrd="0" destOrd="0" parTransId="{211B831C-8AA9-4D54-86D7-15528DEB1843}" sibTransId="{406E0416-3436-4FD3-8D31-1AA25CC01F63}"/>
    <dgm:cxn modelId="{0CB8D10E-E35B-4973-BE51-9F28A41F39C2}" type="presParOf" srcId="{61A02081-F386-4B98-B16F-03D32B753BFB}" destId="{2B6638D7-69D5-4599-9DD0-10741EBBB690}" srcOrd="0" destOrd="0" presId="urn:microsoft.com/office/officeart/2005/8/layout/hProcess9"/>
    <dgm:cxn modelId="{7426FF61-ADB9-4CAF-80C3-56246A23B5C5}" type="presParOf" srcId="{61A02081-F386-4B98-B16F-03D32B753BFB}" destId="{766AC2BB-095C-4DDB-9224-C7D4642493E8}" srcOrd="1" destOrd="0" presId="urn:microsoft.com/office/officeart/2005/8/layout/hProcess9"/>
    <dgm:cxn modelId="{D870409B-B197-45DF-B96A-A035B02E8BC4}" type="presParOf" srcId="{766AC2BB-095C-4DDB-9224-C7D4642493E8}" destId="{645FACA8-3089-48C5-B12D-58D17E78E0C3}" srcOrd="0" destOrd="0" presId="urn:microsoft.com/office/officeart/2005/8/layout/hProcess9"/>
    <dgm:cxn modelId="{C3EDD5F9-2C68-4440-9376-3EEFAA0B5F78}" type="presParOf" srcId="{766AC2BB-095C-4DDB-9224-C7D4642493E8}" destId="{AA45FD60-30EB-445C-B567-A11AA59B2662}" srcOrd="1" destOrd="0" presId="urn:microsoft.com/office/officeart/2005/8/layout/hProcess9"/>
    <dgm:cxn modelId="{4037B5F3-9E3C-44CA-A296-309E7576D896}" type="presParOf" srcId="{766AC2BB-095C-4DDB-9224-C7D4642493E8}" destId="{5FF34B6B-4C21-457E-A162-0E07BAC0427C}" srcOrd="2" destOrd="0" presId="urn:microsoft.com/office/officeart/2005/8/layout/hProcess9"/>
    <dgm:cxn modelId="{17D9C2F6-5F52-47A8-B490-00B9BBE91E6D}" type="presParOf" srcId="{766AC2BB-095C-4DDB-9224-C7D4642493E8}" destId="{89F3EA13-477A-4993-9406-C06E038E9DB4}" srcOrd="3" destOrd="0" presId="urn:microsoft.com/office/officeart/2005/8/layout/hProcess9"/>
    <dgm:cxn modelId="{4BE6B1FA-A245-4F6A-B1A1-0981F5956941}" type="presParOf" srcId="{766AC2BB-095C-4DDB-9224-C7D4642493E8}" destId="{D7E4F198-AA2D-4E04-B9DD-965E224238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38D7-69D5-4599-9DD0-10741EBBB690}">
      <dsp:nvSpPr>
        <dsp:cNvPr id="0" name=""/>
        <dsp:cNvSpPr/>
      </dsp:nvSpPr>
      <dsp:spPr>
        <a:xfrm>
          <a:off x="242818" y="0"/>
          <a:ext cx="2751946" cy="2155508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ACA8-3089-48C5-B12D-58D17E78E0C3}">
      <dsp:nvSpPr>
        <dsp:cNvPr id="0" name=""/>
        <dsp:cNvSpPr/>
      </dsp:nvSpPr>
      <dsp:spPr>
        <a:xfrm>
          <a:off x="10117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chemeClr val="tx1"/>
              </a:solidFill>
            </a:rPr>
            <a:t>0</a:t>
          </a:r>
        </a:p>
      </dsp:txBody>
      <dsp:txXfrm>
        <a:off x="52206" y="688741"/>
        <a:ext cx="887097" cy="778025"/>
      </dsp:txXfrm>
    </dsp:sp>
    <dsp:sp modelId="{5FF34B6B-4C21-457E-A162-0E07BAC0427C}">
      <dsp:nvSpPr>
        <dsp:cNvPr id="0" name=""/>
        <dsp:cNvSpPr/>
      </dsp:nvSpPr>
      <dsp:spPr>
        <a:xfrm>
          <a:off x="1133154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chemeClr val="tx1"/>
              </a:solidFill>
            </a:rPr>
            <a:t>1</a:t>
          </a:r>
        </a:p>
      </dsp:txBody>
      <dsp:txXfrm>
        <a:off x="1175243" y="688741"/>
        <a:ext cx="887097" cy="778025"/>
      </dsp:txXfrm>
    </dsp:sp>
    <dsp:sp modelId="{D7E4F198-AA2D-4E04-B9DD-965E224238D1}">
      <dsp:nvSpPr>
        <dsp:cNvPr id="0" name=""/>
        <dsp:cNvSpPr/>
      </dsp:nvSpPr>
      <dsp:spPr>
        <a:xfrm>
          <a:off x="2256191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chemeClr val="tx1"/>
              </a:solidFill>
            </a:rPr>
            <a:t>2</a:t>
          </a:r>
        </a:p>
      </dsp:txBody>
      <dsp:txXfrm>
        <a:off x="2298280" y="688741"/>
        <a:ext cx="887097" cy="77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67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03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925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47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  <a:r>
              <a:rPr lang="en-US" dirty="0"/>
              <a:t>?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67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109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608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3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72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735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702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494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351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7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Memory, Data Structures and Complexity Notations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and Complexity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5565" y="2019301"/>
            <a:ext cx="171183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44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4974" y="3355660"/>
            <a:ext cx="34765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The Big 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3470" y="3355660"/>
            <a:ext cx="390144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Size of the Input</a:t>
            </a:r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rot="5400000" flipH="1" flipV="1">
            <a:off x="3329022" y="2271443"/>
            <a:ext cx="838423" cy="13300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>
            <a:stCxn id="14" idx="0"/>
          </p:cNvCxnSpPr>
          <p:nvPr/>
        </p:nvCxnSpPr>
        <p:spPr>
          <a:xfrm rot="16200000" flipV="1">
            <a:off x="5776880" y="2278350"/>
            <a:ext cx="836302" cy="13183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997932">
            <a:off x="7440551" y="1895153"/>
            <a:ext cx="1711831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6395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"Data"</a:t>
            </a:r>
            <a:r>
              <a:rPr lang="en-US" dirty="0"/>
              <a:t> from Latin – datum, which originally meant "something given." Dates back to the 1600s.</a:t>
            </a:r>
          </a:p>
          <a:p>
            <a:r>
              <a:rPr lang="en-US" dirty="0"/>
              <a:t>Data is </a:t>
            </a:r>
            <a:r>
              <a:rPr lang="en-US" b="1" dirty="0">
                <a:solidFill>
                  <a:schemeClr val="bg1"/>
                </a:solidFill>
              </a:rPr>
              <a:t>raw, unorganized </a:t>
            </a:r>
            <a:r>
              <a:rPr lang="en-US" dirty="0"/>
              <a:t>facts that need to be processed. Data can be something simple and seemingly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useless</a:t>
            </a:r>
            <a:r>
              <a:rPr lang="en-US" dirty="0"/>
              <a:t> until it is </a:t>
            </a:r>
            <a:r>
              <a:rPr lang="en-US" b="1" dirty="0">
                <a:solidFill>
                  <a:schemeClr val="bg1"/>
                </a:solidFill>
              </a:rPr>
              <a:t>organized.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The history of temperature readings all over the world for the past 100 years is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"Information" </a:t>
            </a:r>
            <a:r>
              <a:rPr lang="en-US" sz="3400" dirty="0"/>
              <a:t>has Old French and Middle English origins. It has always referred to "the act of informing, " usually in regard to education, instruction, or other knowledge communication.</a:t>
            </a:r>
          </a:p>
          <a:p>
            <a:r>
              <a:rPr lang="en-US" sz="3400" dirty="0"/>
              <a:t>When data is </a:t>
            </a:r>
            <a:r>
              <a:rPr lang="en-US" sz="3400" b="1" dirty="0">
                <a:solidFill>
                  <a:schemeClr val="bg1"/>
                </a:solidFill>
              </a:rPr>
              <a:t>processed, organized, structured or presented</a:t>
            </a:r>
            <a:r>
              <a:rPr lang="en-US" sz="3400" dirty="0"/>
              <a:t> in a </a:t>
            </a:r>
            <a:r>
              <a:rPr lang="en-US" sz="3400" b="1" dirty="0">
                <a:solidFill>
                  <a:schemeClr val="bg1"/>
                </a:solidFill>
              </a:rPr>
              <a:t>given context</a:t>
            </a:r>
            <a:r>
              <a:rPr lang="en-US" sz="3400" b="1" dirty="0"/>
              <a:t> </a:t>
            </a:r>
            <a:r>
              <a:rPr lang="en-US" sz="3400" dirty="0"/>
              <a:t>so as to </a:t>
            </a:r>
            <a:r>
              <a:rPr lang="en-US" sz="3400" b="1" dirty="0">
                <a:solidFill>
                  <a:schemeClr val="bg1"/>
                </a:solidFill>
              </a:rPr>
              <a:t>make it useful</a:t>
            </a:r>
            <a:r>
              <a:rPr lang="en-US" sz="3400" dirty="0"/>
              <a:t>, it is called </a:t>
            </a:r>
            <a:r>
              <a:rPr lang="en-US" sz="3400" b="1" dirty="0">
                <a:solidFill>
                  <a:schemeClr val="bg1"/>
                </a:solidFill>
              </a:rPr>
              <a:t>information.</a:t>
            </a:r>
          </a:p>
          <a:p>
            <a:r>
              <a:rPr lang="en-US" sz="3400" dirty="0"/>
              <a:t>Example:</a:t>
            </a:r>
          </a:p>
          <a:p>
            <a:pPr marL="0" indent="0" algn="ctr">
              <a:buNone/>
            </a:pPr>
            <a:r>
              <a:rPr lang="en-US" sz="3400" b="1" dirty="0">
                <a:solidFill>
                  <a:schemeClr val="accent2"/>
                </a:solidFill>
              </a:rPr>
              <a:t>The history of temperature readings all over the world for the past 100, when organized and analyzed we find that global temperature is rising. – That is information.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6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 of </a:t>
            </a:r>
            <a:r>
              <a:rPr lang="en-US" sz="3400" b="1" dirty="0">
                <a:solidFill>
                  <a:schemeClr val="bg1"/>
                </a:solidFill>
              </a:rPr>
              <a:t>symbols</a:t>
            </a:r>
            <a:r>
              <a:rPr lang="en-US" sz="3400" dirty="0"/>
              <a:t> gathered and translated for </a:t>
            </a:r>
            <a:r>
              <a:rPr lang="en-US" sz="3400" b="1" dirty="0">
                <a:solidFill>
                  <a:schemeClr val="bg1"/>
                </a:solidFill>
              </a:rPr>
              <a:t>some purpose.</a:t>
            </a:r>
          </a:p>
          <a:p>
            <a:r>
              <a:rPr lang="en-US" sz="3400" dirty="0"/>
              <a:t>Simplified – bits of information stored in memory. If those      bits remain </a:t>
            </a:r>
            <a:r>
              <a:rPr lang="en-US" sz="3400" b="1" dirty="0">
                <a:solidFill>
                  <a:schemeClr val="bg1"/>
                </a:solidFill>
              </a:rPr>
              <a:t>unused,</a:t>
            </a:r>
            <a:r>
              <a:rPr lang="en-US" sz="3400" dirty="0"/>
              <a:t> they don't do anything.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6622"/>
              </p:ext>
            </p:extLst>
          </p:nvPr>
        </p:nvGraphicFramePr>
        <p:xfrm>
          <a:off x="3015398" y="4206578"/>
          <a:ext cx="6168104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52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4052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easy to notice, that the way we </a:t>
            </a:r>
            <a:r>
              <a:rPr lang="en-US" b="1" dirty="0">
                <a:solidFill>
                  <a:schemeClr val="bg1"/>
                </a:solidFill>
              </a:rPr>
              <a:t>read </a:t>
            </a:r>
            <a:r>
              <a:rPr lang="en-US" dirty="0"/>
              <a:t>the data </a:t>
            </a:r>
            <a:r>
              <a:rPr lang="en-US" b="1" dirty="0">
                <a:solidFill>
                  <a:schemeClr val="bg1"/>
                </a:solidFill>
              </a:rPr>
              <a:t>retrieves          the information </a:t>
            </a:r>
            <a:r>
              <a:rPr lang="en-US" dirty="0"/>
              <a:t>of the bits in different ways. However those bits have only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 as values.</a:t>
            </a: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76357"/>
              </p:ext>
            </p:extLst>
          </p:nvPr>
        </p:nvGraphicFramePr>
        <p:xfrm>
          <a:off x="2558778" y="3655893"/>
          <a:ext cx="7081344" cy="274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448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9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868784" y="6013380"/>
            <a:ext cx="1298448" cy="310896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7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Data structure – an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which takes responsibility for data </a:t>
            </a:r>
            <a:r>
              <a:rPr lang="en-US" sz="3400" b="1" dirty="0">
                <a:solidFill>
                  <a:schemeClr val="bg1"/>
                </a:solidFill>
              </a:rPr>
              <a:t>organization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management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effective</a:t>
            </a:r>
            <a:r>
              <a:rPr lang="en-US" sz="3400" dirty="0"/>
              <a:t> manner.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Storing items </a:t>
            </a:r>
            <a:r>
              <a:rPr lang="en-US" sz="3400" b="1" dirty="0">
                <a:solidFill>
                  <a:schemeClr val="bg1"/>
                </a:solidFill>
              </a:rPr>
              <a:t>requires memory consumption</a:t>
            </a:r>
            <a:r>
              <a:rPr lang="en-US" sz="3400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1020"/>
              </p:ext>
            </p:extLst>
          </p:nvPr>
        </p:nvGraphicFramePr>
        <p:xfrm>
          <a:off x="2113390" y="3199010"/>
          <a:ext cx="8426274" cy="31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37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213137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(Array</a:t>
                      </a:r>
                      <a:r>
                        <a:rPr lang="en-US" baseline="0" dirty="0"/>
                        <a:t> length) *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List&lt;double&gt;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(List</a:t>
                      </a:r>
                      <a:r>
                        <a:rPr lang="en-US" baseline="0" dirty="0"/>
                        <a:t> size) * 8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Dictionary&lt;</a:t>
                      </a:r>
                      <a:r>
                        <a:rPr lang="en-US"/>
                        <a:t>int,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int[]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(Dictionary</a:t>
                      </a:r>
                      <a:r>
                        <a:rPr lang="en-US" baseline="0" dirty="0"/>
                        <a:t> size) * Entry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Abstract Data Structure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(ADS) </a:t>
            </a:r>
            <a:r>
              <a:rPr lang="en-US" sz="3200" dirty="0"/>
              <a:t>– the way the real objects will be modulated as </a:t>
            </a:r>
            <a:r>
              <a:rPr lang="en-US" sz="3200" b="1" dirty="0">
                <a:solidFill>
                  <a:schemeClr val="bg1"/>
                </a:solidFill>
              </a:rPr>
              <a:t>mathematical</a:t>
            </a:r>
            <a:r>
              <a:rPr lang="en-US" sz="3200" dirty="0"/>
              <a:t> objects, alongside the </a:t>
            </a:r>
            <a:r>
              <a:rPr lang="en-US" sz="3200" b="1" dirty="0">
                <a:solidFill>
                  <a:schemeClr val="bg1"/>
                </a:solidFill>
              </a:rPr>
              <a:t>set of operations </a:t>
            </a:r>
            <a:r>
              <a:rPr lang="en-US" sz="3200" dirty="0"/>
              <a:t>to be executed upon them,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/>
              <a:t> the implementation itself.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Structures (ADS)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74678" y="3098593"/>
            <a:ext cx="763304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200" b="1" noProof="1">
                <a:latin typeface="Consolas" pitchFamily="49" charset="0"/>
              </a:rPr>
              <a:t>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200" b="1" noProof="1">
                <a:latin typeface="Consolas" pitchFamily="49" charset="0"/>
              </a:rPr>
              <a:t> { get;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bool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Clear</a:t>
            </a:r>
            <a:r>
              <a:rPr lang="en-US" sz="2200" b="1" noProof="1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1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implementation </a:t>
            </a:r>
            <a:r>
              <a:rPr lang="en-US" dirty="0"/>
              <a:t>– definitive way of ADS to be presented inside the computer memory, alongside the implementation        of the operations.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Implementation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7777" y="2606151"/>
            <a:ext cx="763304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200" b="1" noProof="1">
                <a:latin typeface="Consolas" pitchFamily="49" charset="0"/>
              </a:rPr>
              <a:t> List&lt;T&gt; :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public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this.Grow();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this.elements[this.Count++] = item;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9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999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There are three main properties we want to analyze: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Simplicity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this is really a matter of intuition and of            course it is subjective quality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Accuracy</a:t>
            </a:r>
            <a:r>
              <a:rPr lang="en-US" sz="3400" dirty="0"/>
              <a:t> – this seems easy to determine, however it may         be very difficult to determine is the algorithm correct?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– the consumption of CPU, Memory and           other resources (we really care the most for the first two)</a:t>
            </a: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Memory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Algorithmic Complexity</a:t>
            </a:r>
          </a:p>
          <a:p>
            <a:pPr marL="990289" lvl="1" indent="-514350">
              <a:buFont typeface="+mj-lt"/>
              <a:buAutoNum type="arabicPeriod"/>
            </a:pPr>
            <a:r>
              <a:rPr lang="en-US" dirty="0"/>
              <a:t>Asymptotic notations</a:t>
            </a:r>
          </a:p>
          <a:p>
            <a:pPr marL="514350" indent="-514350"/>
            <a:r>
              <a:rPr lang="en-US" dirty="0"/>
              <a:t>Array Data Structure</a:t>
            </a:r>
          </a:p>
          <a:p>
            <a:pPr marL="514350" indent="-514350"/>
            <a:r>
              <a:rPr lang="en-US" dirty="0"/>
              <a:t>Data Structure Implementation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The expected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running time </a:t>
            </a:r>
            <a:r>
              <a:rPr lang="en-US" altLang="ko-KR" sz="3400" dirty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The total number of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primitive operations</a:t>
            </a:r>
            <a:r>
              <a:rPr lang="en-US" altLang="ko-KR" sz="34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400" dirty="0">
                <a:ea typeface="굴림" pitchFamily="50" charset="-127"/>
              </a:rPr>
              <a:t>executed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Also known as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Compare algorithms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ignoring details</a:t>
            </a:r>
            <a:r>
              <a:rPr lang="en-US" sz="3400" dirty="0">
                <a:ea typeface="굴림" pitchFamily="50" charset="-127"/>
              </a:rPr>
              <a:t> such as 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en-US" sz="3400" dirty="0">
                <a:ea typeface="굴림" pitchFamily="50" charset="-127"/>
              </a:rPr>
              <a:t>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language</a:t>
            </a:r>
            <a:r>
              <a:rPr lang="en-US" sz="3400" dirty="0">
                <a:ea typeface="굴림" pitchFamily="50" charset="-127"/>
              </a:rPr>
              <a:t> or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hardware</a:t>
            </a:r>
            <a:endParaRPr lang="bg-BG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0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38843"/>
            <a:ext cx="11804822" cy="55671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0440" y="1809000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long GetOperationsCount(int n)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long counter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for (int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j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counter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counter;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5885" y="1945520"/>
            <a:ext cx="4356371" cy="919401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26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9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6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Define the time complexity of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not as simple as the previous,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does the code return?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2314621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5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r>
              <a:rPr lang="en-US" sz="3400" dirty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2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allow    us to examine an algorithm's running time 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the input size 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of   an algorithm or a function</a:t>
            </a:r>
            <a:r>
              <a:rPr lang="en-US" sz="3400" b="1" dirty="0">
                <a:solidFill>
                  <a:schemeClr val="bg1"/>
                </a:solidFill>
              </a:rPr>
              <a:t> f increases</a:t>
            </a:r>
            <a:r>
              <a:rPr lang="en-US" sz="3400" dirty="0"/>
              <a:t>. 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Asymptotic Notations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5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Algorithmic complexity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rough estimation of the number of steps performed by given computation, depending on the size of the input</a:t>
            </a:r>
          </a:p>
          <a:p>
            <a:r>
              <a:rPr lang="en-US" sz="3400" dirty="0"/>
              <a:t>Measured with asymptotic 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O(f(n))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>
                <a:cs typeface="Consolas" pitchFamily="49" charset="0"/>
              </a:rPr>
              <a:t>–  upper bound (worst case)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Θ(f(n))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>
                <a:cs typeface="Consolas" pitchFamily="49" charset="0"/>
              </a:rPr>
              <a:t>–  average case</a:t>
            </a:r>
          </a:p>
          <a:p>
            <a:pPr lvl="1">
              <a:buClr>
                <a:schemeClr val="tx1"/>
              </a:buClr>
            </a:pPr>
            <a:r>
              <a:rPr lang="el-GR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>
                <a:cs typeface="Consolas" pitchFamily="49" charset="0"/>
              </a:rPr>
              <a:t>– lower bound (best case)</a:t>
            </a:r>
            <a:endParaRPr lang="en-GB" sz="3400" dirty="0">
              <a:cs typeface="Consolas" pitchFamily="49" charset="0"/>
            </a:endParaRPr>
          </a:p>
          <a:p>
            <a:pPr lvl="2"/>
            <a:r>
              <a:rPr lang="en-US" sz="3400" dirty="0"/>
              <a:t>Where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3400" dirty="0"/>
              <a:t> is a function of the size of the input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38843"/>
            <a:ext cx="11804822" cy="544311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this course we will analyze only the Big O 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So the code above will have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or simply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complexity </a:t>
            </a:r>
          </a:p>
          <a:p>
            <a:pPr lvl="1"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5851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3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32057304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21863"/>
              </p:ext>
            </p:extLst>
          </p:nvPr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Program Speed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9148"/>
              </p:ext>
            </p:extLst>
          </p:nvPr>
        </p:nvGraphicFramePr>
        <p:xfrm>
          <a:off x="526935" y="1407321"/>
          <a:ext cx="11039477" cy="517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666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188845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996217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  <a:gridCol w="954176">
                  <a:extLst>
                    <a:ext uri="{9D8B030D-6E8A-4147-A177-3AD203B41FA5}">
                      <a16:colId xmlns:a16="http://schemas.microsoft.com/office/drawing/2014/main" val="4228732024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764123020"/>
                    </a:ext>
                  </a:extLst>
                </a:gridCol>
                <a:gridCol w="969384">
                  <a:extLst>
                    <a:ext uri="{9D8B030D-6E8A-4147-A177-3AD203B41FA5}">
                      <a16:colId xmlns:a16="http://schemas.microsoft.com/office/drawing/2014/main" val="4100359290"/>
                    </a:ext>
                  </a:extLst>
                </a:gridCol>
                <a:gridCol w="1860642">
                  <a:extLst>
                    <a:ext uri="{9D8B030D-6E8A-4147-A177-3AD203B41FA5}">
                      <a16:colId xmlns:a16="http://schemas.microsoft.com/office/drawing/2014/main" val="1512714751"/>
                    </a:ext>
                  </a:extLst>
                </a:gridCol>
                <a:gridCol w="1586996">
                  <a:extLst>
                    <a:ext uri="{9D8B030D-6E8A-4147-A177-3AD203B41FA5}">
                      <a16:colId xmlns:a16="http://schemas.microsoft.com/office/drawing/2014/main" val="3759201991"/>
                    </a:ext>
                  </a:extLst>
                </a:gridCol>
              </a:tblGrid>
              <a:tr h="43654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78571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O(2^n)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 </a:t>
                      </a:r>
                    </a:p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4460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1846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5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Memory consumption</a:t>
            </a:r>
            <a:r>
              <a:rPr lang="en-US" sz="3400" dirty="0"/>
              <a:t> should also be considered, for example:</a:t>
            </a:r>
          </a:p>
          <a:p>
            <a:pPr lvl="1"/>
            <a:r>
              <a:rPr lang="en-US" sz="3400" dirty="0"/>
              <a:t>Storing elements in a matrix of size N by N</a:t>
            </a:r>
          </a:p>
          <a:p>
            <a:pPr lvl="2"/>
            <a:r>
              <a:rPr lang="en-US" sz="3400" dirty="0"/>
              <a:t>Filling the matrix – Running time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400" dirty="0"/>
              <a:t>Get element by index – Running time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2"/>
            <a:r>
              <a:rPr lang="en-US" sz="3400" dirty="0"/>
              <a:t>Memory requirement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3400" dirty="0"/>
              <a:t>However in this course we </a:t>
            </a:r>
            <a:r>
              <a:rPr lang="en-US" sz="3400" b="1" dirty="0">
                <a:solidFill>
                  <a:schemeClr val="bg1"/>
                </a:solidFill>
              </a:rPr>
              <a:t>won't be optimizing </a:t>
            </a:r>
            <a:r>
              <a:rPr lang="en-US" sz="3400" dirty="0"/>
              <a:t>memory consumption we will only point it 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34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Data Structures</a:t>
            </a:r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831386"/>
            <a:ext cx="3200022" cy="111496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Built-in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24947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400" dirty="0"/>
              <a:t>Ordered</a:t>
            </a:r>
          </a:p>
          <a:p>
            <a:r>
              <a:rPr lang="en-US" altLang="ko-KR" sz="3400" dirty="0"/>
              <a:t>Very </a:t>
            </a:r>
            <a:r>
              <a:rPr lang="en-US" altLang="ko-KR" sz="3400" b="1" dirty="0">
                <a:solidFill>
                  <a:schemeClr val="bg1"/>
                </a:solidFill>
              </a:rPr>
              <a:t>lightweight</a:t>
            </a:r>
          </a:p>
          <a:p>
            <a:r>
              <a:rPr lang="en-US" altLang="ko-KR" sz="3400" dirty="0"/>
              <a:t>Has a </a:t>
            </a:r>
            <a:r>
              <a:rPr lang="en-US" altLang="ko-KR" sz="3400" b="1" dirty="0">
                <a:solidFill>
                  <a:schemeClr val="bg1"/>
                </a:solidFill>
              </a:rPr>
              <a:t>fixed size</a:t>
            </a:r>
          </a:p>
          <a:p>
            <a:r>
              <a:rPr lang="en-US" altLang="ko-KR" sz="3400" dirty="0"/>
              <a:t>Usually </a:t>
            </a:r>
            <a:r>
              <a:rPr lang="en-US" altLang="ko-KR" sz="3400" b="1" dirty="0">
                <a:solidFill>
                  <a:schemeClr val="bg1"/>
                </a:solidFill>
              </a:rPr>
              <a:t>built into the language</a:t>
            </a:r>
          </a:p>
          <a:p>
            <a:r>
              <a:rPr lang="en-US" altLang="ko-KR" sz="3400" dirty="0"/>
              <a:t>Many collections are implemented by using arrays, e.g.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List&lt;T&gt;</a:t>
            </a:r>
            <a:r>
              <a:rPr lang="en-US" altLang="ko-KR" sz="34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Queue&lt;T&gt;</a:t>
            </a:r>
            <a:r>
              <a:rPr lang="en-US" altLang="ko-KR" sz="34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Stack&lt;T&gt; </a:t>
            </a:r>
            <a:r>
              <a:rPr lang="en-US" altLang="ko-KR" sz="3400" dirty="0"/>
              <a:t>in C#</a:t>
            </a:r>
          </a:p>
          <a:p>
            <a:pPr lvl="1">
              <a:buClr>
                <a:schemeClr val="tx1"/>
              </a:buClr>
            </a:pPr>
            <a:endParaRPr lang="en-US" altLang="ko-KR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Data Structure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95925"/>
              </p:ext>
            </p:extLst>
          </p:nvPr>
        </p:nvGraphicFramePr>
        <p:xfrm>
          <a:off x="2886170" y="3109759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Arrays use a </a:t>
            </a:r>
            <a:r>
              <a:rPr lang="en-US" altLang="ko-KR" b="1" dirty="0">
                <a:solidFill>
                  <a:schemeClr val="bg1"/>
                </a:solidFill>
              </a:rPr>
              <a:t>single block of memory</a:t>
            </a:r>
          </a:p>
          <a:p>
            <a:endParaRPr lang="en-US" altLang="ko-KR" dirty="0"/>
          </a:p>
          <a:p>
            <a:r>
              <a:rPr lang="en-US" altLang="ko-KR" dirty="0"/>
              <a:t>Uses total of</a:t>
            </a:r>
            <a:r>
              <a:rPr lang="en-US" altLang="ko-KR" b="1" dirty="0">
                <a:solidFill>
                  <a:schemeClr val="bg1"/>
                </a:solidFill>
              </a:rPr>
              <a:t> array pointer + (N * element/pointer size)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Array Address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bg1"/>
                </a:solidFill>
              </a:rPr>
              <a:t> (Element Index </a:t>
            </a:r>
            <a:r>
              <a:rPr lang="en-US" altLang="ko-KR" b="1" dirty="0"/>
              <a:t>*</a:t>
            </a:r>
            <a:r>
              <a:rPr lang="en-US" altLang="ko-KR" b="1" dirty="0">
                <a:solidFill>
                  <a:schemeClr val="bg1"/>
                </a:solidFill>
              </a:rPr>
              <a:t> Size)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bg1"/>
                </a:solidFill>
              </a:rPr>
              <a:t> Element Address</a:t>
            </a:r>
          </a:p>
          <a:p>
            <a:r>
              <a:rPr lang="en-US" altLang="ko-KR" dirty="0"/>
              <a:t>Array Element Lookup – </a:t>
            </a:r>
            <a:r>
              <a:rPr lang="en-US" altLang="ko-KR" b="1" dirty="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Arrays Are Fast?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301" y="1932180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57765" y="3495721"/>
            <a:ext cx="3305189" cy="578882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bg1"/>
                </a:solidFill>
              </a:rPr>
              <a:t>5 * 4 bytes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93601" y="1532784"/>
            <a:ext cx="2914732" cy="578882"/>
          </a:xfrm>
          <a:prstGeom prst="wedgeRoundRectCallout">
            <a:avLst>
              <a:gd name="adj1" fmla="val -51227"/>
              <a:gd name="adj2" fmla="val 7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</a:t>
            </a:r>
            <a:r>
              <a:rPr lang="en-US" sz="2800" b="1" dirty="0">
                <a:solidFill>
                  <a:srgbClr val="FFFFFF"/>
                </a:solidFill>
              </a:rPr>
              <a:t> size is </a:t>
            </a:r>
            <a:r>
              <a:rPr lang="en-US" sz="2800" b="1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97" y="3495721"/>
            <a:ext cx="3177539" cy="1055608"/>
          </a:xfrm>
          <a:prstGeom prst="wedgeRoundRectCallout">
            <a:avLst>
              <a:gd name="adj1" fmla="val 69291"/>
              <a:gd name="adj2" fmla="val -18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Array starts at this address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5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8703"/>
              </p:ext>
            </p:extLst>
          </p:nvPr>
        </p:nvGraphicFramePr>
        <p:xfrm>
          <a:off x="2920520" y="3462785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335533537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95168444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71478149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50869306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2109787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6509988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48308310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34316081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1977310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73544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3408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Arrays have a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Memory after the array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If we want to resize the array we have to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make a copy</a:t>
            </a: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 Copy – </a:t>
            </a:r>
            <a:r>
              <a:rPr lang="en-US" altLang="ko-KR" sz="3700" b="1" dirty="0">
                <a:solidFill>
                  <a:schemeClr val="bg1"/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23365" y="3320943"/>
            <a:ext cx="2914732" cy="578882"/>
          </a:xfrm>
          <a:prstGeom prst="wedgeRoundRectCallout">
            <a:avLst>
              <a:gd name="adj1" fmla="val -70281"/>
              <a:gd name="adj2" fmla="val 974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May be occupied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2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 Implementation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54797017"/>
              </p:ext>
            </p:extLst>
          </p:nvPr>
        </p:nvGraphicFramePr>
        <p:xfrm>
          <a:off x="4501824" y="1558652"/>
          <a:ext cx="3237584" cy="215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Elements Representation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6009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Choose</a:t>
            </a:r>
            <a:r>
              <a:rPr lang="en-US" sz="3400" dirty="0"/>
              <a:t> the way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the elements: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an array</a:t>
            </a:r>
            <a:r>
              <a:rPr lang="en-US" sz="3400" dirty="0"/>
              <a:t>: </a:t>
            </a:r>
          </a:p>
          <a:p>
            <a:pPr lvl="2"/>
            <a:r>
              <a:rPr lang="en-US" sz="3400" dirty="0"/>
              <a:t>Stores the elements as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inside the computer memory 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 Node&lt;T&gt; </a:t>
            </a:r>
            <a:r>
              <a:rPr lang="en-US" sz="3400" dirty="0"/>
              <a:t>class:</a:t>
            </a:r>
          </a:p>
          <a:p>
            <a:pPr lvl="2"/>
            <a:r>
              <a:rPr lang="en-US" sz="3400" dirty="0"/>
              <a:t>Contains the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inside the Node.       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Must</a:t>
            </a:r>
            <a:r>
              <a:rPr lang="en-US" sz="3400" dirty="0"/>
              <a:t> have </a:t>
            </a:r>
            <a:r>
              <a:rPr lang="en-US" sz="3400" b="1" dirty="0">
                <a:solidFill>
                  <a:schemeClr val="bg1"/>
                </a:solidFill>
              </a:rPr>
              <a:t>pointer to the next Node.           </a:t>
            </a:r>
          </a:p>
          <a:p>
            <a:pPr lvl="2"/>
            <a:r>
              <a:rPr lang="en-US" sz="3400" dirty="0"/>
              <a:t>Can have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fields if necessary.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Store the Elements?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8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Memory Storage</a:t>
            </a:r>
          </a:p>
        </p:txBody>
      </p:sp>
      <p:sp>
        <p:nvSpPr>
          <p:cNvPr id="2" name="Can 1"/>
          <p:cNvSpPr/>
          <p:nvPr/>
        </p:nvSpPr>
        <p:spPr bwMode="auto">
          <a:xfrm>
            <a:off x="5062538" y="34099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5062538" y="285802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5062537" y="230610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5062537" y="175417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5062537" y="12022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Storage and Hierarchy</a:t>
            </a:r>
          </a:p>
        </p:txBody>
      </p:sp>
    </p:spTree>
    <p:extLst>
      <p:ext uri="{BB962C8B-B14F-4D97-AF65-F5344CB8AC3E}">
        <p14:creationId xmlns:p14="http://schemas.microsoft.com/office/powerpoint/2010/main" val="42797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the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access indices with </a:t>
            </a:r>
            <a:r>
              <a:rPr lang="en-US" b="1" dirty="0">
                <a:solidFill>
                  <a:schemeClr val="bg1"/>
                </a:solidFill>
              </a:rPr>
              <a:t>O(1)</a:t>
            </a:r>
            <a:r>
              <a:rPr lang="en-US" dirty="0"/>
              <a:t> – constant complexity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operations on </a:t>
            </a:r>
            <a:r>
              <a:rPr lang="en-US" b="1" dirty="0">
                <a:solidFill>
                  <a:schemeClr val="bg1"/>
                </a:solidFill>
              </a:rPr>
              <a:t>unsorted</a:t>
            </a:r>
            <a:r>
              <a:rPr lang="en-US" dirty="0"/>
              <a:t> arrays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</a:p>
          <a:p>
            <a:r>
              <a:rPr lang="en-US" dirty="0"/>
              <a:t>Array initial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?</a:t>
            </a:r>
          </a:p>
          <a:p>
            <a:r>
              <a:rPr lang="en-US" dirty="0"/>
              <a:t>What happens when we </a:t>
            </a:r>
            <a:r>
              <a:rPr lang="en-US" b="1" dirty="0">
                <a:solidFill>
                  <a:schemeClr val="bg1"/>
                </a:solidFill>
              </a:rPr>
              <a:t>exceed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size?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8220" y="1781524"/>
            <a:ext cx="713342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List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int[] </a:t>
            </a:r>
            <a:r>
              <a:rPr lang="en-US" sz="2200" b="1" noProof="1">
                <a:latin typeface="Consolas" pitchFamily="49" charset="0"/>
              </a:rPr>
              <a:t>elements;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 </a:t>
            </a:r>
            <a:r>
              <a:rPr lang="en-US" sz="2800" b="1" dirty="0">
                <a:solidFill>
                  <a:schemeClr val="bg1"/>
                </a:solidFill>
              </a:rPr>
              <a:t>Grow() </a:t>
            </a:r>
            <a:r>
              <a:rPr lang="en-US" sz="2800" dirty="0"/>
              <a:t>method when you </a:t>
            </a:r>
            <a:r>
              <a:rPr lang="en-US" sz="2800" b="1" dirty="0">
                <a:solidFill>
                  <a:schemeClr val="bg1"/>
                </a:solidFill>
              </a:rPr>
              <a:t>need more space</a:t>
            </a:r>
            <a:endParaRPr lang="en-US" sz="2800" dirty="0"/>
          </a:p>
          <a:p>
            <a:r>
              <a:rPr lang="en-US" sz="2800" dirty="0"/>
              <a:t>What is the complexity? – </a:t>
            </a:r>
            <a:r>
              <a:rPr lang="en-US" sz="28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4981" y="2277575"/>
            <a:ext cx="928893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List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Grow()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Create new array with larger size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	// Copy the elements from the old to the new array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        // Do additional operations if needed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0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061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We can use nested class –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</a:p>
          <a:p>
            <a:r>
              <a:rPr lang="en-US" sz="3400" dirty="0"/>
              <a:t>How to </a:t>
            </a:r>
            <a:r>
              <a:rPr lang="en-US" sz="3400" b="1" dirty="0">
                <a:solidFill>
                  <a:schemeClr val="bg1"/>
                </a:solidFill>
              </a:rPr>
              <a:t>connect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sequence of elements</a:t>
            </a:r>
            <a:r>
              <a:rPr lang="en-US" sz="3400" dirty="0"/>
              <a:t>? </a:t>
            </a: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Node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78904" y="1516426"/>
            <a:ext cx="6329593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LinkedList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class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Node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int </a:t>
            </a:r>
            <a:r>
              <a:rPr lang="en-US" sz="2200" b="1" noProof="1">
                <a:latin typeface="Consolas" pitchFamily="49" charset="0"/>
              </a:rPr>
              <a:t>element;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next;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//You can add any fields needed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Node </a:t>
            </a:r>
            <a:r>
              <a:rPr lang="en-US" sz="2200" b="1" noProof="1">
                <a:latin typeface="Consolas" pitchFamily="49" charset="0"/>
              </a:rPr>
              <a:t>head;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22533" y="4696526"/>
            <a:ext cx="4356371" cy="919401"/>
          </a:xfrm>
          <a:prstGeom prst="wedgeRoundRectCallout">
            <a:avLst>
              <a:gd name="adj1" fmla="val 77607"/>
              <a:gd name="adj2" fmla="val -90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Keep at </a:t>
            </a:r>
            <a:r>
              <a:rPr lang="en-US" sz="2400" b="1" dirty="0">
                <a:solidFill>
                  <a:schemeClr val="bg1"/>
                </a:solidFill>
              </a:rPr>
              <a:t>least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one</a:t>
            </a:r>
            <a:r>
              <a:rPr lang="en-US" sz="2400" b="1" dirty="0">
                <a:solidFill>
                  <a:srgbClr val="FFFFFF"/>
                </a:solidFill>
              </a:rPr>
              <a:t> reference to connect the nodes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4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elements </a:t>
            </a:r>
            <a:r>
              <a:rPr lang="en-US" b="1" dirty="0">
                <a:solidFill>
                  <a:schemeClr val="bg1"/>
                </a:solidFill>
              </a:rPr>
              <a:t>when adding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element simply </a:t>
            </a:r>
            <a:r>
              <a:rPr lang="en-US" b="1" dirty="0">
                <a:solidFill>
                  <a:schemeClr val="bg1"/>
                </a:solidFill>
              </a:rPr>
              <a:t>add new Node </a:t>
            </a:r>
            <a:r>
              <a:rPr lang="en-US" dirty="0"/>
              <a:t>make all the </a:t>
            </a:r>
            <a:r>
              <a:rPr lang="en-US" b="1" dirty="0">
                <a:solidFill>
                  <a:schemeClr val="bg1"/>
                </a:solidFill>
              </a:rPr>
              <a:t>required references point to it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Node </a:t>
            </a:r>
            <a:r>
              <a:rPr lang="en-US" b="1" dirty="0">
                <a:solidFill>
                  <a:schemeClr val="bg1"/>
                </a:solidFill>
              </a:rPr>
              <a:t>clear all the references pointing to it</a:t>
            </a:r>
            <a:r>
              <a:rPr lang="en-US" dirty="0"/>
              <a:t> all the other nodes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remain in the </a:t>
            </a:r>
            <a:r>
              <a:rPr lang="en-US" b="1" dirty="0">
                <a:solidFill>
                  <a:schemeClr val="bg1"/>
                </a:solidFill>
              </a:rPr>
              <a:t>same order unchanged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Node Class (2)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95332"/>
              </p:ext>
            </p:extLst>
          </p:nvPr>
        </p:nvGraphicFramePr>
        <p:xfrm>
          <a:off x="677653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22144"/>
              </p:ext>
            </p:extLst>
          </p:nvPr>
        </p:nvGraphicFramePr>
        <p:xfrm>
          <a:off x="3202317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3014"/>
              </p:ext>
            </p:extLst>
          </p:nvPr>
        </p:nvGraphicFramePr>
        <p:xfrm>
          <a:off x="5726981" y="2048133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18711"/>
              </p:ext>
            </p:extLst>
          </p:nvPr>
        </p:nvGraphicFramePr>
        <p:xfrm>
          <a:off x="8256437" y="2048132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061713" y="225149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97972" y="2251492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11041" y="2300140"/>
            <a:ext cx="1118559" cy="872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Data structures </a:t>
            </a:r>
            <a:r>
              <a:rPr lang="en-US" sz="3199" dirty="0">
                <a:solidFill>
                  <a:schemeClr val="bg2"/>
                </a:solidFill>
              </a:rPr>
              <a:t>organize data in computer systems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for efficient use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Abstract data types (</a:t>
            </a:r>
            <a:r>
              <a:rPr lang="en-US" sz="2999" b="1" dirty="0">
                <a:solidFill>
                  <a:schemeClr val="bg1"/>
                </a:solidFill>
              </a:rPr>
              <a:t>ADT</a:t>
            </a:r>
            <a:r>
              <a:rPr lang="en-US" sz="2999" dirty="0">
                <a:solidFill>
                  <a:schemeClr val="bg2"/>
                </a:solidFill>
              </a:rPr>
              <a:t>) describe a set of </a:t>
            </a:r>
            <a:br>
              <a:rPr lang="en-US" sz="2999" dirty="0">
                <a:solidFill>
                  <a:schemeClr val="bg2"/>
                </a:solidFill>
              </a:rPr>
            </a:br>
            <a:r>
              <a:rPr lang="en-US" sz="2999" dirty="0">
                <a:solidFill>
                  <a:schemeClr val="bg2"/>
                </a:solidFill>
              </a:rPr>
              <a:t>operations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Algorithm complexity </a:t>
            </a:r>
            <a:r>
              <a:rPr lang="en-US" sz="3199" dirty="0">
                <a:solidFill>
                  <a:schemeClr val="bg2"/>
                </a:solidFill>
              </a:rPr>
              <a:t>is a rough estimation of the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number of steps</a:t>
            </a:r>
            <a:r>
              <a:rPr lang="en-US" sz="3199" dirty="0">
                <a:solidFill>
                  <a:schemeClr val="bg2"/>
                </a:solidFill>
              </a:rPr>
              <a:t> performed by given computation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Arrays</a:t>
            </a:r>
            <a:r>
              <a:rPr lang="en-US" sz="3199" dirty="0">
                <a:solidFill>
                  <a:schemeClr val="bg2"/>
                </a:solidFill>
              </a:rPr>
              <a:t> are </a:t>
            </a:r>
            <a:r>
              <a:rPr lang="en-US" sz="3199" b="1" dirty="0">
                <a:solidFill>
                  <a:schemeClr val="bg2"/>
                </a:solidFill>
              </a:rPr>
              <a:t>a </a:t>
            </a:r>
            <a:r>
              <a:rPr lang="en-US" sz="3199" b="1" dirty="0">
                <a:solidFill>
                  <a:schemeClr val="bg1"/>
                </a:solidFill>
              </a:rPr>
              <a:t>lightweight data structure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that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has </a:t>
            </a:r>
            <a:r>
              <a:rPr lang="en-US" sz="3199" b="1" dirty="0">
                <a:solidFill>
                  <a:schemeClr val="bg1"/>
                </a:solidFill>
              </a:rPr>
              <a:t>constant time access</a:t>
            </a:r>
            <a:r>
              <a:rPr lang="en-US" sz="3199" dirty="0">
                <a:solidFill>
                  <a:schemeClr val="bg2"/>
                </a:solidFill>
              </a:rPr>
              <a:t> to elements but has a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fixed size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Computer 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/>
              <a:t> is any physical device </a:t>
            </a:r>
            <a:r>
              <a:rPr lang="en-US" sz="3400" dirty="0" smtClean="0"/>
              <a:t>capable </a:t>
            </a:r>
            <a:r>
              <a:rPr lang="en-US" sz="3400" dirty="0"/>
              <a:t>of storing information temporarily, like </a:t>
            </a:r>
            <a:r>
              <a:rPr lang="en-US" sz="3400" b="1" dirty="0">
                <a:solidFill>
                  <a:schemeClr val="bg1"/>
                </a:solidFill>
              </a:rPr>
              <a:t>RAM</a:t>
            </a:r>
            <a:r>
              <a:rPr lang="en-US" sz="3400" dirty="0"/>
              <a:t>, or permanently, like </a:t>
            </a:r>
            <a:r>
              <a:rPr lang="en-US" sz="3400" b="1" dirty="0">
                <a:solidFill>
                  <a:schemeClr val="bg1"/>
                </a:solidFill>
              </a:rPr>
              <a:t>ROM</a:t>
            </a:r>
            <a:r>
              <a:rPr lang="en-US" sz="3400" dirty="0"/>
              <a:t>. Memory devices utilize </a:t>
            </a:r>
            <a:r>
              <a:rPr lang="en-US" sz="3400" b="1" dirty="0">
                <a:solidFill>
                  <a:schemeClr val="bg1"/>
                </a:solidFill>
              </a:rPr>
              <a:t>integrated circuits</a:t>
            </a:r>
            <a:r>
              <a:rPr lang="en-US" sz="3400" dirty="0"/>
              <a:t> and are used by </a:t>
            </a:r>
            <a:r>
              <a:rPr lang="en-US" sz="3400" b="1" dirty="0">
                <a:solidFill>
                  <a:schemeClr val="bg1"/>
                </a:solidFill>
              </a:rPr>
              <a:t>operating systems</a:t>
            </a:r>
            <a:r>
              <a:rPr lang="en-US" sz="3400" dirty="0"/>
              <a:t>, </a:t>
            </a:r>
            <a:r>
              <a:rPr lang="en-US" sz="3400" b="1" dirty="0">
                <a:solidFill>
                  <a:schemeClr val="bg1"/>
                </a:solidFill>
              </a:rPr>
              <a:t>software</a:t>
            </a:r>
            <a:r>
              <a:rPr lang="en-US" sz="3400" dirty="0"/>
              <a:t>, and </a:t>
            </a:r>
            <a:r>
              <a:rPr lang="en-US" sz="3400" b="1" dirty="0">
                <a:solidFill>
                  <a:schemeClr val="bg1"/>
                </a:solidFill>
              </a:rPr>
              <a:t>hardware</a:t>
            </a:r>
            <a:r>
              <a:rPr lang="en-US" sz="3400" dirty="0"/>
              <a:t>.</a:t>
            </a:r>
          </a:p>
          <a:p>
            <a:r>
              <a:rPr lang="en-US" sz="3400" dirty="0"/>
              <a:t>The term "memory", meaning "primary </a:t>
            </a:r>
            <a:r>
              <a:rPr lang="en-US" sz="3400" dirty="0" smtClean="0"/>
              <a:t>storage" or </a:t>
            </a:r>
            <a:r>
              <a:rPr lang="en-US" sz="3400" b="1" dirty="0">
                <a:solidFill>
                  <a:schemeClr val="bg1"/>
                </a:solidFill>
              </a:rPr>
              <a:t>"main memory"</a:t>
            </a:r>
            <a:r>
              <a:rPr lang="en-US" sz="3400" dirty="0"/>
              <a:t>, is often associated with addressable </a:t>
            </a:r>
            <a:r>
              <a:rPr lang="en-US" sz="3400" b="1" dirty="0">
                <a:solidFill>
                  <a:schemeClr val="bg1"/>
                </a:solidFill>
              </a:rPr>
              <a:t>semiconductor memory</a:t>
            </a:r>
            <a:r>
              <a:rPr lang="en-US" sz="3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991000" cy="5606312"/>
          </a:xfrm>
        </p:spPr>
        <p:txBody>
          <a:bodyPr>
            <a:normAutofit/>
          </a:bodyPr>
          <a:lstStyle/>
          <a:p>
            <a:r>
              <a:rPr lang="en-US" sz="3400" dirty="0"/>
              <a:t>In computer science, memory usually is:</a:t>
            </a:r>
          </a:p>
          <a:p>
            <a:pPr lvl="1"/>
            <a:r>
              <a:rPr lang="en-US" sz="3400" dirty="0"/>
              <a:t>a continuous, numbered – aka addressed – sequence of bytes</a:t>
            </a:r>
            <a:endParaRPr lang="bg-BG" sz="3400" dirty="0"/>
          </a:p>
          <a:p>
            <a:pPr lvl="1"/>
            <a:r>
              <a:rPr lang="en-US" sz="3400" dirty="0"/>
              <a:t>storage for variables and functions created in programs</a:t>
            </a:r>
          </a:p>
          <a:p>
            <a:pPr lvl="1"/>
            <a:r>
              <a:rPr lang="en-US" sz="3400" dirty="0"/>
              <a:t>random-access – equally fast accessing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3400" baseline="30000" dirty="0"/>
              <a:t>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400" baseline="30000" dirty="0"/>
              <a:t>th</a:t>
            </a:r>
            <a:r>
              <a:rPr lang="en-US" sz="3400" dirty="0"/>
              <a:t> byte</a:t>
            </a:r>
          </a:p>
          <a:p>
            <a:pPr lvl="1"/>
            <a:r>
              <a:rPr lang="en-US" sz="3400" dirty="0"/>
              <a:t>addresses numbered in hexadecimal, prefixed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0x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39915"/>
              </p:ext>
            </p:extLst>
          </p:nvPr>
        </p:nvGraphicFramePr>
        <p:xfrm>
          <a:off x="943112" y="5200705"/>
          <a:ext cx="99216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8647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(binary)</a:t>
                      </a:r>
                      <a:endParaRPr lang="bg-BG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6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/>
          <a:lstStyle/>
          <a:p>
            <a:r>
              <a:rPr lang="en-US" sz="3400" dirty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byte,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address: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400" dirty="0"/>
              <a:t>Other types &amp; arrays use consecutive bytes,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400" dirty="0"/>
              <a:t>-byte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9428"/>
              </p:ext>
            </p:extLst>
          </p:nvPr>
        </p:nvGraphicFramePr>
        <p:xfrm>
          <a:off x="1692938" y="2945902"/>
          <a:ext cx="842194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3832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00101010‬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0F0097-A4A3-4DC5-B8E9-78C389D7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8" y="2484557"/>
            <a:ext cx="8421947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byte number = 42;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number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85769"/>
              </p:ext>
            </p:extLst>
          </p:nvPr>
        </p:nvGraphicFramePr>
        <p:xfrm>
          <a:off x="750518" y="5059776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7F35B10-0331-488A-B67B-6735EFF2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18" y="4607601"/>
            <a:ext cx="10801658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int year = 2020;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6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4144695" cy="5201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Each memory level is </a:t>
            </a:r>
            <a:r>
              <a:rPr lang="en-US" sz="3400" b="1" dirty="0">
                <a:solidFill>
                  <a:schemeClr val="bg1"/>
                </a:solidFill>
              </a:rPr>
              <a:t>faster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 than the </a:t>
            </a:r>
            <a:r>
              <a:rPr lang="en-US" sz="3400" b="1" dirty="0">
                <a:solidFill>
                  <a:schemeClr val="bg1"/>
                </a:solidFill>
              </a:rPr>
              <a:t>next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level</a:t>
            </a:r>
            <a:r>
              <a:rPr lang="en-US" sz="3400" dirty="0"/>
              <a:t>. At the end we can say we have </a:t>
            </a:r>
            <a:r>
              <a:rPr lang="en-US" sz="3400" b="1" dirty="0">
                <a:solidFill>
                  <a:schemeClr val="bg1"/>
                </a:solidFill>
              </a:rPr>
              <a:t>nearly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storage which </a:t>
            </a:r>
            <a:r>
              <a:rPr lang="en-US" sz="3400" b="1" dirty="0">
                <a:solidFill>
                  <a:schemeClr val="bg1"/>
                </a:solidFill>
              </a:rPr>
              <a:t>is also infinitely slow</a:t>
            </a:r>
            <a:r>
              <a:rPr lang="en-US" sz="3400" dirty="0"/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43428" y="1348033"/>
            <a:ext cx="2" cy="4424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3428" y="5791526"/>
            <a:ext cx="66849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53" y="5772817"/>
            <a:ext cx="668499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                                                                       </a:t>
            </a:r>
            <a:r>
              <a:rPr lang="en-US" sz="2400" b="1" dirty="0">
                <a:solidFill>
                  <a:schemeClr val="bg1"/>
                </a:solidFill>
              </a:rPr>
              <a:t>Storage Size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300250" y="3399345"/>
            <a:ext cx="473111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Access Time</a:t>
            </a:r>
          </a:p>
        </p:txBody>
      </p:sp>
      <p:sp>
        <p:nvSpPr>
          <p:cNvPr id="15" name="TextBox 14"/>
          <p:cNvSpPr txBox="1"/>
          <p:nvPr/>
        </p:nvSpPr>
        <p:spPr>
          <a:xfrm rot="19871908">
            <a:off x="5085187" y="4652010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Registers</a:t>
            </a:r>
          </a:p>
        </p:txBody>
      </p:sp>
      <p:sp>
        <p:nvSpPr>
          <p:cNvPr id="19" name="TextBox 18"/>
          <p:cNvSpPr txBox="1"/>
          <p:nvPr/>
        </p:nvSpPr>
        <p:spPr>
          <a:xfrm rot="19861986">
            <a:off x="6565388" y="3839943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Cache</a:t>
            </a:r>
          </a:p>
        </p:txBody>
      </p:sp>
      <p:sp>
        <p:nvSpPr>
          <p:cNvPr id="20" name="TextBox 19"/>
          <p:cNvSpPr txBox="1"/>
          <p:nvPr/>
        </p:nvSpPr>
        <p:spPr>
          <a:xfrm rot="19874990">
            <a:off x="7985779" y="2918221"/>
            <a:ext cx="1940087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b="1" dirty="0"/>
              <a:t>Access</a:t>
            </a:r>
            <a:r>
              <a:rPr lang="en-US" dirty="0"/>
              <a:t> </a:t>
            </a:r>
            <a:r>
              <a:rPr lang="en-US" b="1" dirty="0"/>
              <a:t>Memory</a:t>
            </a:r>
          </a:p>
        </p:txBody>
      </p:sp>
      <p:sp>
        <p:nvSpPr>
          <p:cNvPr id="23" name="TextBox 22"/>
          <p:cNvSpPr txBox="1"/>
          <p:nvPr/>
        </p:nvSpPr>
        <p:spPr>
          <a:xfrm rot="19874990">
            <a:off x="9897137" y="2030858"/>
            <a:ext cx="1352295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Disk</a:t>
            </a:r>
            <a:r>
              <a:rPr lang="en-US" dirty="0"/>
              <a:t> </a:t>
            </a:r>
            <a:r>
              <a:rPr lang="en-US" b="1" dirty="0"/>
              <a:t>Storage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67356" y="1655469"/>
            <a:ext cx="6805047" cy="37547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6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727192" y="941832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072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2216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192" y="3626213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463" y="1550614"/>
            <a:ext cx="823858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712" y="1298448"/>
            <a:ext cx="970720" cy="98081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83" y="2888043"/>
            <a:ext cx="817762" cy="842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275" y="230169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2257" y="2279261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21" y="3608684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21" y="93354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6" y="1655064"/>
            <a:ext cx="1456" cy="1953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592" y="2635877"/>
            <a:ext cx="194462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83" y="1550614"/>
            <a:ext cx="817762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348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2631</Words>
  <Application>Microsoft Office PowerPoint</Application>
  <PresentationFormat>Widescreen</PresentationFormat>
  <Paragraphs>634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Courier New</vt:lpstr>
      <vt:lpstr>굴림</vt:lpstr>
      <vt:lpstr>Segoe UI Symbol</vt:lpstr>
      <vt:lpstr>Times New Roman</vt:lpstr>
      <vt:lpstr>Wingdings</vt:lpstr>
      <vt:lpstr>Wingdings 2</vt:lpstr>
      <vt:lpstr>SoftUni</vt:lpstr>
      <vt:lpstr>Data Structures and Complexity</vt:lpstr>
      <vt:lpstr>Table of Contents</vt:lpstr>
      <vt:lpstr>Have a Question?</vt:lpstr>
      <vt:lpstr>Memory Storage</vt:lpstr>
      <vt:lpstr>What Do We Call Memory?</vt:lpstr>
      <vt:lpstr>What Do We Call Memory?</vt:lpstr>
      <vt:lpstr>Memory Usage by Variables</vt:lpstr>
      <vt:lpstr>Memory Hierarchy</vt:lpstr>
      <vt:lpstr>Data Structures</vt:lpstr>
      <vt:lpstr>What is Data?</vt:lpstr>
      <vt:lpstr>What is Information?</vt:lpstr>
      <vt:lpstr>Data in Computing</vt:lpstr>
      <vt:lpstr>Data in Computing</vt:lpstr>
      <vt:lpstr>Data Structures</vt:lpstr>
      <vt:lpstr>Abstract Data Structures (ADS)</vt:lpstr>
      <vt:lpstr>Data Structures Implementation</vt:lpstr>
      <vt:lpstr>Algorithmic Complexity</vt:lpstr>
      <vt:lpstr>Algorithm Analysis</vt:lpstr>
      <vt:lpstr>Algorithm Analysis</vt:lpstr>
      <vt:lpstr>Algorithm Analysis (3)</vt:lpstr>
      <vt:lpstr>Problem: Get Number of Steps</vt:lpstr>
      <vt:lpstr>Simplifying Step Count</vt:lpstr>
      <vt:lpstr>Time Complexity</vt:lpstr>
      <vt:lpstr>Time Complexity</vt:lpstr>
      <vt:lpstr>Time Complexity</vt:lpstr>
      <vt:lpstr>Time Complexity</vt:lpstr>
      <vt:lpstr>Asymptotic Notations</vt:lpstr>
      <vt:lpstr>Algorithms Complexity</vt:lpstr>
      <vt:lpstr>Algorithmic Complexity</vt:lpstr>
      <vt:lpstr>Asymptotic Functions</vt:lpstr>
      <vt:lpstr>Typical Complexities</vt:lpstr>
      <vt:lpstr>Time Complexity and Program Speed</vt:lpstr>
      <vt:lpstr>Memory Requirement</vt:lpstr>
      <vt:lpstr>Array Data Structures</vt:lpstr>
      <vt:lpstr>Array Data Structure</vt:lpstr>
      <vt:lpstr>Why Arrays Are Fast?</vt:lpstr>
      <vt:lpstr>Arrays – Changing Array Size</vt:lpstr>
      <vt:lpstr>Data Structure Implementation</vt:lpstr>
      <vt:lpstr>How Do We Store the Elements?</vt:lpstr>
      <vt:lpstr>Using an Array</vt:lpstr>
      <vt:lpstr>Using an Array (2)</vt:lpstr>
      <vt:lpstr>Using Node Class</vt:lpstr>
      <vt:lpstr>Using Node Class (2)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Vasil Dimov</cp:lastModifiedBy>
  <cp:revision>29</cp:revision>
  <dcterms:created xsi:type="dcterms:W3CDTF">2018-05-23T13:08:44Z</dcterms:created>
  <dcterms:modified xsi:type="dcterms:W3CDTF">2020-09-02T10:04:33Z</dcterms:modified>
  <cp:category>computer programming; programming</cp:category>
</cp:coreProperties>
</file>