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5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5BBC62-D5CB-42C1-9ABD-812B150787EA}">
          <p14:sldIdLst>
            <p14:sldId id="256"/>
            <p14:sldId id="257"/>
            <p14:sldId id="258"/>
          </p14:sldIdLst>
        </p14:section>
        <p14:section name="Lists" id="{A780CDEB-8FDE-47ED-ACFE-CEFA317B0DA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tack" id="{4A2877AD-97BB-4B70-A4CE-E2D8F9878B67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Queue" id="{A1483060-0F22-4842-BB8E-9F5476FD4427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LinkedList" id="{5624A6BF-D33D-45B4-A822-1918860739C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ummary" id="{BD404703-9EC8-45F5-A5FF-6DA06DA6E959}">
          <p14:sldIdLst>
            <p14:sldId id="302"/>
            <p14:sldId id="305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7B509-EB0B-4F58-A452-E76B12885E16}" type="pres">
      <dgm:prSet presAssocID="{1122EBDE-D2C0-4CA3-9C42-4E1DCDB985A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F919D-B85A-4730-AE8E-702ABA293AFD}" type="pres">
      <dgm:prSet presAssocID="{8D20BCFA-C921-4F0B-A871-B1F3DDCAAA2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B62C3-CC9D-49A0-83B0-8C55B8C27AB5}" type="pres">
      <dgm:prSet presAssocID="{E8497194-DF09-4F6F-9F81-C5A0D73FD28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455EA-6178-4A8C-92B1-7708C2F2A64E}" type="pres">
      <dgm:prSet presAssocID="{75E40D6B-25FD-45CF-9907-A5516B5416F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A1EDF-AF3C-496A-A238-118A7FDBB258}" type="pres">
      <dgm:prSet presAssocID="{29B20A8E-C855-465F-8ADE-71EC8CCCBDE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Head</a:t>
          </a: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Next</a:t>
          </a: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Tail</a:t>
          </a: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>
              <a:solidFill>
                <a:schemeClr val="tx1"/>
              </a:solidFill>
            </a:rPr>
            <a:t>6</a:t>
          </a: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5</a:t>
          </a: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4</a:t>
          </a: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3</a:t>
          </a: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</a:rPr>
            <a:t>2</a:t>
          </a: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>
              <a:solidFill>
                <a:schemeClr val="tx1"/>
              </a:solidFill>
            </a:rPr>
            <a:t>1</a:t>
          </a: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bg1"/>
              </a:solidFill>
            </a:rPr>
            <a:t>Head</a:t>
          </a: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bg1"/>
              </a:solidFill>
            </a:rPr>
            <a:t>Next</a:t>
          </a: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bg1"/>
              </a:solidFill>
            </a:rPr>
            <a:t>Tail</a:t>
          </a: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54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LinkedList implementation in C# uses</a:t>
            </a:r>
            <a:r>
              <a:rPr lang="en-US" baseline="0" dirty="0"/>
              <a:t> double-linked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59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3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IAbstractStack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53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852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IAbstractQueue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9631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922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6269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find the definition of ‘</a:t>
            </a:r>
            <a:r>
              <a:rPr lang="en-US" dirty="0" err="1"/>
              <a:t>IAbstractList</a:t>
            </a:r>
            <a:r>
              <a:rPr lang="en-US" dirty="0"/>
              <a:t>&lt;T&gt;’ in the provided Skeleton.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63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017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10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317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214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07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31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 bwMode="auto">
          <a:xfrm>
            <a:off x="6039540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96941" y="2850826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393364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and Dynamic Implementation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200511" y="4585627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50" idx="3"/>
          </p:cNvCxnSpPr>
          <p:nvPr/>
        </p:nvCxnSpPr>
        <p:spPr>
          <a:xfrm flipV="1">
            <a:off x="4814936" y="3258361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1" idx="3"/>
            <a:endCxn id="13" idx="7"/>
          </p:cNvCxnSpPr>
          <p:nvPr/>
        </p:nvCxnSpPr>
        <p:spPr>
          <a:xfrm flipH="1">
            <a:off x="5622083" y="4190266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058" y="3719434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5481" y="371943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2007" y="4487370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4731" y="2760961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1" name="Straight Arrow Connector 20"/>
          <p:cNvCxnSpPr>
            <a:stCxn id="13" idx="0"/>
            <a:endCxn id="50" idx="4"/>
          </p:cNvCxnSpPr>
          <p:nvPr/>
        </p:nvCxnSpPr>
        <p:spPr>
          <a:xfrm flipH="1" flipV="1">
            <a:off x="5443892" y="3328283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2"/>
            <a:endCxn id="46" idx="6"/>
          </p:cNvCxnSpPr>
          <p:nvPr/>
        </p:nvCxnSpPr>
        <p:spPr>
          <a:xfrm flipH="1">
            <a:off x="4887266" y="4021460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1" idx="1"/>
            <a:endCxn id="50" idx="5"/>
          </p:cNvCxnSpPr>
          <p:nvPr/>
        </p:nvCxnSpPr>
        <p:spPr>
          <a:xfrm flipH="1" flipV="1">
            <a:off x="5618513" y="3258361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42347"/>
              </p:ext>
            </p:extLst>
          </p:nvPr>
        </p:nvGraphicFramePr>
        <p:xfrm>
          <a:off x="659593" y="3032133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25078379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256270582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1986077336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04806445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noProof="1"/>
              <a:t>Create</a:t>
            </a:r>
            <a:r>
              <a:rPr lang="en-US" altLang="ko-KR" dirty="0"/>
              <a:t> a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altLang="ko-KR" dirty="0"/>
              <a:t> data structure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Add</a:t>
            </a:r>
            <a:r>
              <a:rPr lang="en-US" dirty="0">
                <a:latin typeface="Consolas" panose="020B0609020204030204" pitchFamily="49" charset="0"/>
              </a:rPr>
              <a:t>(T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element)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operations through an indexer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</a:rPr>
              <a:t> { get; }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Remove</a:t>
            </a:r>
            <a:r>
              <a:rPr lang="en-US" dirty="0">
                <a:latin typeface="Consolas" panose="020B0609020204030204" pitchFamily="49" charset="0"/>
              </a:rPr>
              <a:t>(T item)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RemoveAt</a:t>
            </a:r>
            <a:r>
              <a:rPr lang="en-US" dirty="0">
                <a:latin typeface="Consolas" panose="020B0609020204030204" pitchFamily="49" charset="0"/>
              </a:rPr>
              <a:t>(int index)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IndexOf</a:t>
            </a:r>
            <a:r>
              <a:rPr lang="en-US" dirty="0">
                <a:latin typeface="Consolas" panose="020B0609020204030204" pitchFamily="49" charset="0"/>
              </a:rPr>
              <a:t>(T item)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etc…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51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9414" y="1916925"/>
            <a:ext cx="10280071" cy="45900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List&lt;T&gt; : </a:t>
            </a:r>
            <a:r>
              <a:rPr lang="en-US" altLang="en-US" sz="2200" b="1" dirty="0" err="1">
                <a:latin typeface="Consolas" pitchFamily="49" charset="0"/>
              </a:rPr>
              <a:t>IList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const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DEFAULT_CAPACITY = 4;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</a:t>
            </a:r>
            <a:r>
              <a:rPr lang="en-US" altLang="en-US" sz="2200" b="1" dirty="0">
                <a:latin typeface="Consolas" pitchFamily="49" charset="0"/>
              </a:rPr>
              <a:t> 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List()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200" b="1" dirty="0">
                <a:latin typeface="Consolas" pitchFamily="49" charset="0"/>
              </a:rPr>
              <a:t> = new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</a:t>
            </a:r>
            <a:r>
              <a:rPr lang="en-US" altLang="en-US" sz="2200" b="1" dirty="0">
                <a:latin typeface="Consolas" pitchFamily="49" charset="0"/>
              </a:rPr>
              <a:t>DEFAULT_CAPACITY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4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an element after the last element: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Add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5720" y="2079000"/>
            <a:ext cx="10267460" cy="38791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200" b="1" dirty="0">
                <a:latin typeface="Consolas" pitchFamily="49" charset="0"/>
              </a:rPr>
              <a:t>(T item)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if(this.size == </a:t>
            </a:r>
            <a:r>
              <a:rPr lang="en-US" altLang="en-US" sz="2200" b="1" dirty="0" err="1">
                <a:latin typeface="Consolas" pitchFamily="49" charset="0"/>
              </a:rPr>
              <a:t>this.elements.Length</a:t>
            </a:r>
            <a:r>
              <a:rPr lang="en-US" altLang="en-US" sz="2200" b="1" dirty="0">
                <a:latin typeface="Consolas" pitchFamily="49" charset="0"/>
              </a:rPr>
              <a:t>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this.elements =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this.elements</a:t>
            </a:r>
            <a:r>
              <a:rPr lang="en-US" altLang="en-US" sz="2200" b="1" dirty="0">
                <a:latin typeface="Consolas" pitchFamily="49" charset="0"/>
              </a:rPr>
              <a:t>[</a:t>
            </a:r>
            <a:r>
              <a:rPr lang="en-US" altLang="en-US" sz="2200" b="1" dirty="0" err="1">
                <a:latin typeface="Consolas" pitchFamily="49" charset="0"/>
              </a:rPr>
              <a:t>this.size</a:t>
            </a:r>
            <a:r>
              <a:rPr lang="en-US" altLang="en-US" sz="2200" b="1" dirty="0">
                <a:latin typeface="Consolas" pitchFamily="49" charset="0"/>
              </a:rPr>
              <a:t>++] = item;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000" y="1462945"/>
            <a:ext cx="10281987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public 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000" b="1" dirty="0">
                <a:latin typeface="Consolas" pitchFamily="49" charset="0"/>
              </a:rPr>
              <a:t>[int index] 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get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return this.elements[index];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set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[index] = value;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an element at the specified: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RemoveAt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4634" y="2034000"/>
            <a:ext cx="10289631" cy="28126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public void 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RemoveAt</a:t>
            </a:r>
            <a:r>
              <a:rPr lang="en-US" altLang="en-US" sz="2200" b="1" noProof="1">
                <a:latin typeface="Consolas" pitchFamily="49" charset="0"/>
              </a:rPr>
              <a:t>(int index)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{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ValidateIndex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noProof="1">
                <a:latin typeface="Consolas" pitchFamily="49" charset="0"/>
              </a:rPr>
              <a:t>;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Helper Methods – Grow and Shrink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1000" y="1494000"/>
            <a:ext cx="10312132" cy="4911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* 2];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  <a:endParaRPr lang="bg-BG" altLang="en-US" sz="2000" b="1" dirty="0">
              <a:latin typeface="Consolas" pitchFamily="49" charset="0"/>
            </a:endParaRP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endParaRPr lang="en-US" altLang="en-US" sz="2000" b="1" dirty="0">
              <a:latin typeface="Consolas" pitchFamily="49" charset="0"/>
            </a:endParaRP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/ 2];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newArray.Length</a:t>
            </a:r>
            <a:r>
              <a:rPr lang="en-US" altLang="en-US" sz="2000" b="1" dirty="0">
                <a:latin typeface="Consolas" pitchFamily="49" charset="0"/>
              </a:rPr>
              <a:t>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altLang="en-US" sz="2000" b="1" dirty="0">
                <a:latin typeface="Consolas" pitchFamily="49" charset="0"/>
              </a:rPr>
              <a:t>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Other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73343" y="1108911"/>
            <a:ext cx="9982657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IndexOf</a:t>
            </a:r>
            <a:r>
              <a:rPr lang="en-US" dirty="0"/>
              <a:t>(T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item)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based index 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(T item)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/>
              <a:t> an element is present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ToArray</a:t>
            </a:r>
            <a:r>
              <a:rPr lang="en-US" noProof="1"/>
              <a:t>()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other operations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2399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/>
              <a:t>for many data structures</a:t>
            </a:r>
          </a:p>
          <a:p>
            <a:r>
              <a:rPr lang="en-US" dirty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</a:p>
          <a:p>
            <a:r>
              <a:rPr lang="en-US" dirty="0"/>
              <a:t>However, we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store anything 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7101" y="4250969"/>
            <a:ext cx="9546542" cy="2488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   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 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Previous { get; set; }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Additional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0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Many data structures use </a:t>
            </a:r>
            <a:r>
              <a:rPr lang="en-US" altLang="ko-KR" b="1" dirty="0">
                <a:solidFill>
                  <a:schemeClr val="bg1"/>
                </a:solidFill>
              </a:rPr>
              <a:t>node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– Application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1651" y="1959141"/>
            <a:ext cx="10515598" cy="182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27065"/>
              </p:ext>
            </p:extLst>
          </p:nvPr>
        </p:nvGraphicFramePr>
        <p:xfrm>
          <a:off x="2453962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406010"/>
              </p:ext>
            </p:extLst>
          </p:nvPr>
        </p:nvGraphicFramePr>
        <p:xfrm>
          <a:off x="5628614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8520"/>
              </p:ext>
            </p:extLst>
          </p:nvPr>
        </p:nvGraphicFramePr>
        <p:xfrm>
          <a:off x="2689902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5109"/>
              </p:ext>
            </p:extLst>
          </p:nvPr>
        </p:nvGraphicFramePr>
        <p:xfrm>
          <a:off x="5214566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15529"/>
              </p:ext>
            </p:extLst>
          </p:nvPr>
        </p:nvGraphicFramePr>
        <p:xfrm>
          <a:off x="7739230" y="4337665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073962" y="4541026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10221" y="454102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23290" y="4549750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2851"/>
              </p:ext>
            </p:extLst>
          </p:nvPr>
        </p:nvGraphicFramePr>
        <p:xfrm>
          <a:off x="10263894" y="4343265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Dynamic Arrays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 dirty="0" smtClean="0"/>
              <a:t>List </a:t>
            </a:r>
            <a:r>
              <a:rPr lang="en-US" sz="3200" dirty="0"/>
              <a:t>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Nodes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Stacks - LIFO</a:t>
            </a:r>
            <a:endParaRPr lang="en-US" sz="3200" dirty="0"/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Queues - FIFO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  <a:endParaRPr lang="en-US" dirty="0">
              <a:latin typeface="+mj-lt"/>
            </a:endParaRPr>
          </a:p>
          <a:p>
            <a:pPr marL="24796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SinglyLinkedList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Node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class </a:t>
            </a:r>
            <a:r>
              <a:rPr lang="en-US" altLang="ko-KR" b="1" dirty="0">
                <a:solidFill>
                  <a:schemeClr val="bg1"/>
                </a:solidFill>
              </a:rPr>
              <a:t>Node&lt;T&gt;</a:t>
            </a:r>
            <a:r>
              <a:rPr lang="en-US" altLang="ko-KR" dirty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 </a:t>
            </a:r>
            <a:r>
              <a:rPr lang="en-US" dirty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&lt;T&gt; Next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77626" y="3759168"/>
            <a:ext cx="7565501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Node(T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0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95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Stack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LIFO             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3986596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IAbstractStack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5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Push</a:t>
            </a:r>
            <a:r>
              <a:rPr lang="en-US" sz="3400" dirty="0"/>
              <a:t>(T item),</a:t>
            </a:r>
            <a:r>
              <a:rPr lang="en-US" sz="3400" b="1" dirty="0">
                <a:solidFill>
                  <a:schemeClr val="bg1"/>
                </a:solidFill>
              </a:rPr>
              <a:t> Pop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 – </a:t>
            </a:r>
            <a:r>
              <a:rPr lang="en-US" sz="3400" b="1" dirty="0">
                <a:solidFill>
                  <a:schemeClr val="bg1"/>
                </a:solidFill>
              </a:rPr>
              <a:t>O(n)                         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CopyTo</a:t>
            </a:r>
            <a:r>
              <a:rPr lang="en-US" sz="3200" dirty="0"/>
              <a:t>(T[] array, int arrayIndex)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8013" y="2066505"/>
            <a:ext cx="10283951" cy="4033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Stack&lt;T&gt; : IAbstractStack&lt;T&gt;</a:t>
            </a:r>
          </a:p>
          <a:p>
            <a:pPr lvl="0"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Chain the nodes by using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field: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63688" y="5113586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101711" y="5113586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2757" y="5841371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increment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1" y="2761846"/>
            <a:ext cx="10312132" cy="2844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2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newNode.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top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96193" y="5172586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34221" y="5172586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60452" y="5751468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96699" y="2636130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89789" y="2649931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8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248911"/>
            <a:ext cx="10988399" cy="44361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 err="1">
                <a:latin typeface="Consolas" pitchFamily="49" charset="0"/>
              </a:rPr>
              <a:t>this.top.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temp = </a:t>
            </a:r>
            <a:r>
              <a:rPr lang="en-US" altLang="en-US" sz="2200" b="1" dirty="0" err="1">
                <a:latin typeface="Consolas" pitchFamily="49" charset="0"/>
              </a:rPr>
              <a:t>this.top.Next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this.top.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=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null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size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--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3774940"/>
              </p:ext>
            </p:extLst>
          </p:nvPr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214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Queue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FIFO         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Queue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045959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Dequeue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Enqueue</a:t>
            </a:r>
            <a:r>
              <a:rPr lang="en-US" sz="3400" dirty="0"/>
              <a:t>(T item)</a:t>
            </a:r>
            <a:r>
              <a:rPr lang="en-US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keep the reference to the that node 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have to chase pointers to that node –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  <a:r>
              <a:rPr lang="en-US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CopyTo</a:t>
            </a:r>
            <a:r>
              <a:rPr lang="en-US" sz="3200" dirty="0"/>
              <a:t>(T[] array, int arrayIndex)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37197"/>
            <a:ext cx="10988399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c</a:t>
            </a:r>
            <a:r>
              <a:rPr lang="en-US" altLang="ko-KR" dirty="0">
                <a:ea typeface="굴림" pitchFamily="50" charset="-127"/>
              </a:rPr>
              <a:t>hain the nodes by 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 </a:t>
            </a:r>
            <a:r>
              <a:rPr lang="en-US" altLang="ko-KR" dirty="0">
                <a:ea typeface="굴림" pitchFamily="50" charset="-127"/>
              </a:rPr>
              <a:t>after the       last one - the so called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dirty="0">
                <a:ea typeface="굴림" pitchFamily="50" charset="-127"/>
              </a:rPr>
              <a:t>: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376010" cy="15382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 – </a:t>
            </a: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increase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8837" y="1824539"/>
            <a:ext cx="10270836" cy="48815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public void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Enqueue</a:t>
            </a:r>
            <a:r>
              <a:rPr lang="en-US" altLang="en-US" sz="20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if (this.head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000" b="1" dirty="0">
                <a:latin typeface="Consolas" pitchFamily="49" charset="0"/>
              </a:rPr>
              <a:t> null)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000" b="1" dirty="0">
                <a:latin typeface="Consolas" pitchFamily="49" charset="0"/>
              </a:rPr>
              <a:t> =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else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    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Node&lt;T&gt;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000" b="1" dirty="0">
                <a:latin typeface="Consolas" pitchFamily="49" charset="0"/>
              </a:rPr>
              <a:t> =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while (current.next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000" b="1" dirty="0">
                <a:latin typeface="Consolas" pitchFamily="49" charset="0"/>
              </a:rPr>
              <a:t> null)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	    current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000" b="1" dirty="0">
                <a:latin typeface="Consolas" pitchFamily="49" charset="0"/>
              </a:rPr>
              <a:t> current.next;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current.next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000" b="1" dirty="0">
                <a:latin typeface="Consolas" pitchFamily="49" charset="0"/>
              </a:rPr>
              <a:t> newNode;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8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Dequeue</a:t>
            </a:r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9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90039" y="5070146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4059" y="601784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911884" y="5099369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330636" y="2792451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7478952" y="2767916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974911" y="2721099"/>
            <a:ext cx="1768814" cy="1055608"/>
          </a:xfrm>
          <a:prstGeom prst="wedgeRoundRectCallout">
            <a:avLst>
              <a:gd name="adj1" fmla="val 15702"/>
              <a:gd name="adj2" fmla="val 91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8534400" y="432548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2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Queue –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Stack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Undo</a:t>
            </a:r>
            <a:r>
              <a:rPr lang="en-US" sz="3400" dirty="0"/>
              <a:t> operations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Browser history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Chess game progress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Math expression </a:t>
            </a:r>
            <a:r>
              <a:rPr lang="en-US" sz="3400" dirty="0"/>
              <a:t>evaluation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Implementation of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(method) </a:t>
            </a:r>
            <a:r>
              <a:rPr lang="en-US" sz="3400" b="1" dirty="0">
                <a:solidFill>
                  <a:schemeClr val="bg1"/>
                </a:solidFill>
              </a:rPr>
              <a:t>calls</a:t>
            </a:r>
          </a:p>
          <a:p>
            <a:pPr lvl="1"/>
            <a:r>
              <a:rPr lang="en-US" sz="3400" dirty="0"/>
              <a:t>Tree-like structures </a:t>
            </a:r>
            <a:br>
              <a:rPr lang="en-US" sz="3400" dirty="0"/>
            </a:br>
            <a:r>
              <a:rPr lang="en-US" sz="3400" dirty="0"/>
              <a:t>traversal (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algorithm)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Queue</a:t>
            </a:r>
          </a:p>
          <a:p>
            <a:pPr lvl="1"/>
            <a:r>
              <a:rPr lang="en-US" sz="2900" dirty="0"/>
              <a:t>Operation system </a:t>
            </a:r>
            <a:r>
              <a:rPr lang="en-US" sz="2900" b="1" dirty="0">
                <a:solidFill>
                  <a:schemeClr val="bg1"/>
                </a:solidFill>
              </a:rPr>
              <a:t>process scheduling</a:t>
            </a:r>
          </a:p>
          <a:p>
            <a:pPr lvl="1"/>
            <a:r>
              <a:rPr lang="en-US" sz="2900" dirty="0"/>
              <a:t>Resource sharing</a:t>
            </a:r>
          </a:p>
          <a:p>
            <a:pPr lvl="2"/>
            <a:r>
              <a:rPr lang="en-US" sz="2700" dirty="0"/>
              <a:t>Printer document queue</a:t>
            </a:r>
          </a:p>
          <a:p>
            <a:pPr lvl="2">
              <a:buClr>
                <a:schemeClr val="bg1"/>
              </a:buClr>
            </a:pPr>
            <a:r>
              <a:rPr lang="en-US" sz="2700" b="1" dirty="0">
                <a:solidFill>
                  <a:schemeClr val="bg1"/>
                </a:solidFill>
              </a:rPr>
              <a:t>Server requests </a:t>
            </a:r>
            <a:r>
              <a:rPr lang="en-US" sz="2700" dirty="0"/>
              <a:t>queue</a:t>
            </a:r>
          </a:p>
          <a:p>
            <a:pPr lvl="1"/>
            <a:r>
              <a:rPr lang="en-US" sz="2900" dirty="0"/>
              <a:t>Tree-like structures traversal (</a:t>
            </a:r>
            <a:r>
              <a:rPr lang="en-US" sz="2900" b="1" dirty="0">
                <a:solidFill>
                  <a:schemeClr val="bg1"/>
                </a:solidFill>
              </a:rPr>
              <a:t>BFS</a:t>
            </a:r>
            <a:r>
              <a:rPr lang="en-US" sz="2900" dirty="0"/>
              <a:t> algorithm) </a:t>
            </a:r>
          </a:p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7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6320314"/>
              </p:ext>
            </p:extLst>
          </p:nvPr>
        </p:nvGraphicFramePr>
        <p:xfrm>
          <a:off x="4406900" y="1272117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SinglyLinkedList</a:t>
            </a:r>
          </a:p>
        </p:txBody>
      </p:sp>
    </p:spTree>
    <p:extLst>
      <p:ext uri="{BB962C8B-B14F-4D97-AF65-F5344CB8AC3E}">
        <p14:creationId xmlns:p14="http://schemas.microsoft.com/office/powerpoint/2010/main" val="25300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3652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Linear data structure where each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separate object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Node</a:t>
            </a:r>
          </a:p>
          <a:p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</a:p>
          <a:p>
            <a:r>
              <a:rPr lang="en-US" dirty="0"/>
              <a:t>The entry point is commonly 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list</a:t>
            </a:r>
          </a:p>
          <a:p>
            <a:r>
              <a:rPr lang="en-US" dirty="0"/>
              <a:t>However we define what is the entry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SinglyLinkedLists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5510" y="4539413"/>
            <a:ext cx="9535363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2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AddFirst</a:t>
            </a:r>
            <a:r>
              <a:rPr lang="en-US" sz="3400" dirty="0"/>
              <a:t>(T item), </a:t>
            </a:r>
            <a:r>
              <a:rPr lang="en-US" sz="3400" b="1" dirty="0">
                <a:solidFill>
                  <a:schemeClr val="bg1"/>
                </a:solidFill>
              </a:rPr>
              <a:t>RemoveFirst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GetFirst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Count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How about operations on the </a:t>
            </a:r>
            <a:r>
              <a:rPr lang="en-US" sz="3400" b="1" dirty="0">
                <a:solidFill>
                  <a:schemeClr val="bg1"/>
                </a:solidFill>
              </a:rPr>
              <a:t>last element</a:t>
            </a:r>
            <a:r>
              <a:rPr lang="en-US" sz="3400" dirty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AddLast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RemoveLast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GetLast</a:t>
            </a:r>
            <a:r>
              <a:rPr lang="en-US" sz="3200" dirty="0"/>
              <a:t>() </a:t>
            </a:r>
          </a:p>
          <a:p>
            <a:pPr lvl="3">
              <a:buClr>
                <a:schemeClr val="tx1"/>
              </a:buClr>
            </a:pPr>
            <a:r>
              <a:rPr lang="en-US" sz="2800" dirty="0"/>
              <a:t>Depends if we keep the </a:t>
            </a:r>
            <a:r>
              <a:rPr lang="en-US" sz="2800" b="1" dirty="0">
                <a:solidFill>
                  <a:schemeClr val="bg1"/>
                </a:solidFill>
              </a:rPr>
              <a:t>reference</a:t>
            </a:r>
            <a:r>
              <a:rPr lang="en-US" sz="2800" dirty="0"/>
              <a:t> to the </a:t>
            </a:r>
            <a:r>
              <a:rPr lang="en-US" sz="2800" b="1" dirty="0">
                <a:solidFill>
                  <a:schemeClr val="bg1"/>
                </a:solidFill>
              </a:rPr>
              <a:t>last node </a:t>
            </a:r>
            <a:r>
              <a:rPr lang="en-US" sz="2800" dirty="0"/>
              <a:t>or not can be  constant – </a:t>
            </a:r>
            <a:r>
              <a:rPr lang="en-US" sz="2800" b="1" dirty="0">
                <a:solidFill>
                  <a:schemeClr val="bg1"/>
                </a:solidFill>
              </a:rPr>
              <a:t>O(1)</a:t>
            </a:r>
            <a:r>
              <a:rPr lang="en-US" sz="2800" dirty="0"/>
              <a:t> or linear – </a:t>
            </a:r>
            <a:r>
              <a:rPr lang="en-US" sz="2800" b="1" dirty="0">
                <a:solidFill>
                  <a:schemeClr val="bg1"/>
                </a:solidFill>
              </a:rPr>
              <a:t>O(n)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Operations that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into the list will 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Operations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8013" y="2014769"/>
            <a:ext cx="10348605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5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8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Last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4958" y="1621963"/>
            <a:ext cx="10348605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AddLast</a:t>
            </a:r>
            <a:r>
              <a:rPr lang="en-US" altLang="en-US" sz="2200" b="1" dirty="0">
                <a:latin typeface="Consolas" pitchFamily="49" charset="0"/>
              </a:rPr>
              <a:t>(T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else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 err="1">
                <a:latin typeface="Consolas" pitchFamily="49" charset="0"/>
              </a:rPr>
              <a:t>current.next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14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First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744350" y="321777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1667" y="581638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858998" y="31368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4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beginning: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First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039579"/>
            <a:ext cx="10302895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AddFirst</a:t>
            </a:r>
            <a:r>
              <a:rPr lang="en-US" altLang="en-US" sz="2200" b="1" dirty="0">
                <a:latin typeface="Consolas" pitchFamily="49" charset="0"/>
              </a:rPr>
              <a:t>(T element)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2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  head = null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515968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925010" y="3404599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61273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56210" y="5799075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23803" y="3404599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515968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9815963" y="5743413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589102" y="3404599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074" y="579907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26093" y="6182821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792397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60945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4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30000" cy="5546589"/>
          </a:xfrm>
        </p:spPr>
        <p:txBody>
          <a:bodyPr/>
          <a:lstStyle/>
          <a:p>
            <a:r>
              <a:rPr lang="en-US" dirty="0"/>
              <a:t>We have implemented some Data Structures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properties</a:t>
            </a:r>
          </a:p>
          <a:p>
            <a:r>
              <a:rPr lang="en-US" dirty="0"/>
              <a:t>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them?</a:t>
            </a:r>
          </a:p>
          <a:p>
            <a:r>
              <a:rPr lang="en-US" dirty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?</a:t>
            </a:r>
          </a:p>
          <a:p>
            <a:r>
              <a:rPr lang="en-US" dirty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Stack is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structure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>
                <a:solidFill>
                  <a:schemeClr val="bg2"/>
                </a:solidFill>
              </a:rPr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Queue is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bg2"/>
                </a:solidFill>
              </a:rPr>
              <a:t> 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SinglyLinkedList 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503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6575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List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endParaRPr lang="en-US" sz="3400" dirty="0"/>
          </a:p>
          <a:p>
            <a:pPr lvl="1"/>
            <a:r>
              <a:rPr lang="en-US" sz="3400" dirty="0"/>
              <a:t>Built </a:t>
            </a:r>
            <a:r>
              <a:rPr lang="en-US" sz="3400" b="1" dirty="0">
                <a:solidFill>
                  <a:schemeClr val="bg1"/>
                </a:solidFill>
              </a:rPr>
              <a:t>a top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, which is able to dynamically  </a:t>
            </a:r>
            <a:r>
              <a:rPr lang="en-US" sz="3400" b="1" dirty="0">
                <a:solidFill>
                  <a:schemeClr val="bg1"/>
                </a:solidFill>
              </a:rPr>
              <a:t>grow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shrink</a:t>
            </a:r>
            <a:r>
              <a:rPr lang="en-US" sz="3400" dirty="0"/>
              <a:t> as you </a:t>
            </a:r>
            <a:r>
              <a:rPr lang="en-US" sz="3400" b="1" dirty="0">
                <a:solidFill>
                  <a:schemeClr val="bg1"/>
                </a:solidFill>
              </a:rPr>
              <a:t>add/remove</a:t>
            </a:r>
            <a:r>
              <a:rPr lang="en-US" sz="3400" dirty="0"/>
              <a:t> elements</a:t>
            </a:r>
          </a:p>
          <a:p>
            <a:r>
              <a:rPr lang="en-US" dirty="0"/>
              <a:t>Stores the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inside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– 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256735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 </a:t>
            </a:r>
            <a:r>
              <a:rPr lang="en-US" altLang="en-US" sz="2200" b="1" dirty="0">
                <a:latin typeface="Consolas" pitchFamily="49" charset="0"/>
              </a:rPr>
              <a:t>items;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Get </a:t>
            </a:r>
            <a:r>
              <a:rPr lang="en-US" sz="32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Set </a:t>
            </a:r>
            <a:r>
              <a:rPr lang="en-US" sz="3200" dirty="0"/>
              <a:t>through</a:t>
            </a:r>
            <a:r>
              <a:rPr lang="en-US" sz="3400" b="1" dirty="0">
                <a:solidFill>
                  <a:schemeClr val="bg1"/>
                </a:solidFill>
              </a:rPr>
              <a:t> indexer </a:t>
            </a:r>
            <a:r>
              <a:rPr lang="en-US" sz="3400" b="1" dirty="0"/>
              <a:t>-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Add(T item)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The operation runs in </a:t>
            </a:r>
            <a:r>
              <a:rPr lang="en-US" sz="3200" b="1" dirty="0">
                <a:solidFill>
                  <a:schemeClr val="bg1"/>
                </a:solidFill>
              </a:rPr>
              <a:t>amortized constant </a:t>
            </a:r>
            <a:r>
              <a:rPr lang="en-US" sz="3200" dirty="0"/>
              <a:t>time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Adding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elements requires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  <a:r>
              <a:rPr lang="en-US" sz="3200" dirty="0"/>
              <a:t> time</a:t>
            </a:r>
          </a:p>
          <a:p>
            <a:pPr lvl="1"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All of the other operations like: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(int index, 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IndexOf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RemoveAt</a:t>
            </a:r>
            <a:r>
              <a:rPr lang="en-US" sz="3200" dirty="0"/>
              <a:t>(int index)</a:t>
            </a:r>
          </a:p>
          <a:p>
            <a:r>
              <a:rPr lang="en-US" sz="3400" dirty="0"/>
              <a:t>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Operations (2)</a:t>
            </a:r>
          </a:p>
        </p:txBody>
      </p:sp>
    </p:spTree>
    <p:extLst>
      <p:ext uri="{BB962C8B-B14F-4D97-AF65-F5344CB8AC3E}">
        <p14:creationId xmlns:p14="http://schemas.microsoft.com/office/powerpoint/2010/main" val="256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O(n)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745627" y="3378364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39857" y="279595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7328" y="2754879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6704" y="3378364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5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628138" y="3760198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5203"/>
              </p:ext>
            </p:extLst>
          </p:nvPr>
        </p:nvGraphicFramePr>
        <p:xfrm>
          <a:off x="1181926" y="2834215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7307"/>
              </p:ext>
            </p:extLst>
          </p:nvPr>
        </p:nvGraphicFramePr>
        <p:xfrm>
          <a:off x="7449008" y="2834216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4160999" y="2803304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When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dirty="0">
                <a:ea typeface="굴림" pitchFamily="50" charset="-127"/>
              </a:rPr>
              <a:t>, if needed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dirty="0">
                <a:ea typeface="굴림" pitchFamily="50" charset="-127"/>
              </a:rPr>
              <a:t> the size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at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only </a:t>
            </a:r>
            <a:r>
              <a:rPr lang="en-US" altLang="ko-KR" dirty="0">
                <a:sym typeface="Wingdings" panose="05000000000000000000" pitchFamily="2" charset="2"/>
              </a:rPr>
              <a:t>~33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r>
              <a:rPr lang="en-US" altLang="ko-KR" dirty="0">
                <a:ea typeface="굴림" pitchFamily="50" charset="-127"/>
              </a:rPr>
              <a:t>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O(1)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420602" y="3511166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41521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877" y="2762226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68927" y="3507216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42106"/>
              </p:ext>
            </p:extLst>
          </p:nvPr>
        </p:nvGraphicFramePr>
        <p:xfrm>
          <a:off x="761651" y="2841562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49964"/>
              </p:ext>
            </p:extLst>
          </p:nvPr>
        </p:nvGraphicFramePr>
        <p:xfrm>
          <a:off x="6887033" y="2841560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784807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55448" y="3814993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7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3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8540</TotalTime>
  <Words>1958</Words>
  <Application>Microsoft Office PowerPoint</Application>
  <PresentationFormat>Widescreen</PresentationFormat>
  <Paragraphs>520</Paragraphs>
  <Slides>50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</vt:lpstr>
      <vt:lpstr>Linear Data Structures</vt:lpstr>
      <vt:lpstr>Table of Contents</vt:lpstr>
      <vt:lpstr>Have a Question?</vt:lpstr>
      <vt:lpstr>Dynamic Arrays</vt:lpstr>
      <vt:lpstr>Dynamic Arrays – List</vt:lpstr>
      <vt:lpstr>List – Operations</vt:lpstr>
      <vt:lpstr>List – Operations (2)</vt:lpstr>
      <vt:lpstr>List – Add O(n)</vt:lpstr>
      <vt:lpstr>List – Add O(1)</vt:lpstr>
      <vt:lpstr>Problem: List</vt:lpstr>
      <vt:lpstr>List – Constructor and Fields</vt:lpstr>
      <vt:lpstr>List – Add</vt:lpstr>
      <vt:lpstr>Indexer</vt:lpstr>
      <vt:lpstr>List – RemoveAt</vt:lpstr>
      <vt:lpstr>Helper Methods – Grow and Shrink</vt:lpstr>
      <vt:lpstr>List – Other Operations</vt:lpstr>
      <vt:lpstr>Nodes</vt:lpstr>
      <vt:lpstr>Node Class</vt:lpstr>
      <vt:lpstr>Node – Application</vt:lpstr>
      <vt:lpstr>Problem: Node</vt:lpstr>
      <vt:lpstr>Stacks</vt:lpstr>
      <vt:lpstr>Stack</vt:lpstr>
      <vt:lpstr>Stack – Operations</vt:lpstr>
      <vt:lpstr>Stack – Constructor and Fields</vt:lpstr>
      <vt:lpstr>Stack – Push</vt:lpstr>
      <vt:lpstr>Stack – Push</vt:lpstr>
      <vt:lpstr>Stack – Pop</vt:lpstr>
      <vt:lpstr>Stack – Pop</vt:lpstr>
      <vt:lpstr>Queues</vt:lpstr>
      <vt:lpstr>Queue</vt:lpstr>
      <vt:lpstr>Queue – Operations</vt:lpstr>
      <vt:lpstr>Queue – Constructor and Fields</vt:lpstr>
      <vt:lpstr>Queue – Enqueue</vt:lpstr>
      <vt:lpstr>Queue – Enqueue</vt:lpstr>
      <vt:lpstr>Queue – Dequeue</vt:lpstr>
      <vt:lpstr>Stack / Queue – Real-World Applications</vt:lpstr>
      <vt:lpstr>Linked Lists</vt:lpstr>
      <vt:lpstr>SinglyLinkedLists</vt:lpstr>
      <vt:lpstr>Singly Linked List – Operations</vt:lpstr>
      <vt:lpstr>Singly LinkedList – Constructor and Fields</vt:lpstr>
      <vt:lpstr>Singly Linked List – Adding Last</vt:lpstr>
      <vt:lpstr>Add Last  </vt:lpstr>
      <vt:lpstr>Singly Linked List – Adding First</vt:lpstr>
      <vt:lpstr>Add First  </vt:lpstr>
      <vt:lpstr>Linked List – Removing First/Last</vt:lpstr>
      <vt:lpstr>Node Implementation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Vasil Dimov</cp:lastModifiedBy>
  <cp:revision>29</cp:revision>
  <dcterms:created xsi:type="dcterms:W3CDTF">2018-05-23T13:08:44Z</dcterms:created>
  <dcterms:modified xsi:type="dcterms:W3CDTF">2020-09-07T14:55:01Z</dcterms:modified>
  <cp:category>computer programming; programming; data structures</cp:category>
</cp:coreProperties>
</file>