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256" r:id="rId2"/>
    <p:sldId id="495" r:id="rId3"/>
    <p:sldId id="258" r:id="rId4"/>
    <p:sldId id="259" r:id="rId5"/>
    <p:sldId id="305" r:id="rId6"/>
    <p:sldId id="316" r:id="rId7"/>
    <p:sldId id="317" r:id="rId8"/>
    <p:sldId id="318" r:id="rId9"/>
    <p:sldId id="306" r:id="rId10"/>
    <p:sldId id="319" r:id="rId11"/>
    <p:sldId id="307" r:id="rId12"/>
    <p:sldId id="320" r:id="rId13"/>
    <p:sldId id="321" r:id="rId14"/>
    <p:sldId id="322" r:id="rId15"/>
    <p:sldId id="309" r:id="rId16"/>
    <p:sldId id="310" r:id="rId17"/>
    <p:sldId id="311" r:id="rId18"/>
    <p:sldId id="338" r:id="rId19"/>
    <p:sldId id="312" r:id="rId20"/>
    <p:sldId id="323" r:id="rId21"/>
    <p:sldId id="324" r:id="rId22"/>
    <p:sldId id="325" r:id="rId23"/>
    <p:sldId id="326" r:id="rId24"/>
    <p:sldId id="327" r:id="rId25"/>
    <p:sldId id="314" r:id="rId26"/>
    <p:sldId id="328" r:id="rId27"/>
    <p:sldId id="329" r:id="rId28"/>
    <p:sldId id="330" r:id="rId29"/>
    <p:sldId id="331" r:id="rId30"/>
    <p:sldId id="339" r:id="rId31"/>
    <p:sldId id="315" r:id="rId32"/>
    <p:sldId id="332" r:id="rId33"/>
    <p:sldId id="333" r:id="rId34"/>
    <p:sldId id="334" r:id="rId35"/>
    <p:sldId id="335" r:id="rId36"/>
    <p:sldId id="336" r:id="rId37"/>
    <p:sldId id="337" r:id="rId38"/>
    <p:sldId id="295" r:id="rId39"/>
    <p:sldId id="296" r:id="rId40"/>
    <p:sldId id="494" r:id="rId41"/>
    <p:sldId id="401" r:id="rId42"/>
    <p:sldId id="493" r:id="rId43"/>
    <p:sldId id="40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9C082F-36E2-4F80-8296-77DF3D2196D8}">
          <p14:sldIdLst>
            <p14:sldId id="256"/>
            <p14:sldId id="495"/>
            <p14:sldId id="258"/>
          </p14:sldIdLst>
        </p14:section>
        <p14:section name="What is HTML?" id="{84F05529-3EAD-4E28-808D-7946EA3FD459}">
          <p14:sldIdLst>
            <p14:sldId id="259"/>
            <p14:sldId id="305"/>
            <p14:sldId id="316"/>
            <p14:sldId id="317"/>
            <p14:sldId id="318"/>
            <p14:sldId id="306"/>
            <p14:sldId id="319"/>
            <p14:sldId id="307"/>
            <p14:sldId id="320"/>
            <p14:sldId id="321"/>
            <p14:sldId id="322"/>
            <p14:sldId id="309"/>
            <p14:sldId id="310"/>
            <p14:sldId id="311"/>
            <p14:sldId id="338"/>
            <p14:sldId id="312"/>
            <p14:sldId id="323"/>
            <p14:sldId id="324"/>
            <p14:sldId id="325"/>
            <p14:sldId id="326"/>
            <p14:sldId id="327"/>
            <p14:sldId id="314"/>
            <p14:sldId id="328"/>
            <p14:sldId id="329"/>
            <p14:sldId id="330"/>
            <p14:sldId id="331"/>
            <p14:sldId id="339"/>
            <p14:sldId id="315"/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Live Exercises" id="{D36B4730-D71A-47CD-9E28-82735646F16F}">
          <p14:sldIdLst>
            <p14:sldId id="295"/>
          </p14:sldIdLst>
        </p14:section>
        <p14:section name="Summary" id="{044FE56B-152C-469D-A109-71332C64881D}">
          <p14:sldIdLst>
            <p14:sldId id="296"/>
            <p14:sldId id="494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214" autoAdjust="0"/>
  </p:normalViewPr>
  <p:slideViewPr>
    <p:cSldViewPr showGuides="1">
      <p:cViewPr varScale="1">
        <p:scale>
          <a:sx n="82" d="100"/>
          <a:sy n="82" d="100"/>
        </p:scale>
        <p:origin x="874" y="67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21.1.2021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21-Jan-21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AE0FD8-B3B3-44E9-BF89-3C22805A03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9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C66FCA-BA1A-4A8C-AF11-F39F7D733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965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179C89-4A45-462D-B302-C50B1C8787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018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SoftUni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- </a:t>
            </a: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736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9A336E-9359-4E0C-87F4-C2EF7FCC65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80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FE9FF2-A941-4AB4-9CE0-BE8A2B7278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5991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BA6FCE-6B4E-4B7E-8DA4-A04563E6F3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2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34.png"/><Relationship Id="rId26" Type="http://schemas.openxmlformats.org/officeDocument/2006/relationships/image" Target="../media/image38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xs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1.png"/><Relationship Id="rId17" Type="http://schemas.openxmlformats.org/officeDocument/2006/relationships/hyperlink" Target="https://motion-software.com/" TargetMode="External"/><Relationship Id="rId25" Type="http://schemas.openxmlformats.org/officeDocument/2006/relationships/hyperlink" Target="https://www.tek-experts.com/" TargetMode="Externa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29" Type="http://schemas.openxmlformats.org/officeDocument/2006/relationships/hyperlink" Target="https://www.telenor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7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zuehlke.com/" TargetMode="External"/><Relationship Id="rId28" Type="http://schemas.openxmlformats.org/officeDocument/2006/relationships/image" Target="../media/image39.png"/><Relationship Id="rId10" Type="http://schemas.openxmlformats.org/officeDocument/2006/relationships/image" Target="../media/image30.png"/><Relationship Id="rId19" Type="http://schemas.openxmlformats.org/officeDocument/2006/relationships/hyperlink" Target="https://coca-colahellenic.com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2.png"/><Relationship Id="rId22" Type="http://schemas.openxmlformats.org/officeDocument/2006/relationships/image" Target="../media/image36.png"/><Relationship Id="rId27" Type="http://schemas.openxmlformats.org/officeDocument/2006/relationships/hyperlink" Target="https://www.superhosting.bg/?gclid=CjwKCAjw5fzrBRASEiwAD2OSV2HM9vD3KXFwexq_hE27VNo1Gx0yBWBbYg7Ef677GKVaQu7Vn2bX7hoCIkoQAvD_BwE" TargetMode="External"/><Relationship Id="rId30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HTML and CSS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err="1"/>
              <a:t>SoftUni</a:t>
            </a:r>
            <a:r>
              <a:rPr lang="en-US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86" y="1727062"/>
            <a:ext cx="2620154" cy="26201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53" y="1731322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Links</a:t>
            </a:r>
          </a:p>
          <a:p>
            <a:endParaRPr lang="en-US" dirty="0"/>
          </a:p>
          <a:p>
            <a:r>
              <a:rPr lang="en-US" dirty="0"/>
              <a:t>Images</a:t>
            </a:r>
          </a:p>
          <a:p>
            <a:endParaRPr lang="en-US" dirty="0"/>
          </a:p>
          <a:p>
            <a:r>
              <a:rPr lang="en-US" dirty="0"/>
              <a:t>Tables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Tags Examples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99574" y="1694693"/>
            <a:ext cx="91628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="http://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initlab.org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r>
              <a:rPr lang="en-US" sz="2400" b="1" dirty="0" err="1">
                <a:latin typeface="Consolas" panose="020B0609020204030204" pitchFamily="49" charset="0"/>
              </a:rPr>
              <a:t>init</a:t>
            </a:r>
            <a:r>
              <a:rPr lang="en-US" sz="2400" b="1" dirty="0">
                <a:latin typeface="Consolas" panose="020B0609020204030204" pitchFamily="49" charset="0"/>
              </a:rPr>
              <a:t> Lab&lt;/a&gt;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693191" y="3134693"/>
            <a:ext cx="916919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img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="/images/icons/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terminal.png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76000" y="4754693"/>
            <a:ext cx="9186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&lt;table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width="100%"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cellspacing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="0"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cellpadding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="0"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F4ED1E6-2CB3-4FFA-820D-8BD9E716A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5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34001"/>
            <a:ext cx="9793234" cy="5444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element - a </a:t>
            </a:r>
            <a:r>
              <a:rPr lang="en-US" b="1" dirty="0">
                <a:solidFill>
                  <a:schemeClr val="bg1"/>
                </a:solidFill>
              </a:rPr>
              <a:t>container</a:t>
            </a:r>
            <a:r>
              <a:rPr lang="en-US" dirty="0"/>
              <a:t> for all the head elements</a:t>
            </a:r>
          </a:p>
          <a:p>
            <a:r>
              <a:rPr lang="en-US" dirty="0"/>
              <a:t>Elements inside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can: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scripts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instruct the browser where to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sheets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 </a:t>
            </a:r>
            <a:r>
              <a:rPr lang="en-US" sz="3400" b="1" dirty="0">
                <a:solidFill>
                  <a:schemeClr val="bg1"/>
                </a:solidFill>
              </a:rPr>
              <a:t>meta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more</a:t>
            </a:r>
          </a:p>
          <a:p>
            <a:r>
              <a:rPr lang="en-US" dirty="0"/>
              <a:t>The following tags can be added to the head section: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&lt;title&gt;, &lt;style&gt;, &lt;meta&gt;, &lt;link&gt;, &lt;script&gt;, &lt;</a:t>
            </a:r>
            <a:r>
              <a:rPr lang="en-US" b="1" dirty="0" err="1">
                <a:latin typeface="Consolas" panose="020B0609020204030204" pitchFamily="49" charset="0"/>
              </a:rPr>
              <a:t>noscript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 Section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4D091D-F881-4B35-8B61-1F3C1CA652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&lt;meta&gt; </a:t>
            </a:r>
            <a:r>
              <a:rPr lang="en-US" dirty="0"/>
              <a:t>tag provides additional information about the HTML document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 Example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324941" y="2439000"/>
            <a:ext cx="9617030" cy="37113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 Define keywords for search engines: 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name="keywords" content="HTML, CSS, JavaScript"&gt;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&lt;!--Define a description of your web page:--&gt;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name="description" content="Free Web tutorials"&gt;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&lt;!--Define the author of a page:--&gt;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name="author" content="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Hege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Refsnes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&lt;!--Refresh document every 30 seconds:--&gt;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http-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equiv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="refresh" content="30"&gt;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0071A1-3EB3-48D4-A3F0-2353D3B030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5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 </a:t>
            </a:r>
            <a:r>
              <a:rPr lang="en-US" dirty="0"/>
              <a:t>tag defines the relationship between a document and an external resource.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 </a:t>
            </a:r>
            <a:r>
              <a:rPr lang="en-US" dirty="0"/>
              <a:t>tag is most used to link to style sheets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&lt;Link&gt;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56561" y="2610397"/>
            <a:ext cx="108857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rel</a:t>
            </a:r>
            <a:r>
              <a:rPr lang="en-US" sz="2400" b="1" dirty="0">
                <a:latin typeface="Consolas" panose="020B0609020204030204" pitchFamily="49" charset="0"/>
              </a:rPr>
              <a:t>="stylesheet" 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="text/</a:t>
            </a:r>
            <a:r>
              <a:rPr lang="en-US" sz="2400" b="1" dirty="0" err="1">
                <a:latin typeface="Consolas" panose="020B0609020204030204" pitchFamily="49" charset="0"/>
              </a:rPr>
              <a:t>css</a:t>
            </a:r>
            <a:r>
              <a:rPr lang="en-US" sz="2400" b="1" dirty="0">
                <a:latin typeface="Consolas" panose="020B0609020204030204" pitchFamily="49" charset="0"/>
              </a:rPr>
              <a:t>" 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mystyle.css</a:t>
            </a:r>
            <a:r>
              <a:rPr lang="en-US" sz="2400" b="1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3B447B9-0571-4DB4-8123-E2078E070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0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Indentation and code formatting is important!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Example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014450" y="1989000"/>
            <a:ext cx="10170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>
                <a:latin typeface="Consolas" panose="020B0609020204030204" pitchFamily="49" charset="0"/>
              </a:rPr>
              <a:t> action="#" method="get"&gt;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legend</a:t>
            </a:r>
            <a:r>
              <a:rPr lang="en-US" sz="2400" b="1" dirty="0">
                <a:latin typeface="Consolas" panose="020B0609020204030204" pitchFamily="49" charset="0"/>
              </a:rPr>
              <a:t>&gt;Login information&lt;/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legend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 for="username"&gt;Username&lt;/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latin typeface="Consolas" panose="020B0609020204030204" pitchFamily="49" charset="0"/>
              </a:rPr>
              <a:t> type="text" name="</a:t>
            </a:r>
            <a:r>
              <a:rPr lang="en-US" sz="2400" b="1" dirty="0" err="1">
                <a:latin typeface="Consolas" panose="020B0609020204030204" pitchFamily="49" charset="0"/>
              </a:rPr>
              <a:t>usr</a:t>
            </a:r>
            <a:r>
              <a:rPr lang="en-US" sz="2400" b="1" dirty="0">
                <a:latin typeface="Consolas" panose="020B0609020204030204" pitchFamily="49" charset="0"/>
              </a:rPr>
              <a:t>" id="</a:t>
            </a:r>
            <a:r>
              <a:rPr lang="en-US" sz="2400" b="1" dirty="0" err="1">
                <a:latin typeface="Consolas" panose="020B0609020204030204" pitchFamily="49" charset="0"/>
              </a:rPr>
              <a:t>usr</a:t>
            </a:r>
            <a:r>
              <a:rPr lang="en-US" sz="2400" b="1" dirty="0">
                <a:latin typeface="Consolas" panose="020B0609020204030204" pitchFamily="49" charset="0"/>
              </a:rPr>
              <a:t>" /&gt;&lt;/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 for="password"&gt;Password&lt;/label&gt;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latin typeface="Consolas" panose="020B0609020204030204" pitchFamily="49" charset="0"/>
              </a:rPr>
              <a:t> type="text" name="pass" id="pass" /&gt;&lt;/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7D645EA-9B6C-467E-8D16-ED8A6629A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18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23" y="1359000"/>
            <a:ext cx="2620154" cy="262015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E45B5B1-2514-489D-A592-E60A4235AB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Basics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98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134000"/>
            <a:ext cx="9630000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CSS stands for </a:t>
            </a:r>
            <a:r>
              <a:rPr lang="en-US" b="1" i="1" dirty="0">
                <a:solidFill>
                  <a:schemeClr val="bg1"/>
                </a:solidFill>
              </a:rPr>
              <a:t>C</a:t>
            </a:r>
            <a:r>
              <a:rPr lang="en-US" i="1" dirty="0"/>
              <a:t>ascading </a:t>
            </a:r>
            <a:r>
              <a:rPr lang="en-US" b="1" i="1" dirty="0">
                <a:solidFill>
                  <a:schemeClr val="bg1"/>
                </a:solidFill>
              </a:rPr>
              <a:t>S</a:t>
            </a:r>
            <a:r>
              <a:rPr lang="en-US" i="1" dirty="0"/>
              <a:t>tyle </a:t>
            </a:r>
            <a:r>
              <a:rPr lang="en-US" b="1" i="1" dirty="0">
                <a:solidFill>
                  <a:schemeClr val="bg1"/>
                </a:solidFill>
              </a:rPr>
              <a:t>S</a:t>
            </a:r>
            <a:r>
              <a:rPr lang="en-US" i="1" dirty="0"/>
              <a:t>heets</a:t>
            </a:r>
            <a:endParaRPr lang="en-US" dirty="0"/>
          </a:p>
          <a:p>
            <a:r>
              <a:rPr lang="en-US" dirty="0"/>
              <a:t>Styles define the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elements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Separation</a:t>
            </a:r>
            <a:r>
              <a:rPr lang="en-US" dirty="0"/>
              <a:t> between </a:t>
            </a:r>
            <a:r>
              <a:rPr lang="en-US" b="1" dirty="0">
                <a:solidFill>
                  <a:schemeClr val="bg1"/>
                </a:solidFill>
              </a:rPr>
              <a:t>semantic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 can be achieved </a:t>
            </a:r>
          </a:p>
          <a:p>
            <a:r>
              <a:rPr lang="en-US" dirty="0"/>
              <a:t>External visual style guide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across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pages</a:t>
            </a:r>
            <a:r>
              <a:rPr lang="en-US" dirty="0"/>
              <a:t> of your site</a:t>
            </a:r>
          </a:p>
          <a:p>
            <a:r>
              <a:rPr lang="en-US" dirty="0"/>
              <a:t>Change the style guide - change all pages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B7BBA7-05A5-4DEA-9995-EDC7662803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26000" y="1134000"/>
            <a:ext cx="9810000" cy="5546589"/>
          </a:xfrm>
        </p:spPr>
        <p:txBody>
          <a:bodyPr/>
          <a:lstStyle/>
          <a:p>
            <a:r>
              <a:rPr lang="en-US" dirty="0"/>
              <a:t>Every CSS document is </a:t>
            </a:r>
            <a:r>
              <a:rPr lang="en-US" b="1" dirty="0">
                <a:solidFill>
                  <a:schemeClr val="bg1"/>
                </a:solidFill>
              </a:rPr>
              <a:t>a collection of CSS rules</a:t>
            </a:r>
          </a:p>
          <a:p>
            <a:r>
              <a:rPr lang="en-US" dirty="0"/>
              <a:t>CSS rule has two main parts: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Selector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One or more declarations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sz="1200" dirty="0"/>
          </a:p>
          <a:p>
            <a:pPr>
              <a:buClr>
                <a:schemeClr val="tx1"/>
              </a:buClr>
            </a:pPr>
            <a:r>
              <a:rPr lang="en-US" dirty="0"/>
              <a:t>Each declaration consists of a property and a value</a:t>
            </a: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Syntax </a:t>
            </a:r>
          </a:p>
        </p:txBody>
      </p:sp>
      <p:sp>
        <p:nvSpPr>
          <p:cNvPr id="4" name="Текстово поле 10"/>
          <p:cNvSpPr txBox="1"/>
          <p:nvPr/>
        </p:nvSpPr>
        <p:spPr>
          <a:xfrm>
            <a:off x="3171000" y="378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[selector] </a:t>
            </a:r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[declaration]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[declaration]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67DA29-57F8-4021-896E-7673E66816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63766" y="1536414"/>
            <a:ext cx="9928234" cy="1305000"/>
          </a:xfrm>
        </p:spPr>
        <p:txBody>
          <a:bodyPr>
            <a:normAutofit/>
          </a:bodyPr>
          <a:lstStyle/>
          <a:p>
            <a:r>
              <a:rPr lang="en-US" dirty="0"/>
              <a:t>The selector is a identifier of the HTML element or the group of HTML elements you want to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Selectors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811000" y="3114000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7E64330-7717-44DA-B991-083F7FEC77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48435" y="1314000"/>
            <a:ext cx="9928234" cy="4286589"/>
          </a:xfrm>
        </p:spPr>
        <p:txBody>
          <a:bodyPr>
            <a:normAutofit/>
          </a:bodyPr>
          <a:lstStyle/>
          <a:p>
            <a:r>
              <a:rPr lang="en-US" dirty="0"/>
              <a:t>Declaration groups are surrounded by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</a:p>
          <a:p>
            <a:r>
              <a:rPr lang="en-US" dirty="0"/>
              <a:t>Declarations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 a semicolon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Declarations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31000" y="297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font:</a:t>
            </a:r>
            <a:r>
              <a:rPr lang="en-US" sz="2400" b="1" dirty="0">
                <a:latin typeface="Consolas" panose="020B0609020204030204" pitchFamily="49" charset="0"/>
              </a:rPr>
              <a:t> 16px/1.5 Verdana, sans-serif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color:</a:t>
            </a:r>
            <a:r>
              <a:rPr lang="en-US" sz="2400" b="1" dirty="0">
                <a:latin typeface="Consolas" panose="020B0609020204030204" pitchFamily="49" charset="0"/>
              </a:rPr>
              <a:t> #333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 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595AFFF-1182-4165-9C9D-42C23C0E42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What is HTML?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HTML Tags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Metadata Section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Indentation &amp; Code Formatting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CSS Basic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CSS Syntax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Inheritance &amp; Specificity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CSS Selectors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CSS Properties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/>
              <a:t>Table of Contents</a:t>
            </a:r>
            <a:endParaRPr lang="bg-BG" sz="43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1174C79-EAD5-449E-B17F-6CACD60AB7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5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Using the HTML tag </a:t>
            </a:r>
            <a:r>
              <a:rPr lang="en-US" b="1" dirty="0">
                <a:solidFill>
                  <a:schemeClr val="bg1"/>
                </a:solidFill>
              </a:rPr>
              <a:t>names as selectors </a:t>
            </a:r>
            <a:r>
              <a:rPr lang="en-US" dirty="0"/>
              <a:t>will apply styles to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in the document</a:t>
            </a:r>
          </a:p>
          <a:p>
            <a:r>
              <a:rPr lang="en-US" dirty="0"/>
              <a:t>Styling all titles of level 1:</a:t>
            </a:r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Selectors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745617" y="2934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text-align: center;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color: #000;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45617" y="5409761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padding-bottom: 15px;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903D34-4353-4CEE-A900-89DCCB1236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209180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The id selector uses the id attribute of the HTML element, and is 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</a:t>
            </a:r>
          </a:p>
          <a:p>
            <a:r>
              <a:rPr lang="en-US" dirty="0"/>
              <a:t>Using the id selector will give you the </a:t>
            </a:r>
            <a:r>
              <a:rPr lang="en-US" b="1" dirty="0">
                <a:solidFill>
                  <a:schemeClr val="bg1"/>
                </a:solidFill>
              </a:rPr>
              <a:t>exact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you are referring to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Id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76000" y="3982474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#header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border: 1px solid #CCC;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border-width: 1px 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6F889D-11B5-4182-8497-B7569BD63F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219831"/>
            <a:ext cx="10191000" cy="5546589"/>
          </a:xfrm>
        </p:spPr>
        <p:txBody>
          <a:bodyPr>
            <a:normAutofit/>
          </a:bodyPr>
          <a:lstStyle/>
          <a:p>
            <a:r>
              <a:rPr lang="en-US" dirty="0"/>
              <a:t>Uses the HTML class attribute, and is defined with a "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" </a:t>
            </a:r>
          </a:p>
          <a:p>
            <a:r>
              <a:rPr lang="en-US" dirty="0"/>
              <a:t>Allows you to set a particular style for many elements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You can also specify that only one HTML tag should be affected by a class.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496000" y="2529000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.mod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border-top: 1px solid #000;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500759" y="5180895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p.right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text-align: right;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A51E8B8-82E5-4CFC-ADF0-6A08FC83CC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6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08911"/>
            <a:ext cx="9630000" cy="5546589"/>
          </a:xfrm>
        </p:spPr>
        <p:txBody>
          <a:bodyPr>
            <a:normAutofit/>
          </a:bodyPr>
          <a:lstStyle/>
          <a:p>
            <a:r>
              <a:rPr lang="en-US" dirty="0"/>
              <a:t>CSS pseudo-classes are used to add special effects to some selectors</a:t>
            </a:r>
          </a:p>
          <a:p>
            <a:endParaRPr lang="en-US" dirty="0"/>
          </a:p>
          <a:p>
            <a:r>
              <a:rPr lang="en-US" dirty="0"/>
              <a:t>Changing the styles of a link when the user's mouse is over 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Pseudo-classes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766000" y="2349000"/>
            <a:ext cx="837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selector:pseudo-class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property:value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8421" y="441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:hover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text-decoration: underline: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color: #C00;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177D42-4581-485F-8BA1-47B8C40979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Selectors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586000" y="1674000"/>
            <a:ext cx="900741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id="header" class="intro"</a:t>
            </a:r>
            <a:r>
              <a:rPr lang="en-US" sz="2600" b="1" dirty="0">
                <a:latin typeface="Consolas" panose="020B0609020204030204" pitchFamily="49" charset="0"/>
              </a:rPr>
              <a:t>&gt;HTML and CSS&lt;/h1&gt;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78924" y="2817037"/>
            <a:ext cx="9007413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h1#header.intro</a:t>
            </a:r>
            <a:r>
              <a:rPr lang="en-US" sz="26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color: #F00;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border: 2px solid </a:t>
            </a:r>
            <a:r>
              <a:rPr lang="en-US" sz="2600" b="1" dirty="0" err="1">
                <a:latin typeface="Consolas" panose="020B0609020204030204" pitchFamily="49" charset="0"/>
              </a:rPr>
              <a:t>currentColor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1E57372-C214-4991-8A5D-F76421C3C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000" y="1179000"/>
            <a:ext cx="9720000" cy="5546589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ways </a:t>
            </a:r>
            <a:r>
              <a:rPr lang="en-US" dirty="0"/>
              <a:t>of inserting a style sheet:</a:t>
            </a:r>
          </a:p>
          <a:p>
            <a:pPr lvl="1"/>
            <a:r>
              <a:rPr lang="en-US" dirty="0"/>
              <a:t>External style sheet</a:t>
            </a:r>
          </a:p>
          <a:p>
            <a:pPr lvl="1"/>
            <a:r>
              <a:rPr lang="en-US" dirty="0"/>
              <a:t>Internal style sheet</a:t>
            </a:r>
          </a:p>
          <a:p>
            <a:pPr lvl="1"/>
            <a:r>
              <a:rPr lang="en-US" dirty="0"/>
              <a:t>Inline style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CSS to Our Html Documents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ED40190-1E7A-4923-BD52-AD2E9AE37F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7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 when the style is applied to many pages</a:t>
            </a:r>
          </a:p>
          <a:p>
            <a:r>
              <a:rPr lang="en-US" dirty="0"/>
              <a:t>You can change the look of an entire Web site by changing one file</a:t>
            </a:r>
          </a:p>
          <a:p>
            <a:r>
              <a:rPr lang="en-US" dirty="0"/>
              <a:t>Each page must link to the style sheet using the tag. The tag goes inside the head section: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Style Sheet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9450" y="4599000"/>
            <a:ext cx="1080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&lt;link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="stylesheet" type="text/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mystyle.css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52C0F0A-7456-47EE-8FF7-738D3EAD9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75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43503" y="1257411"/>
            <a:ext cx="9793234" cy="5249589"/>
          </a:xfrm>
        </p:spPr>
        <p:txBody>
          <a:bodyPr/>
          <a:lstStyle/>
          <a:p>
            <a:r>
              <a:rPr lang="en-US" dirty="0"/>
              <a:t>Should be used when a single document has a unique style</a:t>
            </a:r>
          </a:p>
          <a:p>
            <a:r>
              <a:rPr lang="en-US" dirty="0"/>
              <a:t>You define </a:t>
            </a:r>
            <a:r>
              <a:rPr lang="en-US" b="1" dirty="0">
                <a:solidFill>
                  <a:schemeClr val="bg1"/>
                </a:solidFill>
              </a:rPr>
              <a:t>internal</a:t>
            </a:r>
            <a:r>
              <a:rPr lang="en-US" dirty="0"/>
              <a:t> styles in the head section of an HTML page, by using the inline styles</a:t>
            </a:r>
          </a:p>
          <a:p>
            <a:pPr lvl="2"/>
            <a:r>
              <a:rPr lang="en-US" sz="3200" dirty="0"/>
              <a:t>Loses many of the advantages of style sheets by </a:t>
            </a:r>
            <a:r>
              <a:rPr lang="en-US" sz="3200" b="1" dirty="0">
                <a:solidFill>
                  <a:schemeClr val="bg1"/>
                </a:solidFill>
              </a:rPr>
              <a:t>mixing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with presentation</a:t>
            </a:r>
          </a:p>
          <a:p>
            <a:pPr lvl="2"/>
            <a:r>
              <a:rPr lang="en-US" sz="3200" dirty="0"/>
              <a:t> </a:t>
            </a:r>
            <a:r>
              <a:rPr lang="en-US" sz="3200" b="1" u="sng" dirty="0">
                <a:solidFill>
                  <a:schemeClr val="bg1"/>
                </a:solidFill>
              </a:rPr>
              <a:t>Use this method sparingly!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4F9692-EAD1-4F8E-8504-8A76E3D782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5580" y="1128814"/>
            <a:ext cx="10129234" cy="5546589"/>
          </a:xfrm>
        </p:spPr>
        <p:txBody>
          <a:bodyPr/>
          <a:lstStyle/>
          <a:p>
            <a:r>
              <a:rPr lang="en-US" dirty="0"/>
              <a:t>CSS relies heavily on specificity and style overwriting</a:t>
            </a:r>
          </a:p>
          <a:p>
            <a:r>
              <a:rPr lang="en-US" dirty="0"/>
              <a:t>In increasing order of priority.</a:t>
            </a:r>
          </a:p>
          <a:p>
            <a:pPr lvl="1"/>
            <a:r>
              <a:rPr lang="en-US" dirty="0"/>
              <a:t>External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</a:t>
            </a:r>
          </a:p>
          <a:p>
            <a:pPr lvl="1"/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</a:p>
          <a:p>
            <a:pPr lvl="1"/>
            <a:r>
              <a:rPr lang="en-US" dirty="0"/>
              <a:t>Inline style attribute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!important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&amp; Specificity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10374C-BCEA-4960-8B1F-28AB559EDE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Selector Priority (Specificity)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58507"/>
              </p:ext>
            </p:extLst>
          </p:nvPr>
        </p:nvGraphicFramePr>
        <p:xfrm>
          <a:off x="2590322" y="981122"/>
          <a:ext cx="9162708" cy="1280160"/>
        </p:xfrm>
        <a:graphic>
          <a:graphicData uri="http://schemas.openxmlformats.org/drawingml/2006/table">
            <a:tbl>
              <a:tblPr/>
              <a:tblGrid>
                <a:gridCol w="2290677">
                  <a:extLst>
                    <a:ext uri="{9D8B030D-6E8A-4147-A177-3AD203B41FA5}">
                      <a16:colId xmlns:a16="http://schemas.microsoft.com/office/drawing/2014/main" val="711785452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4269567789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2413462136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3220128092"/>
                    </a:ext>
                  </a:extLst>
                </a:gridCol>
              </a:tblGrid>
              <a:tr h="354877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793"/>
                  </a:ext>
                </a:extLst>
              </a:tr>
              <a:tr h="354877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inline styles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 id 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 class 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 element 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260875"/>
                  </a:ext>
                </a:extLst>
              </a:tr>
            </a:tbl>
          </a:graphicData>
        </a:graphic>
      </p:graphicFrame>
      <p:sp>
        <p:nvSpPr>
          <p:cNvPr id="7" name="Текстово поле 10"/>
          <p:cNvSpPr txBox="1"/>
          <p:nvPr/>
        </p:nvSpPr>
        <p:spPr>
          <a:xfrm>
            <a:off x="2535376" y="2540463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 { color: #FFF; }                      0, 0, 0, 1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529831" y="3437863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s-ES" sz="2600" b="1" dirty="0">
                <a:latin typeface="Consolas" panose="020B0609020204030204" pitchFamily="49" charset="0"/>
              </a:rPr>
              <a:t>.</a:t>
            </a:r>
            <a:r>
              <a:rPr lang="es-ES" sz="2600" b="1" dirty="0" err="1">
                <a:latin typeface="Consolas" panose="020B0609020204030204" pitchFamily="49" charset="0"/>
              </a:rPr>
              <a:t>intro</a:t>
            </a:r>
            <a:r>
              <a:rPr lang="es-ES" sz="2600" b="1" dirty="0">
                <a:latin typeface="Consolas" panose="020B0609020204030204" pitchFamily="49" charset="0"/>
              </a:rPr>
              <a:t> { color: #345678; }              0, 0, 1, 0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529831" y="4331722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#header { color: #000; }                0, 1, 0, 0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29831" y="5225581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&lt;p style="color: #000;"&gt;Text&lt;/p&gt;        1, 0, 0, 0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2534590" y="6037281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 { color: #000 !important; }           God-mode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3F58919-E9FF-4BE6-A418-C65B4B337B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7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 err="1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#html-</a:t>
            </a:r>
            <a:r>
              <a:rPr lang="en-US" sz="11500" b="1"/>
              <a:t>css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2D52055-6DB9-446D-B3AC-999669B2D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4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07" y="1449000"/>
            <a:ext cx="2466186" cy="246618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07C5275-2865-47D5-B30D-DB48B45B92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21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78333" y="1179000"/>
            <a:ext cx="9667668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background-color</a:t>
            </a:r>
            <a:r>
              <a:rPr lang="en-US" dirty="0"/>
              <a:t>: 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background-image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(../</a:t>
            </a:r>
            <a:r>
              <a:rPr lang="en-US" dirty="0" err="1"/>
              <a:t>image.png</a:t>
            </a:r>
            <a:r>
              <a:rPr lang="en-US" dirty="0"/>
              <a:t>);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background-repeat</a:t>
            </a:r>
            <a:r>
              <a:rPr lang="en-US" dirty="0"/>
              <a:t>: repeat | repeat-x | repeat-y | no-repeat;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background-position</a:t>
            </a:r>
            <a:r>
              <a:rPr lang="en-US" dirty="0"/>
              <a:t>: top left;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US" cap="all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370B50D-1D52-44E0-B859-EF956BE48A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9532" y="12574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/>
              <a:t>: #000;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text-align</a:t>
            </a:r>
            <a:r>
              <a:rPr lang="en-US" dirty="0"/>
              <a:t>: left | right | center | justify;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text-decoration</a:t>
            </a:r>
            <a:r>
              <a:rPr lang="en-US" dirty="0"/>
              <a:t>: underline | </a:t>
            </a:r>
            <a:r>
              <a:rPr lang="en-US" dirty="0" err="1"/>
              <a:t>overline</a:t>
            </a:r>
            <a:r>
              <a:rPr lang="en-US" dirty="0"/>
              <a:t> | line-through | none;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text-transform</a:t>
            </a:r>
            <a:r>
              <a:rPr lang="en-US" dirty="0"/>
              <a:t>: uppercase | lowercase | capitalize;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text-indent</a:t>
            </a:r>
            <a:r>
              <a:rPr lang="en-US" dirty="0"/>
              <a:t>: 50px;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4E7CDF-80CF-4242-82C6-CCE649008B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41947" y="1108911"/>
            <a:ext cx="959479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font-family</a:t>
            </a:r>
            <a:r>
              <a:rPr lang="en-US" dirty="0"/>
              <a:t>: Verdana, Arial, sans-serif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font-style</a:t>
            </a:r>
            <a:r>
              <a:rPr lang="en-US" dirty="0"/>
              <a:t>: italic | normal;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font-size</a:t>
            </a:r>
            <a:r>
              <a:rPr lang="en-US" dirty="0"/>
              <a:t>: 16px;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font-weight</a:t>
            </a:r>
            <a:r>
              <a:rPr lang="en-US" dirty="0"/>
              <a:t>: bold | normal;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ED53D4-6002-4F0B-8BE6-A2C3111DD7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2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4947" y="1257411"/>
            <a:ext cx="945000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border-style</a:t>
            </a:r>
            <a:r>
              <a:rPr lang="en-US" dirty="0"/>
              <a:t>: solid | dotted | dashed | double;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border-color</a:t>
            </a:r>
            <a:r>
              <a:rPr lang="en-US" dirty="0"/>
              <a:t>: #C00;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border-width</a:t>
            </a:r>
            <a:r>
              <a:rPr lang="en-US" dirty="0"/>
              <a:t>: 2px;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5F10B4-108A-4979-A055-89EFA6F7E5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963000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margin-top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margin-right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margin-bottom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margin-left</a:t>
            </a:r>
            <a:r>
              <a:rPr lang="en-US" dirty="0"/>
              <a:t>: 10px;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Margin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C07CD5-CBA3-4192-8A09-E9FC9755B4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243911"/>
            <a:ext cx="9077030" cy="5411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padding-top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padding-right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padding-bottom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padding-left</a:t>
            </a:r>
            <a:r>
              <a:rPr lang="en-US" dirty="0"/>
              <a:t>: 10px;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Padding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F06C7C-6D29-4B70-B089-1EE7915F99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5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32766" y="1359000"/>
            <a:ext cx="9859234" cy="49300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list-style-type</a:t>
            </a:r>
            <a:r>
              <a:rPr lang="en-US" dirty="0"/>
              <a:t>: none | circle | disc;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list-style-position</a:t>
            </a:r>
            <a:r>
              <a:rPr lang="en-US" dirty="0"/>
              <a:t>: inside | outside;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list-style-image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('../image');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Styles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51DCE2-CA2D-4124-8C2A-A77E84730E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64A85AB-8D05-4D6C-A9FD-74037CE0831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183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4732" y="1648009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HTML - Markup language for </a:t>
            </a:r>
            <a:r>
              <a:rPr lang="en-US" sz="3200" b="1" dirty="0">
                <a:solidFill>
                  <a:schemeClr val="bg1"/>
                </a:solidFill>
              </a:rPr>
              <a:t>describing web pages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CSS </a:t>
            </a:r>
            <a:r>
              <a:rPr lang="en-US" sz="3200" b="1" dirty="0">
                <a:solidFill>
                  <a:schemeClr val="bg1"/>
                </a:solidFill>
              </a:rPr>
              <a:t>defines the visual presentation </a:t>
            </a:r>
            <a:r>
              <a:rPr lang="en-US" sz="3200" b="1" dirty="0">
                <a:solidFill>
                  <a:schemeClr val="bg2"/>
                </a:solidFill>
              </a:rPr>
              <a:t>of HTML elements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CSS </a:t>
            </a:r>
            <a:r>
              <a:rPr lang="en-US" sz="3200" b="1" dirty="0">
                <a:solidFill>
                  <a:schemeClr val="bg1"/>
                </a:solidFill>
              </a:rPr>
              <a:t>relies heavily on specificity </a:t>
            </a:r>
            <a:r>
              <a:rPr lang="en-US" sz="3200" b="1" dirty="0">
                <a:solidFill>
                  <a:schemeClr val="bg2"/>
                </a:solidFill>
              </a:rPr>
              <a:t>and style 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overwriting</a:t>
            </a:r>
          </a:p>
          <a:p>
            <a:endParaRPr lang="en-US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778DA66-8353-4FF1-91A6-BBFD6CBDC5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4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33" y="1359000"/>
            <a:ext cx="2567133" cy="25671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45E86C9-C894-4D4A-AEC0-E39148B983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HTML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75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hlinkClick r:id="rId19"/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>
            <a:hlinkClick r:id="rId21"/>
          </p:cNvPr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>
            <a:hlinkClick r:id="rId23"/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>
            <a:hlinkClick r:id="rId25"/>
          </p:cNvPr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7"/>
            <a:extLst>
              <a:ext uri="{FF2B5EF4-FFF2-40B4-BE49-F238E27FC236}">
                <a16:creationId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>
            <a:hlinkClick r:id="rId29"/>
          </p:cNvPr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6682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029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A5D82D-D249-445C-8E67-9EA189AA3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6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2EA64D-70B4-41B4-A07A-3B1B9FFE53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359000"/>
            <a:ext cx="9675000" cy="3105000"/>
          </a:xfrm>
        </p:spPr>
        <p:txBody>
          <a:bodyPr>
            <a:normAutofit/>
          </a:bodyPr>
          <a:lstStyle/>
          <a:p>
            <a:r>
              <a:rPr lang="en-US" dirty="0"/>
              <a:t>Markup language for </a:t>
            </a:r>
            <a:r>
              <a:rPr lang="en-US" b="1" dirty="0">
                <a:solidFill>
                  <a:schemeClr val="bg1"/>
                </a:solidFill>
              </a:rPr>
              <a:t>describing web pages</a:t>
            </a:r>
          </a:p>
          <a:p>
            <a:r>
              <a:rPr lang="en-US" dirty="0"/>
              <a:t>A markup language is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of markup tags</a:t>
            </a:r>
          </a:p>
          <a:p>
            <a:r>
              <a:rPr lang="en-US" dirty="0"/>
              <a:t>HTML documents contain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plain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/>
              <a:t>The tags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document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HTML?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43A4DBF-A43B-4B29-B9B2-845A3DD8D3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06000" y="1134000"/>
            <a:ext cx="9630000" cy="5546589"/>
          </a:xfrm>
        </p:spPr>
        <p:txBody>
          <a:bodyPr/>
          <a:lstStyle/>
          <a:p>
            <a:r>
              <a:rPr lang="en-US" dirty="0"/>
              <a:t>Keywords surrounded by angle brackets</a:t>
            </a:r>
          </a:p>
          <a:p>
            <a:r>
              <a:rPr lang="en-US" dirty="0"/>
              <a:t>Normally come in pairs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901000" y="2664000"/>
            <a:ext cx="8920794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Simple HTML document example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h1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Simple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HTML document example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h1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8E13778-C8FB-4B26-8984-433113903C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0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2705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300" dirty="0"/>
              <a:t>Describes the start and end of the </a:t>
            </a:r>
            <a:r>
              <a:rPr lang="en-US" sz="3300" b="1" dirty="0">
                <a:solidFill>
                  <a:schemeClr val="bg1"/>
                </a:solidFill>
              </a:rPr>
              <a:t>web page/document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dirty="0"/>
              <a:t>Describes the start and end of the </a:t>
            </a:r>
            <a:r>
              <a:rPr lang="en-US" sz="3300" b="1" dirty="0">
                <a:solidFill>
                  <a:schemeClr val="bg1"/>
                </a:solidFill>
              </a:rPr>
              <a:t>metadata section</a:t>
            </a:r>
            <a:r>
              <a:rPr lang="en-US" sz="3300" dirty="0"/>
              <a:t> of the document</a:t>
            </a:r>
          </a:p>
          <a:p>
            <a:endParaRPr lang="en-US" sz="3300" dirty="0"/>
          </a:p>
          <a:p>
            <a:r>
              <a:rPr lang="en-US" sz="3300" dirty="0"/>
              <a:t>Describes the start and end of the </a:t>
            </a:r>
            <a:r>
              <a:rPr lang="en-US" sz="3300" b="1" dirty="0">
                <a:solidFill>
                  <a:schemeClr val="bg1"/>
                </a:solidFill>
              </a:rPr>
              <a:t>visible page 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HTML Tags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361000" y="1784350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361000" y="3639517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361000" y="5093394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A1A467-9BF1-474D-8062-48A62AD7A1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07447"/>
            <a:ext cx="8190000" cy="554658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Headings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h1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h2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h3</a:t>
            </a:r>
            <a:r>
              <a:rPr lang="en-US" dirty="0"/>
              <a:t>…</a:t>
            </a:r>
          </a:p>
          <a:p>
            <a:r>
              <a:rPr lang="en-US" b="1" dirty="0"/>
              <a:t>Paragraphs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p</a:t>
            </a:r>
          </a:p>
          <a:p>
            <a:r>
              <a:rPr lang="en-US" b="1" dirty="0"/>
              <a:t>Forms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form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fieldset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legend</a:t>
            </a:r>
            <a:r>
              <a:rPr lang="en-US" dirty="0"/>
              <a:t>…</a:t>
            </a:r>
          </a:p>
          <a:p>
            <a:r>
              <a:rPr lang="en-US" b="1" dirty="0"/>
              <a:t>Text Formatting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strong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em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b="1" dirty="0"/>
              <a:t>Links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</a:t>
            </a:r>
          </a:p>
          <a:p>
            <a:r>
              <a:rPr lang="en-US" b="1" dirty="0"/>
              <a:t>Images</a:t>
            </a:r>
            <a:r>
              <a:rPr lang="en-US" dirty="0"/>
              <a:t> - </a:t>
            </a:r>
            <a:r>
              <a:rPr lang="en-US" sz="3400" b="1" dirty="0" err="1">
                <a:solidFill>
                  <a:schemeClr val="bg1"/>
                </a:solidFill>
              </a:rPr>
              <a:t>img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b="1" dirty="0"/>
              <a:t>Quotes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cite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blockquote</a:t>
            </a:r>
          </a:p>
          <a:p>
            <a:r>
              <a:rPr lang="en-US" b="1" dirty="0"/>
              <a:t>Lists</a:t>
            </a:r>
            <a:r>
              <a:rPr lang="en-US" dirty="0"/>
              <a:t> - </a:t>
            </a:r>
            <a:r>
              <a:rPr lang="en-US" sz="3400" b="1" dirty="0" err="1">
                <a:solidFill>
                  <a:schemeClr val="bg1"/>
                </a:solidFill>
              </a:rPr>
              <a:t>ol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ul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dl</a:t>
            </a:r>
          </a:p>
          <a:p>
            <a:r>
              <a:rPr lang="en-US" b="1" dirty="0"/>
              <a:t>Tables</a:t>
            </a:r>
            <a:r>
              <a:rPr lang="en-US" cap="all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table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thead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tbody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tr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th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td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HTML Tags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EBCF2A-7C23-4355-92E5-D305073AC8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6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14872" y="1314000"/>
            <a:ext cx="9438158" cy="4703403"/>
          </a:xfrm>
        </p:spPr>
        <p:txBody>
          <a:bodyPr/>
          <a:lstStyle/>
          <a:p>
            <a:r>
              <a:rPr lang="en-US" dirty="0"/>
              <a:t>Tags elements </a:t>
            </a:r>
            <a:r>
              <a:rPr lang="en-US" b="1" dirty="0">
                <a:solidFill>
                  <a:schemeClr val="bg1"/>
                </a:solidFill>
              </a:rPr>
              <a:t>can have attributes</a:t>
            </a:r>
            <a:endParaRPr lang="en-US" dirty="0"/>
          </a:p>
          <a:p>
            <a:r>
              <a:rPr lang="en-US" dirty="0"/>
              <a:t>Attributes provide </a:t>
            </a:r>
            <a:r>
              <a:rPr lang="en-US" b="1" dirty="0">
                <a:solidFill>
                  <a:schemeClr val="bg1"/>
                </a:solidFill>
              </a:rPr>
              <a:t>additional information</a:t>
            </a:r>
            <a:r>
              <a:rPr lang="en-US" dirty="0"/>
              <a:t> about HTML elements</a:t>
            </a:r>
          </a:p>
          <a:p>
            <a:r>
              <a:rPr lang="en-US" dirty="0"/>
              <a:t>Attributes are always specified in the start tag</a:t>
            </a:r>
          </a:p>
          <a:p>
            <a:r>
              <a:rPr lang="en-US" dirty="0"/>
              <a:t>Attributes come in </a:t>
            </a:r>
            <a:r>
              <a:rPr lang="en-US" b="1" dirty="0">
                <a:solidFill>
                  <a:schemeClr val="bg1"/>
                </a:solidFill>
              </a:rPr>
              <a:t>name/value pairs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BF29DE9-7C32-4676-B9D3-F876073933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3739</TotalTime>
  <Words>1824</Words>
  <Application>Microsoft Office PowerPoint</Application>
  <PresentationFormat>Широк екран</PresentationFormat>
  <Paragraphs>348</Paragraphs>
  <Slides>43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Introduction to HTML and CSS</vt:lpstr>
      <vt:lpstr>Table of Contents</vt:lpstr>
      <vt:lpstr>Have a Question?</vt:lpstr>
      <vt:lpstr>Introduction to HTML</vt:lpstr>
      <vt:lpstr>What is HTML?</vt:lpstr>
      <vt:lpstr>HTML Tags</vt:lpstr>
      <vt:lpstr>Main HTML Tags</vt:lpstr>
      <vt:lpstr>Common HTML Tags</vt:lpstr>
      <vt:lpstr>Tag Attributes</vt:lpstr>
      <vt:lpstr>Tags Examples</vt:lpstr>
      <vt:lpstr>Metadata Section</vt:lpstr>
      <vt:lpstr>Metadata Example</vt:lpstr>
      <vt:lpstr>&lt;Link&gt;</vt:lpstr>
      <vt:lpstr>Indentation Example</vt:lpstr>
      <vt:lpstr>CSS Basics</vt:lpstr>
      <vt:lpstr>What is CSS?</vt:lpstr>
      <vt:lpstr>CSS Syntax </vt:lpstr>
      <vt:lpstr>CSS Selectors</vt:lpstr>
      <vt:lpstr>CSS Declarations</vt:lpstr>
      <vt:lpstr>Element Selectors</vt:lpstr>
      <vt:lpstr>The Id Selector</vt:lpstr>
      <vt:lpstr>The Class Selector</vt:lpstr>
      <vt:lpstr>Pseudo-classes</vt:lpstr>
      <vt:lpstr>Combining Selectors</vt:lpstr>
      <vt:lpstr>Adding CSS to Our Html Documents</vt:lpstr>
      <vt:lpstr>External Style Sheet</vt:lpstr>
      <vt:lpstr>Internal Style Sheet</vt:lpstr>
      <vt:lpstr>Inheritance &amp; Specificity</vt:lpstr>
      <vt:lpstr>Selector Priority (Specificity)</vt:lpstr>
      <vt:lpstr>CSS Properties</vt:lpstr>
      <vt:lpstr>Background</vt:lpstr>
      <vt:lpstr>Text</vt:lpstr>
      <vt:lpstr>Font</vt:lpstr>
      <vt:lpstr>Border</vt:lpstr>
      <vt:lpstr>Margin</vt:lpstr>
      <vt:lpstr>Padding</vt:lpstr>
      <vt:lpstr>Lists Styles</vt:lpstr>
      <vt:lpstr>Live Exercises</vt:lpstr>
      <vt:lpstr>Summary</vt:lpstr>
      <vt:lpstr>SoftUni Diamond Partners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Боряна Димитрова</cp:lastModifiedBy>
  <cp:revision>21</cp:revision>
  <dcterms:created xsi:type="dcterms:W3CDTF">2018-05-23T13:08:44Z</dcterms:created>
  <dcterms:modified xsi:type="dcterms:W3CDTF">2021-01-21T13:33:58Z</dcterms:modified>
  <cp:category>programming;computer programming;software development;web development</cp:category>
</cp:coreProperties>
</file>