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7"/>
  </p:notesMasterIdLst>
  <p:handoutMasterIdLst>
    <p:handoutMasterId r:id="rId38"/>
  </p:handoutMasterIdLst>
  <p:sldIdLst>
    <p:sldId id="329" r:id="rId2"/>
    <p:sldId id="330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55" r:id="rId28"/>
    <p:sldId id="356" r:id="rId29"/>
    <p:sldId id="357" r:id="rId30"/>
    <p:sldId id="358" r:id="rId31"/>
    <p:sldId id="359" r:id="rId32"/>
    <p:sldId id="360" r:id="rId33"/>
    <p:sldId id="401" r:id="rId34"/>
    <p:sldId id="405" r:id="rId35"/>
    <p:sldId id="49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35B1158-6DE0-4E18-A09C-58D1A85845E3}">
          <p14:sldIdLst>
            <p14:sldId id="329"/>
            <p14:sldId id="330"/>
            <p14:sldId id="331"/>
          </p14:sldIdLst>
        </p14:section>
        <p14:section name="Associative Arrays" id="{10162A73-DC17-4936-8FC4-886D22A80F10}">
          <p14:sldIdLst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</p14:sldIdLst>
        </p14:section>
        <p14:section name="Multi-Dictionaries" id="{FC1481EE-05F6-41AA-B312-0EA7E96BAD91}">
          <p14:sldIdLst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</p14:sldIdLst>
        </p14:section>
        <p14:section name="Sets" id="{E4E13E55-7047-41D9-937E-391922B417DD}">
          <p14:sldIdLst>
            <p14:sldId id="353"/>
            <p14:sldId id="354"/>
            <p14:sldId id="355"/>
            <p14:sldId id="356"/>
            <p14:sldId id="357"/>
            <p14:sldId id="358"/>
            <p14:sldId id="359"/>
          </p14:sldIdLst>
        </p14:section>
        <p14:section name="Conclusion" id="{568795F9-FBEE-4EFE-AE1E-E976B15C92C9}">
          <p14:sldIdLst>
            <p14:sldId id="360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6" d="100"/>
          <a:sy n="86" d="100"/>
        </p:scale>
        <p:origin x="605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0CFD833-C0B1-43A6-8901-9974AD2096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96860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ACB20111-8FCF-4A1D-B54A-1EA07D705C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73847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A8F939D-3A8C-4378-B07B-618ECCC8BB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38548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9AE1783-A28D-40EE-88EE-5B5244888E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41280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205A4EA-8613-465B-A8AA-BAF3B1ABEC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41979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B109C8A-E41D-457F-95DC-C84C4B7C77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2664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8CAE642-487C-493F-BEB4-5179D17260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8764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E4394E3-588E-41BF-A1D5-842A63646A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95136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5/Sets-and-Dictionaries-Advanced-Lab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5/Sets-and-Dictionaries-Advanced-Lab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5/Sets-and-Dictionaries-Advanced-Lab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5/Sets-and-Dictionaries-Advanced-Lab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5/Sets-and-Dictionaries-Advanced-Lab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Sets and Multi-Dictionaries, Nested Dictionaries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Sets and Dictionaries Advanced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191" y="5931641"/>
            <a:ext cx="2950749" cy="351754"/>
          </a:xfrm>
        </p:spPr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191" y="6355796"/>
            <a:ext cx="2950749" cy="320720"/>
          </a:xfrm>
        </p:spPr>
        <p:txBody>
          <a:bodyPr/>
          <a:lstStyle/>
          <a:p>
            <a:r>
              <a:rPr lang="en-US" sz="1600">
                <a:hlinkClick r:id="rId3"/>
              </a:rPr>
              <a:t>https://softuni.bg</a:t>
            </a:r>
            <a:endParaRPr lang="en-US" sz="16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938804"/>
            <a:ext cx="2950749" cy="382788"/>
          </a:xfrm>
        </p:spPr>
        <p:txBody>
          <a:bodyPr/>
          <a:lstStyle/>
          <a:p>
            <a:r>
              <a:rPr lang="en-US" sz="2000" dirty="0" err="1"/>
              <a:t>SoftUni</a:t>
            </a:r>
            <a:r>
              <a:rPr lang="en-US" sz="2000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409361"/>
            <a:ext cx="2950749" cy="363552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16" name="Picture 2" descr="Image result for dictionary icon modern">
            <a:extLst>
              <a:ext uri="{FF2B5EF4-FFF2-40B4-BE49-F238E27FC236}">
                <a16:creationId xmlns:a16="http://schemas.microsoft.com/office/drawing/2014/main" id="{4CF25856-97A6-4DA1-816E-9C81958AA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060" y="2010907"/>
            <a:ext cx="4310874" cy="2836187"/>
          </a:xfrm>
          <a:prstGeom prst="roundRect">
            <a:avLst>
              <a:gd name="adj" fmla="val 2708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75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 list of real numbers and print them</a:t>
            </a:r>
            <a:br>
              <a:rPr lang="bg-BG" dirty="0"/>
            </a:br>
            <a:r>
              <a:rPr lang="en-US" dirty="0"/>
              <a:t>along with their number of occurrences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Same Values in Array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76305" y="2818129"/>
            <a:ext cx="3476996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8 2.5 2.5 8 2.5</a:t>
            </a:r>
            <a:endParaRPr lang="it-IT" sz="2799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317956" y="2524621"/>
            <a:ext cx="3076841" cy="12334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8 - 2 times</a:t>
            </a:r>
          </a:p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2.5 - 3 times</a:t>
            </a:r>
          </a:p>
        </p:txBody>
      </p:sp>
      <p:sp>
        <p:nvSpPr>
          <p:cNvPr id="7" name="Down Arrow 6"/>
          <p:cNvSpPr/>
          <p:nvPr/>
        </p:nvSpPr>
        <p:spPr>
          <a:xfrm rot="16200000">
            <a:off x="5620738" y="2841091"/>
            <a:ext cx="429780" cy="60290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9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96775" y="4629142"/>
            <a:ext cx="2656527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1.5 5 1.5 3</a:t>
            </a:r>
            <a:endParaRPr lang="it-IT" sz="2799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17956" y="4147009"/>
            <a:ext cx="3076841" cy="1818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1.5 - 2 times</a:t>
            </a:r>
          </a:p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it-IT" sz="2799" b="1" noProof="1">
                <a:latin typeface="Consolas" pitchFamily="49" charset="0"/>
              </a:rPr>
              <a:t>5 - 1 times</a:t>
            </a:r>
            <a:endParaRPr lang="en-US" sz="2799" b="1" noProof="1">
              <a:latin typeface="Consolas" pitchFamily="49" charset="0"/>
            </a:endParaRPr>
          </a:p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3 - 1 times</a:t>
            </a:r>
          </a:p>
        </p:txBody>
      </p:sp>
      <p:sp>
        <p:nvSpPr>
          <p:cNvPr id="18" name="Down Arrow 6">
            <a:extLst>
              <a:ext uri="{FF2B5EF4-FFF2-40B4-BE49-F238E27FC236}">
                <a16:creationId xmlns:a16="http://schemas.microsoft.com/office/drawing/2014/main" id="{7D008BA8-0FC1-4647-91E6-AD8A51840408}"/>
              </a:ext>
            </a:extLst>
          </p:cNvPr>
          <p:cNvSpPr/>
          <p:nvPr/>
        </p:nvSpPr>
        <p:spPr>
          <a:xfrm rot="16200000">
            <a:off x="5620739" y="4652104"/>
            <a:ext cx="429780" cy="60290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9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623836" y="6320034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here: </a:t>
            </a:r>
            <a:r>
              <a:rPr lang="en-US" sz="1999" dirty="0">
                <a:hlinkClick r:id="rId2"/>
              </a:rPr>
              <a:t>https://judge.softuni.bg/Contests/1465/Sets-and-Dictionaries-Advanced-Lab</a:t>
            </a:r>
            <a:endParaRPr lang="en-US" sz="1999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608918BC-D30C-4BA6-876E-BD08D7B9F3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274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Same Values in Array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06000" y="1659950"/>
            <a:ext cx="9078943" cy="48334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199" dirty="0"/>
              <a:t>double[] nums = Console.ReadLine().Split(' ')</a:t>
            </a:r>
            <a:br>
              <a:rPr lang="en-US" sz="2199" dirty="0"/>
            </a:br>
            <a:r>
              <a:rPr lang="en-US" sz="2199" dirty="0"/>
              <a:t>  .Select(</a:t>
            </a:r>
            <a:r>
              <a:rPr lang="en-US" sz="2199" dirty="0" err="1"/>
              <a:t>double.Parse</a:t>
            </a:r>
            <a:r>
              <a:rPr lang="en-US" sz="2199" dirty="0"/>
              <a:t>).ToArray();</a:t>
            </a:r>
          </a:p>
          <a:p>
            <a:r>
              <a:rPr lang="en-US" sz="2199" dirty="0"/>
              <a:t>var counts = new </a:t>
            </a:r>
            <a:r>
              <a:rPr lang="en-US" sz="2199" dirty="0">
                <a:solidFill>
                  <a:schemeClr val="bg1"/>
                </a:solidFill>
              </a:rPr>
              <a:t>Dictionary</a:t>
            </a:r>
            <a:r>
              <a:rPr lang="en-US" sz="2199" dirty="0"/>
              <a:t>&lt;double, int&gt;();</a:t>
            </a:r>
          </a:p>
          <a:p>
            <a:r>
              <a:rPr lang="en-US" sz="2199" dirty="0"/>
              <a:t>foreach (var num in nums)</a:t>
            </a:r>
          </a:p>
          <a:p>
            <a:r>
              <a:rPr lang="en-US" sz="2199" dirty="0"/>
              <a:t>   if (counts.</a:t>
            </a:r>
            <a:r>
              <a:rPr lang="en-US" sz="2199" dirty="0">
                <a:solidFill>
                  <a:schemeClr val="bg1"/>
                </a:solidFill>
              </a:rPr>
              <a:t>ContainsKey</a:t>
            </a:r>
            <a:r>
              <a:rPr lang="en-US" sz="2199" dirty="0"/>
              <a:t>(num))</a:t>
            </a:r>
          </a:p>
          <a:p>
            <a:r>
              <a:rPr lang="en-US" sz="2199" dirty="0"/>
              <a:t>      counts[num]++;</a:t>
            </a:r>
          </a:p>
          <a:p>
            <a:r>
              <a:rPr lang="en-US" sz="2199" dirty="0"/>
              <a:t>   else</a:t>
            </a:r>
          </a:p>
          <a:p>
            <a:r>
              <a:rPr lang="en-US" sz="2199" dirty="0"/>
              <a:t>      counts[num] = 1;</a:t>
            </a:r>
          </a:p>
          <a:p>
            <a:r>
              <a:rPr lang="en-US" sz="2199" dirty="0"/>
              <a:t>foreach (var num in counts)</a:t>
            </a:r>
          </a:p>
          <a:p>
            <a:r>
              <a:rPr lang="en-US" sz="2199" dirty="0"/>
              <a:t>    Console.WriteLine($"{num.</a:t>
            </a:r>
            <a:r>
              <a:rPr lang="en-US" sz="2199" dirty="0">
                <a:solidFill>
                  <a:schemeClr val="bg1"/>
                </a:solidFill>
              </a:rPr>
              <a:t>Key</a:t>
            </a:r>
            <a:r>
              <a:rPr lang="en-US" sz="2199" dirty="0"/>
              <a:t>} - {num.</a:t>
            </a:r>
            <a:r>
              <a:rPr lang="en-US" sz="2199" dirty="0">
                <a:solidFill>
                  <a:schemeClr val="bg1"/>
                </a:solidFill>
              </a:rPr>
              <a:t>Value</a:t>
            </a:r>
            <a:r>
              <a:rPr lang="en-US" sz="2199" dirty="0"/>
              <a:t>} times");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196000" y="4076699"/>
            <a:ext cx="4375341" cy="685800"/>
          </a:xfrm>
          <a:prstGeom prst="wedgeRoundRectCallout">
            <a:avLst>
              <a:gd name="adj1" fmla="val -55384"/>
              <a:gd name="adj2" fmla="val -275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counts[num]</a:t>
            </a:r>
            <a:r>
              <a:rPr lang="en-US" b="1" noProof="1">
                <a:solidFill>
                  <a:srgbClr val="FFFFFF"/>
                </a:solidFill>
              </a:rPr>
              <a:t> will hold how many times num occurs in nums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73B4911-CEA6-4D68-8DCF-A03061DF91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526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3ADE1B-4101-4964-A150-76490D8A121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85091"/>
            <a:ext cx="2590800" cy="25908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BCB3485-32BD-495F-B28F-21EF7AF610C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Dictionaries Holding a List of Values</a:t>
            </a:r>
            <a:endParaRPr lang="bg-BG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8DF9443-8009-4A6D-A6FB-713F8167900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Multi-Dictionaries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613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 dictionary could hold a </a:t>
            </a:r>
            <a:r>
              <a:rPr lang="en-US" b="1" dirty="0">
                <a:solidFill>
                  <a:schemeClr val="bg1"/>
                </a:solidFill>
              </a:rPr>
              <a:t>set of values </a:t>
            </a:r>
            <a:r>
              <a:rPr lang="en-US" dirty="0"/>
              <a:t>by given key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Example: student may have multiple grades:</a:t>
            </a:r>
          </a:p>
          <a:p>
            <a:pPr lvl="2">
              <a:buClr>
                <a:schemeClr val="tx1"/>
              </a:buClr>
            </a:pPr>
            <a:r>
              <a:rPr lang="en-US" sz="3000" dirty="0">
                <a:sym typeface="Wingdings" panose="05000000000000000000" pitchFamily="2" charset="2"/>
              </a:rPr>
              <a:t>Peter  [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5</a:t>
            </a:r>
            <a:r>
              <a:rPr lang="en-US" sz="3000" dirty="0">
                <a:sym typeface="Wingdings" panose="05000000000000000000" pitchFamily="2" charset="2"/>
              </a:rPr>
              <a:t>,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 5</a:t>
            </a:r>
            <a:r>
              <a:rPr lang="en-US" sz="3000" dirty="0">
                <a:sym typeface="Wingdings" panose="05000000000000000000" pitchFamily="2" charset="2"/>
              </a:rPr>
              <a:t>,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 6</a:t>
            </a:r>
            <a:r>
              <a:rPr lang="en-US" sz="3000" dirty="0">
                <a:sym typeface="Wingdings" panose="05000000000000000000" pitchFamily="2" charset="2"/>
              </a:rPr>
              <a:t>]</a:t>
            </a:r>
          </a:p>
          <a:p>
            <a:pPr lvl="2">
              <a:buClr>
                <a:schemeClr val="tx1"/>
              </a:buClr>
            </a:pPr>
            <a:r>
              <a:rPr lang="en-US" sz="3000" noProof="1">
                <a:sym typeface="Wingdings" panose="05000000000000000000" pitchFamily="2" charset="2"/>
              </a:rPr>
              <a:t>Kiril</a:t>
            </a:r>
            <a:r>
              <a:rPr lang="en-US" sz="3000" dirty="0">
                <a:sym typeface="Wingdings" panose="05000000000000000000" pitchFamily="2" charset="2"/>
              </a:rPr>
              <a:t>  [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6</a:t>
            </a:r>
            <a:r>
              <a:rPr lang="en-US" sz="3000" dirty="0">
                <a:sym typeface="Wingdings" panose="05000000000000000000" pitchFamily="2" charset="2"/>
              </a:rPr>
              <a:t>,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 6</a:t>
            </a:r>
            <a:r>
              <a:rPr lang="en-US" sz="3000" dirty="0">
                <a:sym typeface="Wingdings" panose="05000000000000000000" pitchFamily="2" charset="2"/>
              </a:rPr>
              <a:t>,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 3</a:t>
            </a:r>
            <a:r>
              <a:rPr lang="en-US" sz="3000" dirty="0">
                <a:sym typeface="Wingdings" panose="05000000000000000000" pitchFamily="2" charset="2"/>
              </a:rPr>
              <a:t>,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 4</a:t>
            </a:r>
            <a:r>
              <a:rPr lang="en-US" sz="3000" dirty="0">
                <a:sym typeface="Wingdings" panose="05000000000000000000" pitchFamily="2" charset="2"/>
              </a:rPr>
              <a:t>,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 6</a:t>
            </a:r>
            <a:r>
              <a:rPr lang="en-US" sz="3000" dirty="0">
                <a:sym typeface="Wingdings" panose="05000000000000000000" pitchFamily="2" charset="2"/>
              </a:rPr>
              <a:t>]</a:t>
            </a:r>
          </a:p>
          <a:p>
            <a:pPr lvl="2">
              <a:buClr>
                <a:schemeClr val="tx1"/>
              </a:buClr>
            </a:pPr>
            <a:endParaRPr lang="en-US" sz="3398" dirty="0">
              <a:sym typeface="Wingdings" panose="05000000000000000000" pitchFamily="2" charset="2"/>
            </a:endParaRPr>
          </a:p>
          <a:p>
            <a:pPr lvl="2">
              <a:buClr>
                <a:schemeClr val="tx1"/>
              </a:buClr>
            </a:pPr>
            <a:endParaRPr lang="en-US" sz="3398" dirty="0"/>
          </a:p>
          <a:p>
            <a:pPr lvl="2">
              <a:buClr>
                <a:schemeClr val="tx1"/>
              </a:buClr>
            </a:pPr>
            <a:endParaRPr lang="en-US" sz="3398" dirty="0"/>
          </a:p>
          <a:p>
            <a:pPr lvl="2">
              <a:buClr>
                <a:schemeClr val="tx1"/>
              </a:buClr>
            </a:pPr>
            <a:endParaRPr lang="en-US" sz="3398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Multi-Dictionaries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EB9DE94-5B3B-4A42-AC85-049DD6A1D303}"/>
              </a:ext>
            </a:extLst>
          </p:cNvPr>
          <p:cNvSpPr txBox="1">
            <a:spLocks/>
          </p:cNvSpPr>
          <p:nvPr/>
        </p:nvSpPr>
        <p:spPr>
          <a:xfrm>
            <a:off x="2854278" y="3875652"/>
            <a:ext cx="8351702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dirty="0"/>
              <a:t>var grades = </a:t>
            </a:r>
            <a:r>
              <a:rPr lang="en-US" sz="2200" dirty="0">
                <a:solidFill>
                  <a:schemeClr val="bg1"/>
                </a:solidFill>
              </a:rPr>
              <a:t>new Dictionary&lt;string, List&lt;</a:t>
            </a:r>
            <a:r>
              <a:rPr lang="en-US" sz="2200" dirty="0" err="1">
                <a:solidFill>
                  <a:schemeClr val="bg1"/>
                </a:solidFill>
              </a:rPr>
              <a:t>int</a:t>
            </a:r>
            <a:r>
              <a:rPr lang="en-US" sz="2200" dirty="0">
                <a:solidFill>
                  <a:schemeClr val="bg1"/>
                </a:solidFill>
              </a:rPr>
              <a:t>&gt;&gt;()</a:t>
            </a:r>
            <a:r>
              <a:rPr lang="en-US" sz="2200" dirty="0"/>
              <a:t>;</a:t>
            </a:r>
          </a:p>
          <a:p>
            <a:r>
              <a:rPr lang="en-US" sz="2200" dirty="0"/>
              <a:t>grades["Peter"] = </a:t>
            </a:r>
            <a:r>
              <a:rPr lang="en-US" sz="2200" dirty="0">
                <a:solidFill>
                  <a:schemeClr val="bg1"/>
                </a:solidFill>
              </a:rPr>
              <a:t>new List&lt;</a:t>
            </a:r>
            <a:r>
              <a:rPr lang="en-US" sz="2200" dirty="0" err="1">
                <a:solidFill>
                  <a:schemeClr val="bg1"/>
                </a:solidFill>
              </a:rPr>
              <a:t>int</a:t>
            </a:r>
            <a:r>
              <a:rPr lang="en-US" sz="2200" dirty="0">
                <a:solidFill>
                  <a:schemeClr val="bg1"/>
                </a:solidFill>
              </a:rPr>
              <a:t>&gt;()</a:t>
            </a:r>
            <a:r>
              <a:rPr lang="en-US" sz="2200" dirty="0"/>
              <a:t>;</a:t>
            </a:r>
          </a:p>
          <a:p>
            <a:r>
              <a:rPr lang="en-US" sz="2200" dirty="0"/>
              <a:t>grades["Peter"].</a:t>
            </a:r>
            <a:r>
              <a:rPr lang="en-US" sz="2200" dirty="0">
                <a:solidFill>
                  <a:schemeClr val="bg1"/>
                </a:solidFill>
              </a:rPr>
              <a:t>Add(</a:t>
            </a:r>
            <a:r>
              <a:rPr lang="en-US" sz="2200" dirty="0"/>
              <a:t>5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  <a:r>
              <a:rPr lang="en-US" sz="2200" dirty="0"/>
              <a:t>;</a:t>
            </a:r>
            <a:endParaRPr lang="bg-BG" sz="2200" dirty="0"/>
          </a:p>
          <a:p>
            <a:r>
              <a:rPr lang="en-US" sz="2200" dirty="0"/>
              <a:t>grades["Kiril"] = </a:t>
            </a:r>
            <a:r>
              <a:rPr lang="en-US" sz="2200" dirty="0">
                <a:solidFill>
                  <a:schemeClr val="bg1"/>
                </a:solidFill>
              </a:rPr>
              <a:t>new List&lt;</a:t>
            </a:r>
            <a:r>
              <a:rPr lang="en-US" sz="2200" dirty="0" err="1">
                <a:solidFill>
                  <a:schemeClr val="bg1"/>
                </a:solidFill>
              </a:rPr>
              <a:t>int</a:t>
            </a:r>
            <a:r>
              <a:rPr lang="en-US" sz="2200" dirty="0">
                <a:solidFill>
                  <a:schemeClr val="bg1"/>
                </a:solidFill>
              </a:rPr>
              <a:t>&gt;() </a:t>
            </a:r>
            <a:r>
              <a:rPr lang="en-US" sz="2200" dirty="0"/>
              <a:t>{</a:t>
            </a:r>
            <a:r>
              <a:rPr lang="en-US" sz="2200" dirty="0">
                <a:solidFill>
                  <a:schemeClr val="bg1"/>
                </a:solidFill>
              </a:rPr>
              <a:t> 6</a:t>
            </a:r>
            <a:r>
              <a:rPr lang="en-US" sz="2200" dirty="0"/>
              <a:t>,</a:t>
            </a:r>
            <a:r>
              <a:rPr lang="en-US" sz="2200" dirty="0">
                <a:solidFill>
                  <a:schemeClr val="bg1"/>
                </a:solidFill>
              </a:rPr>
              <a:t> 6</a:t>
            </a:r>
            <a:r>
              <a:rPr lang="en-US" sz="2200" dirty="0"/>
              <a:t>,</a:t>
            </a:r>
            <a:r>
              <a:rPr lang="en-US" sz="2200" dirty="0">
                <a:solidFill>
                  <a:schemeClr val="bg1"/>
                </a:solidFill>
              </a:rPr>
              <a:t> 3</a:t>
            </a:r>
            <a:r>
              <a:rPr lang="en-US" sz="2200" dirty="0"/>
              <a:t>,</a:t>
            </a:r>
            <a:r>
              <a:rPr lang="en-US" sz="2200" dirty="0">
                <a:solidFill>
                  <a:schemeClr val="bg1"/>
                </a:solidFill>
              </a:rPr>
              <a:t> 4</a:t>
            </a:r>
            <a:r>
              <a:rPr lang="en-US" sz="2200" dirty="0"/>
              <a:t>,</a:t>
            </a:r>
            <a:r>
              <a:rPr lang="en-US" sz="2200" dirty="0">
                <a:solidFill>
                  <a:schemeClr val="bg1"/>
                </a:solidFill>
              </a:rPr>
              <a:t> 6 </a:t>
            </a:r>
            <a:r>
              <a:rPr lang="en-US" sz="2200" dirty="0"/>
              <a:t>};</a:t>
            </a:r>
          </a:p>
          <a:p>
            <a:r>
              <a:rPr lang="en-US" sz="2200" dirty="0"/>
              <a:t>Console.WriteLine(string.Join(" ", grades["Kiril"]);</a:t>
            </a:r>
            <a:endParaRPr lang="en-US" sz="2200" i="1" dirty="0">
              <a:solidFill>
                <a:schemeClr val="accent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F7CF507-D7F4-46C1-BAB9-5DBE5F26C43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9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to read student names + grades</a:t>
            </a:r>
          </a:p>
          <a:p>
            <a:r>
              <a:rPr lang="en-US" dirty="0"/>
              <a:t>Print the grades + average grade for each student </a:t>
            </a:r>
            <a:br>
              <a:rPr lang="en-US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Average Student Grades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97762" y="2584682"/>
            <a:ext cx="2256974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6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Ivancho 5.20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Mariika 5.50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Mariika 2.50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Stamat 2.00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Mariika 3.46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Stamat 3.00</a:t>
            </a:r>
          </a:p>
        </p:txBody>
      </p:sp>
      <p:sp>
        <p:nvSpPr>
          <p:cNvPr id="6" name="Right Arrow 5"/>
          <p:cNvSpPr/>
          <p:nvPr/>
        </p:nvSpPr>
        <p:spPr>
          <a:xfrm>
            <a:off x="4227791" y="4334529"/>
            <a:ext cx="381000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881846" y="3736845"/>
            <a:ext cx="6014754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Ivancho -&gt; 5.20 (avg: 5.20)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Mariika -&gt; 5.50 2.50 3.46 (avg: 3.82)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Stamat -&gt; 2.00 3.00 (avg: 2.50)</a:t>
            </a:r>
            <a:endParaRPr lang="it-IT" sz="2200" b="1" noProof="1">
              <a:latin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0AA19B-F678-4799-8679-0439EDA112D0}"/>
              </a:ext>
            </a:extLst>
          </p:cNvPr>
          <p:cNvSpPr txBox="1"/>
          <p:nvPr/>
        </p:nvSpPr>
        <p:spPr>
          <a:xfrm>
            <a:off x="623836" y="6320034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here: </a:t>
            </a:r>
            <a:r>
              <a:rPr lang="en-US" sz="1999" dirty="0">
                <a:hlinkClick r:id="rId2"/>
              </a:rPr>
              <a:t>https://judge.softuni.bg/Contests/1465/Sets-and-Dictionaries-Advanced-Lab</a:t>
            </a:r>
            <a:endParaRPr lang="en-US" sz="1999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52E00F88-B83A-4DA8-BF52-378DCB78E8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526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Average Student Grades (1)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821000" y="1410632"/>
            <a:ext cx="8458200" cy="50963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Aft>
                <a:spcPts val="300"/>
              </a:spcAft>
            </a:pPr>
            <a:r>
              <a:rPr lang="en-US" dirty="0"/>
              <a:t>var grades = new Dictionary&lt;string, List&lt;double&gt;&gt;();</a:t>
            </a:r>
          </a:p>
          <a:p>
            <a:pPr>
              <a:spcAft>
                <a:spcPts val="300"/>
              </a:spcAft>
            </a:pPr>
            <a:r>
              <a:rPr lang="en-US" dirty="0"/>
              <a:t>var n = int.Parse(Console.ReadLine());</a:t>
            </a:r>
          </a:p>
          <a:p>
            <a:pPr>
              <a:spcAft>
                <a:spcPts val="300"/>
              </a:spcAft>
            </a:pPr>
            <a:r>
              <a:rPr lang="en-US" dirty="0"/>
              <a:t>for (int i = 0; i &lt; n; i++) {</a:t>
            </a:r>
          </a:p>
          <a:p>
            <a:pPr>
              <a:spcAft>
                <a:spcPts val="300"/>
              </a:spcAft>
            </a:pPr>
            <a:r>
              <a:rPr lang="en-US" dirty="0"/>
              <a:t>  var tokens = Console.ReadLine().Split();</a:t>
            </a:r>
          </a:p>
          <a:p>
            <a:pPr>
              <a:spcAft>
                <a:spcPts val="300"/>
              </a:spcAft>
            </a:pPr>
            <a:r>
              <a:rPr lang="en-US" dirty="0"/>
              <a:t>  var name = tokens[0];</a:t>
            </a:r>
          </a:p>
          <a:p>
            <a:pPr>
              <a:spcAft>
                <a:spcPts val="300"/>
              </a:spcAft>
            </a:pPr>
            <a:r>
              <a:rPr lang="en-US" dirty="0"/>
              <a:t>  var grade = double.Parse(tokens[1]);</a:t>
            </a:r>
          </a:p>
          <a:p>
            <a:pPr>
              <a:spcAft>
                <a:spcPts val="300"/>
              </a:spcAft>
            </a:pPr>
            <a:r>
              <a:rPr lang="en-US" dirty="0"/>
              <a:t>  if (!grades.ContainsKey(name))</a:t>
            </a:r>
          </a:p>
          <a:p>
            <a:pPr>
              <a:spcAft>
                <a:spcPts val="300"/>
              </a:spcAft>
            </a:pPr>
            <a:r>
              <a:rPr lang="en-US" dirty="0"/>
              <a:t>    grades[name] = new List&lt;double&gt;();</a:t>
            </a:r>
          </a:p>
          <a:p>
            <a:pPr>
              <a:spcAft>
                <a:spcPts val="300"/>
              </a:spcAft>
            </a:pPr>
            <a:r>
              <a:rPr lang="en-US" dirty="0"/>
              <a:t>  grades[name].Add(grade);</a:t>
            </a:r>
          </a:p>
          <a:p>
            <a:pPr>
              <a:spcAft>
                <a:spcPts val="300"/>
              </a:spcAft>
            </a:pPr>
            <a:r>
              <a:rPr lang="en-US" dirty="0"/>
              <a:t>} </a:t>
            </a:r>
          </a:p>
          <a:p>
            <a:pPr>
              <a:spcAft>
                <a:spcPts val="300"/>
              </a:spcAft>
            </a:pPr>
            <a:r>
              <a:rPr lang="en-US" i="1" dirty="0">
                <a:solidFill>
                  <a:schemeClr val="accent2"/>
                </a:solidFill>
              </a:rPr>
              <a:t>// continues on next slide ...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7851000" y="3739700"/>
            <a:ext cx="2788638" cy="816626"/>
          </a:xfrm>
          <a:prstGeom prst="wedgeRoundRectCallout">
            <a:avLst>
              <a:gd name="adj1" fmla="val -60563"/>
              <a:gd name="adj2" fmla="val 445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rgbClr val="FFFFFF"/>
                </a:solidFill>
              </a:rPr>
              <a:t>Make sure the list is initialized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6321000" y="5123350"/>
            <a:ext cx="2209800" cy="816626"/>
          </a:xfrm>
          <a:prstGeom prst="wedgeRoundRectCallout">
            <a:avLst>
              <a:gd name="adj1" fmla="val -56034"/>
              <a:gd name="adj2" fmla="val -236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rgbClr val="FFFFFF"/>
                </a:solidFill>
              </a:rPr>
              <a:t>Add grade </a:t>
            </a:r>
            <a:br>
              <a:rPr lang="nb-NO" sz="2800" b="1" noProof="1">
                <a:solidFill>
                  <a:srgbClr val="FFFFFF"/>
                </a:solidFill>
              </a:rPr>
            </a:br>
            <a:r>
              <a:rPr lang="nb-NO" sz="2800" b="1" noProof="1">
                <a:solidFill>
                  <a:srgbClr val="FFFFFF"/>
                </a:solidFill>
              </a:rPr>
              <a:t>into the list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8143348-7F1F-41A3-92A8-0853CACB26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912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Average Student Grades (2)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866000" y="1518354"/>
            <a:ext cx="8458200" cy="49886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foreach (var pair in grades)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var name = pair.Key;</a:t>
            </a:r>
          </a:p>
          <a:p>
            <a:r>
              <a:rPr lang="en-US" dirty="0"/>
              <a:t>  var studentGrades = pair.Value;</a:t>
            </a:r>
          </a:p>
          <a:p>
            <a:r>
              <a:rPr lang="en-US" dirty="0"/>
              <a:t>  var average = studentGrades.Average();</a:t>
            </a:r>
          </a:p>
          <a:p>
            <a:r>
              <a:rPr lang="en-US" dirty="0"/>
              <a:t>  Console.Write($"{name} -&gt; ");</a:t>
            </a:r>
          </a:p>
          <a:p>
            <a:r>
              <a:rPr lang="en-US" dirty="0"/>
              <a:t>  foreach (var grade in studentGrades)</a:t>
            </a:r>
          </a:p>
          <a:p>
            <a:r>
              <a:rPr lang="en-US" dirty="0"/>
              <a:t>    Console.Write($"{grade:f2} ");</a:t>
            </a:r>
          </a:p>
          <a:p>
            <a:r>
              <a:rPr lang="en-US" dirty="0"/>
              <a:t>  Console.WriteLine($"(avg: {average:f2})");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5F0F3B0A-A97C-48CE-A6A6-0A736FB8C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1000" y="2079000"/>
            <a:ext cx="5268559" cy="474951"/>
          </a:xfrm>
          <a:prstGeom prst="wedgeRoundRectCallout">
            <a:avLst>
              <a:gd name="adj1" fmla="val -51889"/>
              <a:gd name="adj2" fmla="val -432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rgbClr val="FFFFFF"/>
                </a:solidFill>
              </a:rPr>
              <a:t>KeyValuePair&lt;string, List&lt;double&gt;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0C3314B-F2D5-4BA4-84BA-38FAA0A53D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371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9927138" cy="5276048"/>
          </a:xfrm>
        </p:spPr>
        <p:txBody>
          <a:bodyPr/>
          <a:lstStyle/>
          <a:p>
            <a:r>
              <a:rPr lang="en-US" dirty="0"/>
              <a:t>Dictionaries may hold another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dictionary</a:t>
            </a:r>
            <a:r>
              <a:rPr lang="en-US" b="1" dirty="0"/>
              <a:t> </a:t>
            </a:r>
            <a:r>
              <a:rPr lang="en-US" dirty="0"/>
              <a:t>as value</a:t>
            </a:r>
          </a:p>
          <a:p>
            <a:r>
              <a:rPr lang="en-US" dirty="0"/>
              <a:t>Example: population by country and city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Dictionaries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53861" y="3124201"/>
            <a:ext cx="4794253" cy="954107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Sofia </a:t>
            </a:r>
            <a:r>
              <a:rPr lang="en-US" sz="2800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</a:rPr>
              <a:t> 1,211,000</a:t>
            </a:r>
          </a:p>
          <a:p>
            <a:r>
              <a:rPr lang="en-US" sz="2800" b="1" dirty="0">
                <a:solidFill>
                  <a:srgbClr val="FFFFFF"/>
                </a:solidFill>
              </a:rPr>
              <a:t>Plovdiv </a:t>
            </a:r>
            <a:r>
              <a:rPr lang="en-US" sz="2800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</a:rPr>
              <a:t> 338,657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53861" y="4242346"/>
            <a:ext cx="4794253" cy="830997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London </a:t>
            </a:r>
            <a:r>
              <a:rPr lang="en-US" sz="2800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</a:rPr>
              <a:t> 8,674,000</a:t>
            </a:r>
          </a:p>
          <a:p>
            <a:r>
              <a:rPr lang="en-US" sz="2800" b="1" dirty="0">
                <a:solidFill>
                  <a:srgbClr val="FFFFFF"/>
                </a:solidFill>
              </a:rPr>
              <a:t>Manchester </a:t>
            </a:r>
            <a:r>
              <a:rPr lang="en-US" sz="2800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</a:rPr>
              <a:t> 2,550,000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53861" y="5238779"/>
            <a:ext cx="4794253" cy="830997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New York City, NY </a:t>
            </a:r>
            <a:r>
              <a:rPr lang="en-US" sz="2800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</a:rPr>
              <a:t> 8,406,000</a:t>
            </a:r>
          </a:p>
          <a:p>
            <a:r>
              <a:rPr lang="en-US" sz="2800" b="1" dirty="0">
                <a:solidFill>
                  <a:srgbClr val="FFFFFF"/>
                </a:solidFill>
              </a:rPr>
              <a:t>Washington, DC </a:t>
            </a:r>
            <a:r>
              <a:rPr lang="en-US" sz="2800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</a:rPr>
              <a:t> 658,893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B7BBB7-F52C-442D-A494-29DFD5323851}"/>
              </a:ext>
            </a:extLst>
          </p:cNvPr>
          <p:cNvSpPr/>
          <p:nvPr/>
        </p:nvSpPr>
        <p:spPr bwMode="auto">
          <a:xfrm>
            <a:off x="2743201" y="3372653"/>
            <a:ext cx="853925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</a:rPr>
              <a:t>BG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BB81440-6914-4C21-B71F-93A34BB8950A}"/>
              </a:ext>
            </a:extLst>
          </p:cNvPr>
          <p:cNvSpPr/>
          <p:nvPr/>
        </p:nvSpPr>
        <p:spPr bwMode="auto">
          <a:xfrm>
            <a:off x="3784992" y="3452313"/>
            <a:ext cx="381000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3E9AA6-FAC4-47E7-BE53-7E29E77104E8}"/>
              </a:ext>
            </a:extLst>
          </p:cNvPr>
          <p:cNvSpPr/>
          <p:nvPr/>
        </p:nvSpPr>
        <p:spPr bwMode="auto">
          <a:xfrm>
            <a:off x="2743201" y="4429243"/>
            <a:ext cx="853925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</a:rPr>
              <a:t>UK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F56E839-8B4C-4ED9-B2A0-44725A8AAE26}"/>
              </a:ext>
            </a:extLst>
          </p:cNvPr>
          <p:cNvSpPr/>
          <p:nvPr/>
        </p:nvSpPr>
        <p:spPr bwMode="auto">
          <a:xfrm>
            <a:off x="3784992" y="4492859"/>
            <a:ext cx="381000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A5FE84-E4E7-45E6-ACA7-102E817CF3C5}"/>
              </a:ext>
            </a:extLst>
          </p:cNvPr>
          <p:cNvSpPr/>
          <p:nvPr/>
        </p:nvSpPr>
        <p:spPr bwMode="auto">
          <a:xfrm>
            <a:off x="2743201" y="5457205"/>
            <a:ext cx="853925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</a:rPr>
              <a:t>USA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9781827-1D0E-4245-9BAD-349245417B53}"/>
              </a:ext>
            </a:extLst>
          </p:cNvPr>
          <p:cNvSpPr/>
          <p:nvPr/>
        </p:nvSpPr>
        <p:spPr bwMode="auto">
          <a:xfrm>
            <a:off x="3784992" y="5533405"/>
            <a:ext cx="381000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FA8145CD-E598-4186-878F-CAB2FCEE45F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14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5" grpId="0" animBg="1"/>
      <p:bldP spid="6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923859" cy="5201066"/>
          </a:xfrm>
        </p:spPr>
        <p:txBody>
          <a:bodyPr/>
          <a:lstStyle/>
          <a:p>
            <a:r>
              <a:rPr lang="bg-BG" dirty="0"/>
              <a:t>Write a program that </a:t>
            </a:r>
            <a:r>
              <a:rPr lang="en-GB" dirty="0"/>
              <a:t>stores</a:t>
            </a:r>
            <a:r>
              <a:rPr lang="bg-BG" dirty="0"/>
              <a:t> information about food shops</a:t>
            </a:r>
            <a:endParaRPr lang="en-GB" dirty="0"/>
          </a:p>
          <a:p>
            <a:r>
              <a:rPr lang="en-GB" dirty="0"/>
              <a:t>I</a:t>
            </a:r>
            <a:r>
              <a:rPr lang="bg-BG" dirty="0"/>
              <a:t>f you receive a shop you already have received </a:t>
            </a:r>
            <a:r>
              <a:rPr lang="en-GB" dirty="0"/>
              <a:t>add the product</a:t>
            </a:r>
            <a:endParaRPr lang="en-US" dirty="0"/>
          </a:p>
          <a:p>
            <a:r>
              <a:rPr lang="bg-BG" dirty="0"/>
              <a:t>Your output must be ordered by shop name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Product Shop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EFE2D2-63AD-4677-9DED-790D3FA7AAA6}"/>
              </a:ext>
            </a:extLst>
          </p:cNvPr>
          <p:cNvSpPr txBox="1"/>
          <p:nvPr/>
        </p:nvSpPr>
        <p:spPr>
          <a:xfrm>
            <a:off x="623836" y="6320034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here: </a:t>
            </a:r>
            <a:r>
              <a:rPr lang="en-US" sz="1999" dirty="0">
                <a:hlinkClick r:id="rId2"/>
              </a:rPr>
              <a:t>https://judge.softuni.bg/Contests/1465/Sets-and-Dictionaries-Advanced-Lab</a:t>
            </a:r>
            <a:endParaRPr lang="en-US" sz="1999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3D85E1-D7A3-48AE-A0AF-64460AFFF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745522"/>
            <a:ext cx="3871964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lidl, juice, 2.30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kaufland, banana, 1.10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lidl, grape, 2.20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Revision</a:t>
            </a:r>
          </a:p>
        </p:txBody>
      </p:sp>
      <p:sp>
        <p:nvSpPr>
          <p:cNvPr id="11" name="Right Arrow 6">
            <a:extLst>
              <a:ext uri="{FF2B5EF4-FFF2-40B4-BE49-F238E27FC236}">
                <a16:creationId xmlns:a16="http://schemas.microsoft.com/office/drawing/2014/main" id="{D80D0037-385B-4A69-9F91-707E0C169418}"/>
              </a:ext>
            </a:extLst>
          </p:cNvPr>
          <p:cNvSpPr/>
          <p:nvPr/>
        </p:nvSpPr>
        <p:spPr>
          <a:xfrm>
            <a:off x="4787000" y="4589426"/>
            <a:ext cx="381000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75AEB2-3500-445F-9CE4-250D80454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3438" y="3499299"/>
            <a:ext cx="4681869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kaufland-&gt;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Product: banana, Price: 1.1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lidl-&gt;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Product: juice, Price: 2.3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Product: grape, Price: 2.2</a:t>
            </a:r>
          </a:p>
        </p:txBody>
      </p:sp>
      <p:sp>
        <p:nvSpPr>
          <p:cNvPr id="9" name="AutoShape 24">
            <a:extLst>
              <a:ext uri="{FF2B5EF4-FFF2-40B4-BE49-F238E27FC236}">
                <a16:creationId xmlns:a16="http://schemas.microsoft.com/office/drawing/2014/main" id="{0781C81E-DD49-4DBD-B4F7-9AAF51DCF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7230" y="5392215"/>
            <a:ext cx="2351428" cy="463133"/>
          </a:xfrm>
          <a:prstGeom prst="wedgeRoundRectCallout">
            <a:avLst>
              <a:gd name="adj1" fmla="val -56034"/>
              <a:gd name="adj2" fmla="val -236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b-NO" sz="2800" b="1" noProof="1">
                <a:solidFill>
                  <a:srgbClr val="FFFFFF"/>
                </a:solidFill>
              </a:rPr>
              <a:t>End command</a:t>
            </a:r>
          </a:p>
        </p:txBody>
      </p:sp>
      <p:sp>
        <p:nvSpPr>
          <p:cNvPr id="13" name="AutoShape 24">
            <a:extLst>
              <a:ext uri="{FF2B5EF4-FFF2-40B4-BE49-F238E27FC236}">
                <a16:creationId xmlns:a16="http://schemas.microsoft.com/office/drawing/2014/main" id="{ED3819E9-2498-4D7E-89B0-090E57F81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048" y="3205000"/>
            <a:ext cx="3959841" cy="463133"/>
          </a:xfrm>
          <a:prstGeom prst="wedgeRoundRectCallout">
            <a:avLst>
              <a:gd name="adj1" fmla="val -53190"/>
              <a:gd name="adj2" fmla="val 470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b-NO" sz="2800" b="1" noProof="1">
                <a:solidFill>
                  <a:srgbClr val="FFFFFF"/>
                </a:solidFill>
              </a:rPr>
              <a:t>{shop}, {product}, {price}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639AD48-894E-4A33-82A7-A5BF4FB67D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954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9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Product Shop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6000" y="1719000"/>
            <a:ext cx="10350044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var shops = new Dictionary&lt;string, Dictionary&lt;string, double&gt;&gt;();</a:t>
            </a:r>
          </a:p>
          <a:p>
            <a:r>
              <a:rPr lang="en-US" dirty="0"/>
              <a:t>string line;</a:t>
            </a:r>
          </a:p>
          <a:p>
            <a:r>
              <a:rPr lang="en-GB" dirty="0"/>
              <a:t>while ((line = Console.ReadLine()) != "Revision")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string[] productsInfo = line.Split(", ")</a:t>
            </a:r>
            <a:r>
              <a:rPr lang="bg-BG" dirty="0"/>
              <a:t>;</a:t>
            </a:r>
            <a:endParaRPr lang="en-GB" dirty="0"/>
          </a:p>
          <a:p>
            <a:r>
              <a:rPr lang="en-GB" dirty="0"/>
              <a:t>  string shop = productsInfo[0];</a:t>
            </a:r>
          </a:p>
          <a:p>
            <a:r>
              <a:rPr lang="en-GB" dirty="0"/>
              <a:t>  string product = productsInfo[1];</a:t>
            </a:r>
          </a:p>
          <a:p>
            <a:r>
              <a:rPr lang="en-GB" dirty="0"/>
              <a:t>  double price = double.Parse(productsInfo[2]);</a:t>
            </a:r>
            <a:r>
              <a:rPr lang="en-US" dirty="0"/>
              <a:t>  </a:t>
            </a:r>
          </a:p>
          <a:p>
            <a:r>
              <a:rPr lang="en-US" i="1" dirty="0">
                <a:solidFill>
                  <a:schemeClr val="accent2"/>
                </a:solidFill>
              </a:rPr>
              <a:t>  // continue</a:t>
            </a:r>
            <a:r>
              <a:rPr lang="en-GB" i="1" dirty="0">
                <a:solidFill>
                  <a:schemeClr val="accent2"/>
                </a:solidFill>
              </a:rPr>
              <a:t>s</a:t>
            </a:r>
            <a:r>
              <a:rPr lang="en-US" i="1" dirty="0">
                <a:solidFill>
                  <a:schemeClr val="accent2"/>
                </a:solidFill>
              </a:rPr>
              <a:t> on next slide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86D5FE5-5705-4057-A7C5-3F6D8AD37F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84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Dictionary&lt;K, V&gt; Overview</a:t>
            </a:r>
          </a:p>
          <a:p>
            <a:pPr lvl="0"/>
            <a:r>
              <a:rPr lang="en-US" dirty="0"/>
              <a:t>Multi Dictionary</a:t>
            </a:r>
          </a:p>
          <a:p>
            <a:pPr lvl="1"/>
            <a:r>
              <a:rPr lang="en-US" dirty="0"/>
              <a:t>Key with multiple values</a:t>
            </a:r>
          </a:p>
          <a:p>
            <a:pPr lvl="1"/>
            <a:r>
              <a:rPr lang="en-US" dirty="0"/>
              <a:t>A Dictionary Holding Another Dictionary</a:t>
            </a:r>
          </a:p>
          <a:p>
            <a:pPr lvl="0"/>
            <a:r>
              <a:rPr lang="en-US" dirty="0"/>
              <a:t>Set&lt;T&gt;</a:t>
            </a:r>
          </a:p>
          <a:p>
            <a:pPr lvl="1"/>
            <a:r>
              <a:rPr lang="en-US" noProof="1"/>
              <a:t>HashSet&lt;T&gt; and SortedSet&lt;T&gt;</a:t>
            </a:r>
          </a:p>
          <a:p>
            <a:pPr lvl="1"/>
            <a:r>
              <a:rPr lang="en-US" noProof="1"/>
              <a:t>List&lt;T&gt; vs Set&lt;T&gt;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4857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Product Shop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86000" y="1719000"/>
            <a:ext cx="10350044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  if (!shops.ContainsKey(shop))</a:t>
            </a:r>
          </a:p>
          <a:p>
            <a:r>
              <a:rPr lang="en-GB" dirty="0"/>
              <a:t>  { </a:t>
            </a:r>
          </a:p>
          <a:p>
            <a:r>
              <a:rPr lang="en-GB" dirty="0"/>
              <a:t>    shops.Add(shop, new Dictionary&lt;string, double&gt;()); </a:t>
            </a:r>
          </a:p>
          <a:p>
            <a:r>
              <a:rPr lang="en-GB" dirty="0"/>
              <a:t>  } </a:t>
            </a:r>
          </a:p>
          <a:p>
            <a:r>
              <a:rPr lang="en-GB" dirty="0"/>
              <a:t>  shops[shop].Add(product, price);</a:t>
            </a:r>
          </a:p>
          <a:p>
            <a:r>
              <a:rPr lang="en-GB" dirty="0"/>
              <a:t>}</a:t>
            </a:r>
            <a:endParaRPr lang="en-GB" i="1" dirty="0">
              <a:solidFill>
                <a:schemeClr val="accent2"/>
              </a:solidFill>
            </a:endParaRPr>
          </a:p>
          <a:p>
            <a:r>
              <a:rPr lang="en-GB" dirty="0"/>
              <a:t>var orderedShops = </a:t>
            </a:r>
          </a:p>
          <a:p>
            <a:r>
              <a:rPr lang="en-GB" dirty="0"/>
              <a:t>shops.OrderBy(s =&gt; s.Key).ToDictionary(x =&gt; x.Key, x =&gt; x.Value);</a:t>
            </a:r>
            <a:endParaRPr lang="en-GB" i="1" dirty="0">
              <a:solidFill>
                <a:schemeClr val="accent2"/>
              </a:solidFill>
            </a:endParaRPr>
          </a:p>
          <a:p>
            <a:r>
              <a:rPr lang="en-GB" i="1" dirty="0">
                <a:solidFill>
                  <a:schemeClr val="accent2"/>
                </a:solidFill>
              </a:rPr>
              <a:t>//</a:t>
            </a:r>
            <a:r>
              <a:rPr lang="en-GB" dirty="0">
                <a:solidFill>
                  <a:schemeClr val="accent2"/>
                </a:solidFill>
              </a:rPr>
              <a:t>TODO:</a:t>
            </a:r>
            <a:r>
              <a:rPr lang="en-GB" i="1" dirty="0">
                <a:solidFill>
                  <a:schemeClr val="accent2"/>
                </a:solidFill>
              </a:rPr>
              <a:t> Print the ordered dictionary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38F7E7EE-CF0E-415F-BEB3-48D6EF036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022" y="1944000"/>
            <a:ext cx="3640188" cy="816626"/>
          </a:xfrm>
          <a:prstGeom prst="wedgeRoundRectCallout">
            <a:avLst>
              <a:gd name="adj1" fmla="val -54876"/>
              <a:gd name="adj2" fmla="val 434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rgbClr val="FFFFFF"/>
                </a:solidFill>
              </a:rPr>
              <a:t>Make sure the inner dictionary is initialized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92AD184-61A5-4247-AB48-BB98A5AA5B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170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to read continents, countries and their cities, </a:t>
            </a:r>
            <a:br>
              <a:rPr lang="en-US" dirty="0"/>
            </a:br>
            <a:r>
              <a:rPr lang="en-US" dirty="0"/>
              <a:t>put them in a nested dictionary and print them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Cities by Continent and Country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57401" y="2520893"/>
            <a:ext cx="3700528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6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Europe Bulgaria Sofia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Asia China Beijing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Asia Japan Tokyo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Europe Poland Warsaw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Europe Germany Berlin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Europe Poland Poznan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475508" y="4103461"/>
            <a:ext cx="381000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72200" y="2514601"/>
            <a:ext cx="4710000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Europe: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Bulgaria -&gt; Sofia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Poland -&gt; Warsaw, Poznan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Germany -&gt; Berlin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Asia: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China -&gt; Beijing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Japan -&gt; Tokyo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B25BC1-6F2D-41EA-B2E1-8210B6DA1EAB}"/>
              </a:ext>
            </a:extLst>
          </p:cNvPr>
          <p:cNvSpPr txBox="1"/>
          <p:nvPr/>
        </p:nvSpPr>
        <p:spPr>
          <a:xfrm>
            <a:off x="623836" y="6320034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here: </a:t>
            </a:r>
            <a:r>
              <a:rPr lang="en-US" sz="1999" dirty="0">
                <a:hlinkClick r:id="rId2"/>
              </a:rPr>
              <a:t>https://judge.softuni.bg/Contests/1465/Sets-and-Dictionaries-Advanced-Lab</a:t>
            </a:r>
            <a:endParaRPr lang="en-US" sz="1999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027CD18B-7577-405D-8EC6-AA3E5C560A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823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Cities by Continent and Country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6000" y="1809000"/>
            <a:ext cx="10721124" cy="43423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var continentsData = </a:t>
            </a:r>
            <a:br>
              <a:rPr lang="en-US" dirty="0"/>
            </a:br>
            <a:r>
              <a:rPr lang="en-US" dirty="0"/>
              <a:t>        new Dictionary&lt;string, Dictionary&lt;string, List&lt;string&gt;&gt;&gt;();</a:t>
            </a:r>
          </a:p>
          <a:p>
            <a:r>
              <a:rPr lang="en-US" dirty="0"/>
              <a:t>var n = int.Parse(Console.ReadLine());</a:t>
            </a:r>
          </a:p>
          <a:p>
            <a:r>
              <a:rPr lang="en-US" dirty="0"/>
              <a:t>for (int i = 0; i &lt; n; i++) {</a:t>
            </a:r>
          </a:p>
          <a:p>
            <a:r>
              <a:rPr lang="en-US" dirty="0"/>
              <a:t>  var tokens = Console.ReadLine().Split();</a:t>
            </a:r>
          </a:p>
          <a:p>
            <a:r>
              <a:rPr lang="en-US" dirty="0"/>
              <a:t>  var continent = tokens[0];</a:t>
            </a:r>
          </a:p>
          <a:p>
            <a:r>
              <a:rPr lang="en-US" dirty="0"/>
              <a:t>  var country = tokens[1];</a:t>
            </a:r>
          </a:p>
          <a:p>
            <a:r>
              <a:rPr lang="en-US" dirty="0"/>
              <a:t>  var city = tokens[2];</a:t>
            </a:r>
          </a:p>
          <a:p>
            <a:r>
              <a:rPr lang="en-US" dirty="0"/>
              <a:t>  </a:t>
            </a:r>
            <a:r>
              <a:rPr lang="en-US" i="1" dirty="0">
                <a:solidFill>
                  <a:schemeClr val="accent2"/>
                </a:solidFill>
              </a:rPr>
              <a:t>// continue</a:t>
            </a:r>
            <a:r>
              <a:rPr lang="en-GB" i="1" dirty="0">
                <a:solidFill>
                  <a:schemeClr val="accent2"/>
                </a:solidFill>
              </a:rPr>
              <a:t>s</a:t>
            </a:r>
            <a:r>
              <a:rPr lang="en-US" i="1" dirty="0">
                <a:solidFill>
                  <a:schemeClr val="accent2"/>
                </a:solidFill>
              </a:rPr>
              <a:t> on next slide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4AEF609-3777-4BA7-A897-55B65764EF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014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Cities by Continent and Country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53636" y="1760144"/>
            <a:ext cx="11284822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  if (!</a:t>
            </a:r>
            <a:r>
              <a:rPr lang="en-US" dirty="0" err="1"/>
              <a:t>continentsData.ContainsKey</a:t>
            </a:r>
            <a:r>
              <a:rPr lang="en-US" dirty="0"/>
              <a:t>(continent)) {</a:t>
            </a:r>
          </a:p>
          <a:p>
            <a:r>
              <a:rPr lang="en-US" dirty="0"/>
              <a:t>    continentsData[continent] = new Dictionary&lt;string, List&lt;string&gt;&gt;();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if (!continentsData[continent].</a:t>
            </a:r>
            <a:r>
              <a:rPr lang="en-US" dirty="0" err="1"/>
              <a:t>ContainsKey</a:t>
            </a:r>
            <a:r>
              <a:rPr lang="en-US" dirty="0"/>
              <a:t>(country)) {</a:t>
            </a:r>
          </a:p>
          <a:p>
            <a:r>
              <a:rPr lang="en-US" dirty="0"/>
              <a:t>    continentsData[continent][country] = new List&lt;string&gt;();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continentsData[continent][country].Add(city);</a:t>
            </a:r>
          </a:p>
          <a:p>
            <a:r>
              <a:rPr lang="en-US" dirty="0"/>
              <a:t>}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 continues on next slide...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0C5162FE-9471-47F9-9061-C6952D990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1000" y="1772335"/>
            <a:ext cx="2627032" cy="506303"/>
          </a:xfrm>
          <a:prstGeom prst="wedgeRoundRectCallout">
            <a:avLst>
              <a:gd name="adj1" fmla="val -54691"/>
              <a:gd name="adj2" fmla="val 388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600" b="1" noProof="1">
                <a:solidFill>
                  <a:srgbClr val="FFFFFF"/>
                </a:solidFill>
              </a:rPr>
              <a:t>Initialize continet</a:t>
            </a:r>
          </a:p>
        </p:txBody>
      </p:sp>
      <p:sp>
        <p:nvSpPr>
          <p:cNvPr id="9" name="AutoShape 24">
            <a:extLst>
              <a:ext uri="{FF2B5EF4-FFF2-40B4-BE49-F238E27FC236}">
                <a16:creationId xmlns:a16="http://schemas.microsoft.com/office/drawing/2014/main" id="{F66FEA74-2224-406D-BDCE-771E990ED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2225" y="5298075"/>
            <a:ext cx="2627032" cy="958273"/>
          </a:xfrm>
          <a:prstGeom prst="wedgeRoundRectCallout">
            <a:avLst>
              <a:gd name="adj1" fmla="val -54661"/>
              <a:gd name="adj2" fmla="val -437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600" b="1" noProof="1">
                <a:solidFill>
                  <a:srgbClr val="FFFFFF"/>
                </a:solidFill>
              </a:rPr>
              <a:t>Append a city to the country</a:t>
            </a: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0760A745-745C-4CE4-AC29-B74F35BE4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2859" y="3303434"/>
            <a:ext cx="2235599" cy="424382"/>
          </a:xfrm>
          <a:prstGeom prst="wedgeRoundRectCallout">
            <a:avLst>
              <a:gd name="adj1" fmla="val -57993"/>
              <a:gd name="adj2" fmla="val 555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600" b="1" noProof="1">
                <a:solidFill>
                  <a:srgbClr val="FFFFFF"/>
                </a:solidFill>
              </a:rPr>
              <a:t>Initialize cities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447855E-F5B0-4A63-8331-7513ECAD95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069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Cities by Continent and Country (3)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326000" y="1697521"/>
            <a:ext cx="9448800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foreach (var continentCountries in continentsData) {</a:t>
            </a:r>
          </a:p>
          <a:p>
            <a:r>
              <a:rPr lang="en-US" dirty="0"/>
              <a:t>  var continentName = continentCountries.Key;</a:t>
            </a:r>
          </a:p>
          <a:p>
            <a:r>
              <a:rPr lang="en-US" dirty="0"/>
              <a:t>  Console.WriteLine($"{continentName}:");</a:t>
            </a:r>
          </a:p>
          <a:p>
            <a:r>
              <a:rPr lang="en-US" dirty="0"/>
              <a:t>  foreach (var countryCities in continentCountries.Value) {</a:t>
            </a:r>
          </a:p>
          <a:p>
            <a:r>
              <a:rPr lang="en-US" dirty="0"/>
              <a:t>    var countryName = countryCities.Key;</a:t>
            </a:r>
          </a:p>
          <a:p>
            <a:r>
              <a:rPr lang="en-US" dirty="0"/>
              <a:t>    var cities = countryCities.Value;</a:t>
            </a:r>
          </a:p>
          <a:p>
            <a:r>
              <a:rPr lang="en-US" dirty="0"/>
              <a:t>    </a:t>
            </a:r>
            <a:r>
              <a:rPr lang="en-US" i="1" dirty="0">
                <a:solidFill>
                  <a:schemeClr val="accent2"/>
                </a:solidFill>
              </a:rPr>
              <a:t>//</a:t>
            </a:r>
            <a:r>
              <a:rPr lang="bg-BG" i="1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TODO:</a:t>
            </a:r>
            <a:r>
              <a:rPr lang="en-US" i="1" dirty="0">
                <a:solidFill>
                  <a:schemeClr val="accent2"/>
                </a:solidFill>
              </a:rPr>
              <a:t> Print each country with its cities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2C6C6338-531C-47FA-9210-BB36CBBDB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1000" y="4104000"/>
            <a:ext cx="3048000" cy="576045"/>
          </a:xfrm>
          <a:prstGeom prst="wedgeRoundRectCallout">
            <a:avLst>
              <a:gd name="adj1" fmla="val -57933"/>
              <a:gd name="adj2" fmla="val -46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600" b="1" noProof="1">
                <a:solidFill>
                  <a:srgbClr val="FFFFFF"/>
                </a:solidFill>
              </a:rPr>
              <a:t>Cities in the country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D5F9E0B-70BF-41F7-98EF-6512C2B634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007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upload.wikimedia.org/wikipedia/commons/thumb/6/6d/Venn_A_intersect_B.svg/350px-Venn_A_intersect_B.svg.png">
            <a:extLst>
              <a:ext uri="{FF2B5EF4-FFF2-40B4-BE49-F238E27FC236}">
                <a16:creationId xmlns:a16="http://schemas.microsoft.com/office/drawing/2014/main" id="{467E6B25-CF85-475F-9498-E0C6C842AC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63884" y="1752601"/>
            <a:ext cx="2864233" cy="1891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9565E6B-C481-49C7-9067-35E5E2B16D5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HashSet&lt;T&gt; and SortedSet&lt;T&gt;</a:t>
            </a:r>
            <a:endParaRPr lang="bg-BG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DF452AC-B506-4078-B868-366CF7311A4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Sets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2183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set keeps </a:t>
            </a:r>
            <a:r>
              <a:rPr lang="en-US" sz="3200" b="1" dirty="0">
                <a:solidFill>
                  <a:schemeClr val="bg1"/>
                </a:solidFill>
              </a:rPr>
              <a:t>unique elements</a:t>
            </a:r>
          </a:p>
          <a:p>
            <a:pPr lvl="1"/>
            <a:r>
              <a:rPr lang="en-US" sz="3000" dirty="0"/>
              <a:t>Allows </a:t>
            </a:r>
            <a:r>
              <a:rPr lang="en-US" sz="3000" b="1" dirty="0">
                <a:solidFill>
                  <a:schemeClr val="bg1"/>
                </a:solidFill>
              </a:rPr>
              <a:t>add</a:t>
            </a:r>
            <a:r>
              <a:rPr lang="en-US" sz="3000" dirty="0"/>
              <a:t> / </a:t>
            </a:r>
            <a:r>
              <a:rPr lang="en-US" sz="3000" b="1" dirty="0">
                <a:solidFill>
                  <a:schemeClr val="bg1"/>
                </a:solidFill>
              </a:rPr>
              <a:t>remove</a:t>
            </a:r>
            <a:r>
              <a:rPr lang="en-US" sz="3000" dirty="0"/>
              <a:t> / </a:t>
            </a:r>
            <a:r>
              <a:rPr lang="en-US" sz="3000" b="1" dirty="0">
                <a:solidFill>
                  <a:schemeClr val="bg1"/>
                </a:solidFill>
              </a:rPr>
              <a:t>search</a:t>
            </a:r>
            <a:r>
              <a:rPr lang="en-US" sz="3000" dirty="0"/>
              <a:t> elements</a:t>
            </a:r>
          </a:p>
          <a:p>
            <a:pPr lvl="1"/>
            <a:r>
              <a:rPr lang="en-US" sz="3000" dirty="0"/>
              <a:t>Very </a:t>
            </a:r>
            <a:r>
              <a:rPr lang="en-US" sz="3000" b="1" dirty="0">
                <a:solidFill>
                  <a:schemeClr val="bg1"/>
                </a:solidFill>
              </a:rPr>
              <a:t>fast performance</a:t>
            </a:r>
          </a:p>
          <a:p>
            <a:r>
              <a:rPr lang="en-US" sz="3200" noProof="1"/>
              <a:t>HashSet&lt;T&gt;</a:t>
            </a:r>
          </a:p>
          <a:p>
            <a:pPr lvl="1"/>
            <a:r>
              <a:rPr lang="en-US" sz="3000" dirty="0"/>
              <a:t>Keeps a set of elements in a </a:t>
            </a:r>
            <a:r>
              <a:rPr lang="en-US" sz="3000" b="1" dirty="0">
                <a:solidFill>
                  <a:schemeClr val="bg1"/>
                </a:solidFill>
              </a:rPr>
              <a:t>hash-table</a:t>
            </a:r>
          </a:p>
          <a:p>
            <a:pPr lvl="1"/>
            <a:r>
              <a:rPr lang="en-US" sz="3000" dirty="0"/>
              <a:t>Elements are in </a:t>
            </a:r>
            <a:r>
              <a:rPr lang="en-US" sz="3000" b="1" dirty="0">
                <a:solidFill>
                  <a:schemeClr val="bg1"/>
                </a:solidFill>
              </a:rPr>
              <a:t>no particular order</a:t>
            </a:r>
          </a:p>
          <a:p>
            <a:pPr lvl="1"/>
            <a:r>
              <a:rPr lang="en-US" sz="3000" dirty="0"/>
              <a:t>Similar to List&lt;T&gt;</a:t>
            </a:r>
            <a:r>
              <a:rPr lang="bg-BG" sz="3000" dirty="0"/>
              <a:t>,</a:t>
            </a:r>
            <a:r>
              <a:rPr lang="en-US" sz="3000" dirty="0"/>
              <a:t> but a different implementation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Sets in C#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CF7E7D2-C768-4F28-BADF-BA2DEF10F3A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91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65E06A8-28FB-420A-AAEF-075575E840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noProof="1"/>
              <a:t>HashSet</a:t>
            </a:r>
            <a:r>
              <a:rPr lang="en-US" dirty="0"/>
              <a:t>&lt;T&gt;</a:t>
            </a:r>
          </a:p>
          <a:p>
            <a:pPr lvl="1"/>
            <a:r>
              <a:rPr lang="en-US" dirty="0"/>
              <a:t>Fast "add", "search" and "remove" thanks to </a:t>
            </a:r>
            <a:br>
              <a:rPr lang="en-US" dirty="0"/>
            </a:br>
            <a:r>
              <a:rPr lang="en-US" dirty="0"/>
              <a:t>hash-table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Does not allow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duplicates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Does not guarantee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the insertion order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List&lt;T&gt;</a:t>
            </a:r>
          </a:p>
          <a:p>
            <a:pPr lvl="1"/>
            <a:r>
              <a:rPr lang="en-US" dirty="0"/>
              <a:t>Fast "add", slow "search" and "remove" (pass </a:t>
            </a:r>
            <a:br>
              <a:rPr lang="en-US" dirty="0"/>
            </a:br>
            <a:r>
              <a:rPr lang="en-US" dirty="0"/>
              <a:t>through each element)</a:t>
            </a:r>
          </a:p>
          <a:p>
            <a:pPr lvl="1"/>
            <a:r>
              <a:rPr lang="en-US" dirty="0"/>
              <a:t>Duplicates are allowed</a:t>
            </a:r>
          </a:p>
          <a:p>
            <a:pPr lvl="1"/>
            <a:r>
              <a:rPr lang="en-US" dirty="0"/>
              <a:t>Insertion order </a:t>
            </a:r>
            <a:br>
              <a:rPr lang="en-US" dirty="0"/>
            </a:br>
            <a:r>
              <a:rPr lang="en-US" dirty="0"/>
              <a:t>is  guaranteed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List&lt;T&gt; vs </a:t>
            </a:r>
            <a:r>
              <a:rPr lang="en-US" noProof="1"/>
              <a:t>HashSet</a:t>
            </a:r>
            <a:r>
              <a:rPr lang="en-US"/>
              <a:t>&lt;T&gt;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67FBB3C-C008-46F6-B8AD-430BCBB21F2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00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HashSet&lt;T&gt;</a:t>
            </a:r>
            <a:r>
              <a:rPr lang="en-US" dirty="0"/>
              <a:t> 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3000" y="1524000"/>
            <a:ext cx="10806000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bg1"/>
                </a:solidFill>
              </a:rPr>
              <a:t>HashSet&lt;string&gt;</a:t>
            </a:r>
            <a:r>
              <a:rPr lang="en-US" dirty="0"/>
              <a:t> set = </a:t>
            </a:r>
            <a:r>
              <a:rPr lang="en-US" dirty="0">
                <a:solidFill>
                  <a:schemeClr val="bg1"/>
                </a:solidFill>
              </a:rPr>
              <a:t>new HashSet&lt;string&gt;()</a:t>
            </a:r>
            <a:r>
              <a:rPr lang="en-US" dirty="0"/>
              <a:t>;</a:t>
            </a:r>
          </a:p>
          <a:p>
            <a:r>
              <a:rPr lang="en-US" dirty="0"/>
              <a:t>set.</a:t>
            </a:r>
            <a:r>
              <a:rPr lang="en-US" dirty="0">
                <a:solidFill>
                  <a:schemeClr val="bg1"/>
                </a:solidFill>
              </a:rPr>
              <a:t>Add("Pesho")</a:t>
            </a:r>
            <a:r>
              <a:rPr lang="en-US" dirty="0"/>
              <a:t>;</a:t>
            </a:r>
          </a:p>
          <a:p>
            <a:r>
              <a:rPr lang="en-US" dirty="0"/>
              <a:t>set.</a:t>
            </a:r>
            <a:r>
              <a:rPr lang="en-US" dirty="0">
                <a:solidFill>
                  <a:schemeClr val="bg1"/>
                </a:solidFill>
              </a:rPr>
              <a:t>Add("Pesho")</a:t>
            </a:r>
            <a:r>
              <a:rPr lang="en-US" dirty="0"/>
              <a:t>; </a:t>
            </a:r>
            <a:r>
              <a:rPr lang="en-US" i="1" dirty="0">
                <a:solidFill>
                  <a:schemeClr val="accent2"/>
                </a:solidFill>
              </a:rPr>
              <a:t>// Not added again</a:t>
            </a:r>
          </a:p>
          <a:p>
            <a:r>
              <a:rPr lang="en-US" dirty="0"/>
              <a:t>set.</a:t>
            </a:r>
            <a:r>
              <a:rPr lang="en-US" dirty="0">
                <a:solidFill>
                  <a:schemeClr val="bg1"/>
                </a:solidFill>
              </a:rPr>
              <a:t>Add("Gosho")</a:t>
            </a:r>
            <a:r>
              <a:rPr lang="en-US" dirty="0"/>
              <a:t>;</a:t>
            </a:r>
          </a:p>
          <a:p>
            <a:r>
              <a:rPr lang="en-US" dirty="0"/>
              <a:t>Console.WriteLine(</a:t>
            </a:r>
            <a:r>
              <a:rPr lang="en-US" dirty="0" err="1"/>
              <a:t>string.Join</a:t>
            </a:r>
            <a:r>
              <a:rPr lang="en-US" dirty="0"/>
              <a:t>(", ", set)); </a:t>
            </a:r>
            <a:r>
              <a:rPr lang="en-US" i="1" dirty="0">
                <a:solidFill>
                  <a:schemeClr val="accent2"/>
                </a:solidFill>
              </a:rPr>
              <a:t>// Pesho, Gosho</a:t>
            </a:r>
          </a:p>
          <a:p>
            <a:r>
              <a:rPr lang="en-US" dirty="0"/>
              <a:t>Console.WriteLine(</a:t>
            </a:r>
            <a:r>
              <a:rPr lang="en-US" dirty="0" err="1"/>
              <a:t>set.</a:t>
            </a:r>
            <a:r>
              <a:rPr lang="en-US" dirty="0" err="1">
                <a:solidFill>
                  <a:schemeClr val="bg1"/>
                </a:solidFill>
              </a:rPr>
              <a:t>Contains</a:t>
            </a:r>
            <a:r>
              <a:rPr lang="en-US" dirty="0"/>
              <a:t>("Georgi")); </a:t>
            </a:r>
            <a:r>
              <a:rPr lang="en-US" i="1" dirty="0">
                <a:solidFill>
                  <a:schemeClr val="accent2"/>
                </a:solidFill>
              </a:rPr>
              <a:t>// false</a:t>
            </a:r>
          </a:p>
          <a:p>
            <a:r>
              <a:rPr lang="en-US" dirty="0"/>
              <a:t>Console.WriteLine(</a:t>
            </a:r>
            <a:r>
              <a:rPr lang="en-US" dirty="0" err="1"/>
              <a:t>set.</a:t>
            </a:r>
            <a:r>
              <a:rPr lang="en-US" dirty="0" err="1">
                <a:solidFill>
                  <a:schemeClr val="bg1"/>
                </a:solidFill>
              </a:rPr>
              <a:t>Contains</a:t>
            </a:r>
            <a:r>
              <a:rPr lang="en-US" dirty="0"/>
              <a:t>("Pesho")); </a:t>
            </a:r>
            <a:r>
              <a:rPr lang="en-US" i="1" dirty="0">
                <a:solidFill>
                  <a:schemeClr val="accent2"/>
                </a:solidFill>
              </a:rPr>
              <a:t>// true</a:t>
            </a:r>
          </a:p>
          <a:p>
            <a:r>
              <a:rPr lang="en-US" dirty="0"/>
              <a:t>set.</a:t>
            </a:r>
            <a:r>
              <a:rPr lang="en-US" dirty="0">
                <a:solidFill>
                  <a:schemeClr val="bg1"/>
                </a:solidFill>
              </a:rPr>
              <a:t>Remove</a:t>
            </a:r>
            <a:r>
              <a:rPr lang="en-US" dirty="0"/>
              <a:t>("Pesho");</a:t>
            </a:r>
          </a:p>
          <a:p>
            <a:r>
              <a:rPr lang="en-US" dirty="0"/>
              <a:t>Console.WriteLine(</a:t>
            </a:r>
            <a:r>
              <a:rPr lang="en-US" dirty="0" err="1"/>
              <a:t>set.</a:t>
            </a:r>
            <a:r>
              <a:rPr lang="en-US" dirty="0" err="1">
                <a:solidFill>
                  <a:schemeClr val="bg1"/>
                </a:solidFill>
              </a:rPr>
              <a:t>Count</a:t>
            </a:r>
            <a:r>
              <a:rPr lang="en-US" dirty="0"/>
              <a:t>); </a:t>
            </a:r>
            <a:r>
              <a:rPr lang="en-US" i="1" dirty="0">
                <a:solidFill>
                  <a:schemeClr val="accent2"/>
                </a:solidFill>
              </a:rPr>
              <a:t>// 1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4102940-A5E7-4471-9EFB-9047D03989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808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1058679"/>
          </a:xfrm>
        </p:spPr>
        <p:txBody>
          <a:bodyPr>
            <a:normAutofit/>
          </a:bodyPr>
          <a:lstStyle/>
          <a:p>
            <a:r>
              <a:rPr lang="en-US" dirty="0"/>
              <a:t>Read a sequence of names and print only the unique ones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Record Unique Names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3103" y="1781575"/>
            <a:ext cx="1437202" cy="4419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8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Ivan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Pesho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Ivan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Stamat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Pesho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Alice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Peter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Pesho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200359" y="3514134"/>
            <a:ext cx="372223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92634" y="2657419"/>
            <a:ext cx="1428310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Ivan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Pesho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Stamat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Alice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Peter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6121941" y="3607714"/>
            <a:ext cx="372223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614216" y="2657419"/>
            <a:ext cx="1428310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Lyle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Bruce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Alice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Easton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Shawn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10014226" y="3865510"/>
            <a:ext cx="372223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0506502" y="3780803"/>
            <a:ext cx="923499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764135-531B-452E-A2FB-841DCFB91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9067" y="1781575"/>
            <a:ext cx="1437202" cy="4419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8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Lyle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Lyle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Bruce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Alice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Easton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Shawn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Alice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Shawn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45A49D-66D0-4BAD-A7DC-C6E64B363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031" y="1828800"/>
            <a:ext cx="1437202" cy="4419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8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A4CA7F-3BC4-4797-AF0E-AB8DCB2A6E43}"/>
              </a:ext>
            </a:extLst>
          </p:cNvPr>
          <p:cNvSpPr txBox="1"/>
          <p:nvPr/>
        </p:nvSpPr>
        <p:spPr>
          <a:xfrm>
            <a:off x="623836" y="6320034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here: </a:t>
            </a:r>
            <a:r>
              <a:rPr lang="en-US" sz="1999" dirty="0">
                <a:hlinkClick r:id="rId2"/>
              </a:rPr>
              <a:t>https://judge.softuni.bg/Contests/1465/Sets-and-Dictionaries-Advanced-Lab</a:t>
            </a:r>
            <a:endParaRPr lang="en-US" sz="1999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AD437EA1-C466-468D-98F8-284B988A86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165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1" grpId="0" animBg="1"/>
      <p:bldP spid="22" grpId="0" animBg="1"/>
      <p:bldP spid="25" grpId="0" animBg="1"/>
      <p:bldP spid="26" grpId="0" animBg="1"/>
      <p:bldP spid="18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999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endParaRPr lang="bg-BG" sz="7198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497" b="1" dirty="0"/>
              <a:t>#</a:t>
            </a:r>
            <a:r>
              <a:rPr lang="en-US" sz="11500" b="1" dirty="0" err="1"/>
              <a:t>csharp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52887B1-F310-4DAB-890F-1A18C35668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194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Record Unique Names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056000" y="1723218"/>
            <a:ext cx="9900000" cy="47424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/>
              <a:t>var names = </a:t>
            </a:r>
            <a:r>
              <a:rPr lang="en-US" sz="2400" dirty="0">
                <a:solidFill>
                  <a:schemeClr val="bg1"/>
                </a:solidFill>
              </a:rPr>
              <a:t>new HashSet&lt;string&gt;()</a:t>
            </a:r>
            <a:r>
              <a:rPr lang="en-US" sz="2400" dirty="0"/>
              <a:t>;</a:t>
            </a:r>
          </a:p>
          <a:p>
            <a:r>
              <a:rPr lang="en-US" sz="2400" dirty="0"/>
              <a:t>var n = int.Parse(Console.ReadLine());</a:t>
            </a:r>
          </a:p>
          <a:p>
            <a:r>
              <a:rPr lang="en-US" sz="2400" dirty="0"/>
              <a:t>for (int i = 0; i &lt; n; i++)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var name = Console.ReadLine();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names.</a:t>
            </a:r>
            <a:r>
              <a:rPr lang="en-US" sz="2400" dirty="0" err="1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bg1"/>
                </a:solidFill>
              </a:rPr>
              <a:t>(name)</a:t>
            </a:r>
            <a:r>
              <a:rPr lang="en-US" sz="2400" dirty="0"/>
              <a:t>;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foreach (var name in names)</a:t>
            </a:r>
          </a:p>
          <a:p>
            <a:r>
              <a:rPr lang="en-US" sz="2400" dirty="0"/>
              <a:t>  Console.WriteLine(name);</a:t>
            </a: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7671000" y="1781714"/>
            <a:ext cx="2714611" cy="882654"/>
          </a:xfrm>
          <a:prstGeom prst="wedgeRoundRectCallout">
            <a:avLst>
              <a:gd name="adj1" fmla="val -61260"/>
              <a:gd name="adj2" fmla="val -258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600" b="1" noProof="1">
                <a:solidFill>
                  <a:srgbClr val="FFFFFF"/>
                </a:solidFill>
              </a:rPr>
              <a:t>HashSet stores unique values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4783288" y="4464000"/>
            <a:ext cx="4495800" cy="561051"/>
          </a:xfrm>
          <a:prstGeom prst="wedgeRoundRectCallout">
            <a:avLst>
              <a:gd name="adj1" fmla="val -55570"/>
              <a:gd name="adj2" fmla="val -271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600" b="1" noProof="1">
                <a:solidFill>
                  <a:srgbClr val="FFFFFF"/>
                </a:solidFill>
              </a:rPr>
              <a:t>Adds non-existing names only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93B48BA-93EA-496A-B3F6-3F8BEFE047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554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90F579-12FA-49BD-B273-77DFFDA6E0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noProof="1"/>
              <a:t>SortedSet&lt;T&gt;</a:t>
            </a:r>
          </a:p>
          <a:p>
            <a:pPr lvl="1"/>
            <a:r>
              <a:rPr lang="en-US" sz="3000" dirty="0"/>
              <a:t>The elements are </a:t>
            </a:r>
            <a:r>
              <a:rPr lang="en-US" sz="3000" b="1" dirty="0">
                <a:solidFill>
                  <a:schemeClr val="bg1"/>
                </a:solidFill>
              </a:rPr>
              <a:t>ordered incrementally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80807C2-C5F4-4B22-9167-2D10ACA4B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SortedSet</a:t>
            </a:r>
            <a:r>
              <a:rPr lang="en-GB" dirty="0"/>
              <a:t>&lt;T&gt;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E28A3A5F-9C95-4C49-A796-E72DCB7F51A5}"/>
              </a:ext>
            </a:extLst>
          </p:cNvPr>
          <p:cNvSpPr txBox="1">
            <a:spLocks/>
          </p:cNvSpPr>
          <p:nvPr/>
        </p:nvSpPr>
        <p:spPr>
          <a:xfrm>
            <a:off x="2819401" y="2438401"/>
            <a:ext cx="7413189" cy="30804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var set = </a:t>
            </a:r>
            <a:r>
              <a:rPr lang="en-US" dirty="0">
                <a:solidFill>
                  <a:schemeClr val="bg1"/>
                </a:solidFill>
              </a:rPr>
              <a:t>new SortedSet&lt;string&gt;()</a:t>
            </a:r>
            <a:r>
              <a:rPr lang="en-US" dirty="0"/>
              <a:t>;</a:t>
            </a:r>
          </a:p>
          <a:p>
            <a:r>
              <a:rPr lang="en-US" dirty="0"/>
              <a:t>set.</a:t>
            </a:r>
            <a:r>
              <a:rPr lang="en-US" dirty="0">
                <a:solidFill>
                  <a:schemeClr val="bg1"/>
                </a:solidFill>
              </a:rPr>
              <a:t>Add("</a:t>
            </a:r>
            <a:r>
              <a:rPr lang="en-US" dirty="0"/>
              <a:t>Pesho</a:t>
            </a:r>
            <a:r>
              <a:rPr lang="en-US" dirty="0">
                <a:solidFill>
                  <a:schemeClr val="bg1"/>
                </a:solidFill>
              </a:rPr>
              <a:t>")</a:t>
            </a:r>
            <a:r>
              <a:rPr lang="en-US" dirty="0"/>
              <a:t>;</a:t>
            </a:r>
          </a:p>
          <a:p>
            <a:r>
              <a:rPr lang="en-US" dirty="0"/>
              <a:t>set.</a:t>
            </a:r>
            <a:r>
              <a:rPr lang="en-US" dirty="0">
                <a:solidFill>
                  <a:schemeClr val="bg1"/>
                </a:solidFill>
              </a:rPr>
              <a:t>Add("</a:t>
            </a:r>
            <a:r>
              <a:rPr lang="en-US" dirty="0"/>
              <a:t>Pesho</a:t>
            </a:r>
            <a:r>
              <a:rPr lang="en-US" dirty="0">
                <a:solidFill>
                  <a:schemeClr val="bg1"/>
                </a:solidFill>
              </a:rPr>
              <a:t>")</a:t>
            </a:r>
            <a:r>
              <a:rPr lang="en-US" dirty="0"/>
              <a:t>;</a:t>
            </a:r>
          </a:p>
          <a:p>
            <a:r>
              <a:rPr lang="en-US" dirty="0"/>
              <a:t>set.</a:t>
            </a:r>
            <a:r>
              <a:rPr lang="en-US" dirty="0">
                <a:solidFill>
                  <a:schemeClr val="bg1"/>
                </a:solidFill>
              </a:rPr>
              <a:t>Add("</a:t>
            </a:r>
            <a:r>
              <a:rPr lang="en-US" dirty="0"/>
              <a:t>Gosho</a:t>
            </a:r>
            <a:r>
              <a:rPr lang="en-US" dirty="0">
                <a:solidFill>
                  <a:schemeClr val="bg1"/>
                </a:solidFill>
              </a:rPr>
              <a:t>")</a:t>
            </a:r>
            <a:r>
              <a:rPr lang="en-US" dirty="0"/>
              <a:t>;</a:t>
            </a:r>
          </a:p>
          <a:p>
            <a:r>
              <a:rPr lang="en-US" dirty="0"/>
              <a:t>set.</a:t>
            </a:r>
            <a:r>
              <a:rPr lang="en-US" dirty="0">
                <a:solidFill>
                  <a:schemeClr val="bg1"/>
                </a:solidFill>
              </a:rPr>
              <a:t>Add("</a:t>
            </a:r>
            <a:r>
              <a:rPr lang="en-US" dirty="0"/>
              <a:t>Maria</a:t>
            </a:r>
            <a:r>
              <a:rPr lang="en-US" dirty="0">
                <a:solidFill>
                  <a:schemeClr val="bg1"/>
                </a:solidFill>
              </a:rPr>
              <a:t>")</a:t>
            </a:r>
            <a:r>
              <a:rPr lang="en-US" dirty="0"/>
              <a:t>;</a:t>
            </a:r>
          </a:p>
          <a:p>
            <a:r>
              <a:rPr lang="en-US" dirty="0"/>
              <a:t>set.</a:t>
            </a:r>
            <a:r>
              <a:rPr lang="en-US" dirty="0">
                <a:solidFill>
                  <a:schemeClr val="bg1"/>
                </a:solidFill>
              </a:rPr>
              <a:t>Add("</a:t>
            </a:r>
            <a:r>
              <a:rPr lang="en-US" dirty="0"/>
              <a:t>Alice</a:t>
            </a:r>
            <a:r>
              <a:rPr lang="en-US" dirty="0">
                <a:solidFill>
                  <a:schemeClr val="bg1"/>
                </a:solidFill>
              </a:rPr>
              <a:t>")</a:t>
            </a:r>
            <a:r>
              <a:rPr lang="en-US" dirty="0"/>
              <a:t>;</a:t>
            </a:r>
          </a:p>
          <a:p>
            <a:r>
              <a:rPr lang="en-US" dirty="0"/>
              <a:t>Console.WriteLine(string.Join(", ", set));</a:t>
            </a: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9B8E4081-D272-4CC3-A810-7AD8809D4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6000" y="5518832"/>
            <a:ext cx="3905929" cy="561051"/>
          </a:xfrm>
          <a:prstGeom prst="wedgeRoundRectCallout">
            <a:avLst>
              <a:gd name="adj1" fmla="val -41016"/>
              <a:gd name="adj2" fmla="val 132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600" b="1" noProof="1">
                <a:solidFill>
                  <a:srgbClr val="FFFFFF"/>
                </a:solidFill>
              </a:rPr>
              <a:t>Alice, Gosho, Maria, Pesho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3FFC31C-39BB-4217-B88A-43C8D282EFD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61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Multi-dictionaries allow 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keeping a </a:t>
            </a:r>
            <a:b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</a:b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collection</a:t>
            </a:r>
            <a:r>
              <a:rPr lang="en-GB" sz="3600" dirty="0">
                <a:solidFill>
                  <a:schemeClr val="bg2"/>
                </a:solidFill>
              </a:rPr>
              <a:t> as a 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dictionary value</a:t>
            </a:r>
          </a:p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Nested dictionaries 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allow keeping a</a:t>
            </a:r>
            <a:b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</a:b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dictionary</a:t>
            </a:r>
            <a:r>
              <a:rPr lang="en-GB" sz="3600" dirty="0">
                <a:solidFill>
                  <a:schemeClr val="bg2"/>
                </a:solidFill>
              </a:rPr>
              <a:t> as 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dictionary value</a:t>
            </a:r>
          </a:p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Sets allow keeping 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unique values </a:t>
            </a:r>
            <a:r>
              <a:rPr lang="en-GB" sz="3600" dirty="0">
                <a:solidFill>
                  <a:schemeClr val="bg2"/>
                </a:solidFill>
              </a:rPr>
              <a:t>in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unspecified order</a:t>
            </a:r>
          </a:p>
          <a:p>
            <a:pPr lvl="1">
              <a:lnSpc>
                <a:spcPct val="100000"/>
              </a:lnSpc>
            </a:pPr>
            <a:r>
              <a:rPr lang="en-GB" sz="3400" dirty="0">
                <a:solidFill>
                  <a:schemeClr val="bg2"/>
                </a:solidFill>
              </a:rPr>
              <a:t>No duplicates</a:t>
            </a:r>
          </a:p>
          <a:p>
            <a:pPr lvl="1">
              <a:lnSpc>
                <a:spcPct val="100000"/>
              </a:lnSpc>
            </a:pPr>
            <a:r>
              <a:rPr lang="en-GB" sz="3400" dirty="0">
                <a:solidFill>
                  <a:schemeClr val="bg2"/>
                </a:solidFill>
              </a:rPr>
              <a:t>Fast add, search &amp; remove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0EEA186-1B3F-47E6-8194-4AD1985698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40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92708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AE997FD-E274-429E-B3B4-ABB92184760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31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9FCE5DD-0B02-42BD-873D-6B4D33D620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702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906" y="1219777"/>
            <a:ext cx="2790963" cy="279096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28E4FF3-D329-4671-90F3-88FAA4F80C5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Collection of Key and Value Pairs</a:t>
            </a:r>
            <a:endParaRPr lang="bg-BG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EFB70AE-FCD5-45C2-836D-D13AAEF0492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Associative Arrays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701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81210" y="1121143"/>
            <a:ext cx="10039234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Associative arrays are arrays indexed by keys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Not by the numbers 0, 1, 2, … (like arrays)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Hold a set of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pairs 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sz="36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600" dirty="0">
                <a:sym typeface="Wingdings" panose="05000000000000000000" pitchFamily="2" charset="2"/>
              </a:rPr>
              <a:t></a:t>
            </a:r>
            <a:r>
              <a:rPr lang="en-US" sz="36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Associative Arrays (Maps, Dictionaries)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754376" y="3429001"/>
            <a:ext cx="5484971" cy="2468304"/>
            <a:chOff x="6206471" y="3931801"/>
            <a:chExt cx="5486400" cy="2530476"/>
          </a:xfrm>
          <a:noFill/>
        </p:grpSpPr>
        <p:sp>
          <p:nvSpPr>
            <p:cNvPr id="11" name="Rounded Rectangle 1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grpFill/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3963" tIns="107972" rIns="143963" bIns="107972" rtlCol="0">
              <a:noAutofit/>
            </a:bodyPr>
            <a:lstStyle/>
            <a:p>
              <a:pPr defTabSz="1218621">
                <a:buClr>
                  <a:srgbClr val="F2B254"/>
                </a:buClr>
                <a:buSzPct val="100000"/>
              </a:pPr>
              <a:endParaRPr lang="en-US" sz="2399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13" name="Group 134"/>
            <p:cNvGraphicFramePr>
              <a:graphicFrameLocks/>
            </p:cNvGraphicFramePr>
            <p:nvPr/>
          </p:nvGraphicFramePr>
          <p:xfrm>
            <a:off x="6532879" y="4600769"/>
            <a:ext cx="4858063" cy="1593634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6541712" y="4035294"/>
              <a:ext cx="2312424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99" b="1" dirty="0"/>
                <a:t>Key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868654" y="4039789"/>
              <a:ext cx="2514180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99" b="1" dirty="0"/>
                <a:t>Value</a:t>
              </a:r>
            </a:p>
          </p:txBody>
        </p:sp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226F5637-8374-481E-B429-9EDE8E07F7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75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Dictionary</a:t>
            </a:r>
            <a:r>
              <a:rPr lang="en-US" sz="3600" dirty="0"/>
              <a:t>&lt;</a:t>
            </a:r>
            <a:r>
              <a:rPr lang="en-US" sz="3600" b="1" dirty="0">
                <a:solidFill>
                  <a:schemeClr val="bg1"/>
                </a:solidFill>
              </a:rPr>
              <a:t>K</a:t>
            </a:r>
            <a:r>
              <a:rPr lang="en-US" sz="3600" dirty="0"/>
              <a:t>,</a:t>
            </a:r>
            <a:r>
              <a:rPr lang="en-US" sz="3600" b="1" dirty="0">
                <a:solidFill>
                  <a:schemeClr val="bg1"/>
                </a:solidFill>
              </a:rPr>
              <a:t> V</a:t>
            </a:r>
            <a:r>
              <a:rPr lang="en-US" sz="3600" dirty="0"/>
              <a:t>&gt;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- collection of key and value pairs </a:t>
            </a:r>
          </a:p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Keys are </a:t>
            </a:r>
            <a:r>
              <a:rPr lang="en-US" sz="3600" b="1" dirty="0">
                <a:solidFill>
                  <a:schemeClr val="bg1"/>
                </a:solidFill>
              </a:rPr>
              <a:t>unique</a:t>
            </a:r>
          </a:p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Keeps the keys in their order of addition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6000" y="3609000"/>
            <a:ext cx="8633295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bg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 fruits = </a:t>
            </a:r>
            <a:r>
              <a:rPr lang="en-US" dirty="0">
                <a:solidFill>
                  <a:schemeClr val="bg1"/>
                </a:solidFill>
              </a:rPr>
              <a:t>new Dictionary&lt;string, double&gt;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fruits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"banana"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 = 2.20;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fruits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"apple"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 = 1.40;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fruits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"kiwi"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 = 3.20;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1495280-D459-4F64-AB36-777301A08FF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86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bg1"/>
                </a:solidFill>
              </a:rPr>
              <a:t>SortedDictionary</a:t>
            </a:r>
            <a:r>
              <a:rPr lang="en-US" dirty="0"/>
              <a:t>&lt;</a:t>
            </a:r>
            <a:r>
              <a:rPr lang="en-US" b="1" dirty="0">
                <a:solidFill>
                  <a:schemeClr val="bg1"/>
                </a:solidFill>
              </a:rPr>
              <a:t>K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V</a:t>
            </a:r>
            <a:r>
              <a:rPr lang="en-US" dirty="0"/>
              <a:t>&gt;</a:t>
            </a:r>
          </a:p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Keeps its keys always sorted</a:t>
            </a:r>
          </a:p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Uses a balanced search tree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Sorted Dictionary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6766" y="3439946"/>
            <a:ext cx="10998471" cy="246827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99" dirty="0" err="1">
                <a:solidFill>
                  <a:schemeClr val="bg1"/>
                </a:solidFill>
              </a:rPr>
              <a:t>var</a:t>
            </a:r>
            <a:r>
              <a:rPr lang="en-US" sz="2799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799" dirty="0"/>
              <a:t>fruits = </a:t>
            </a:r>
            <a:r>
              <a:rPr lang="en-US" sz="2799" dirty="0">
                <a:solidFill>
                  <a:schemeClr val="bg1"/>
                </a:solidFill>
              </a:rPr>
              <a:t>new </a:t>
            </a:r>
            <a:r>
              <a:rPr lang="en-US" sz="2799" dirty="0" err="1">
                <a:solidFill>
                  <a:schemeClr val="bg1"/>
                </a:solidFill>
              </a:rPr>
              <a:t>SortedDictionary</a:t>
            </a:r>
            <a:r>
              <a:rPr lang="en-US" sz="2799" dirty="0">
                <a:solidFill>
                  <a:schemeClr val="bg1"/>
                </a:solidFill>
              </a:rPr>
              <a:t>&lt;string, double&gt;</a:t>
            </a:r>
            <a:r>
              <a:rPr lang="en-US" sz="2799" dirty="0"/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99" dirty="0"/>
              <a:t>fruits</a:t>
            </a:r>
            <a:r>
              <a:rPr lang="en-US" sz="2799" dirty="0">
                <a:solidFill>
                  <a:schemeClr val="bg1"/>
                </a:solidFill>
              </a:rPr>
              <a:t>[</a:t>
            </a:r>
            <a:r>
              <a:rPr lang="en-US" sz="2799" dirty="0"/>
              <a:t>"kiwi"</a:t>
            </a:r>
            <a:r>
              <a:rPr lang="en-US" sz="2799" dirty="0">
                <a:solidFill>
                  <a:schemeClr val="bg1"/>
                </a:solidFill>
              </a:rPr>
              <a:t>]</a:t>
            </a:r>
            <a:r>
              <a:rPr lang="en-US" sz="2799" dirty="0"/>
              <a:t> = 4.50;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99" dirty="0"/>
              <a:t>fruits</a:t>
            </a:r>
            <a:r>
              <a:rPr lang="en-US" sz="2799" dirty="0">
                <a:solidFill>
                  <a:schemeClr val="bg1"/>
                </a:solidFill>
              </a:rPr>
              <a:t>[</a:t>
            </a:r>
            <a:r>
              <a:rPr lang="en-US" sz="2799" dirty="0"/>
              <a:t>"orange"</a:t>
            </a:r>
            <a:r>
              <a:rPr lang="en-US" sz="2799" dirty="0">
                <a:solidFill>
                  <a:schemeClr val="bg1"/>
                </a:solidFill>
              </a:rPr>
              <a:t>]</a:t>
            </a:r>
            <a:r>
              <a:rPr lang="en-US" sz="2799" dirty="0"/>
              <a:t> = 2.50;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99" dirty="0"/>
              <a:t>fruits</a:t>
            </a:r>
            <a:r>
              <a:rPr lang="en-US" sz="2799" dirty="0">
                <a:solidFill>
                  <a:schemeClr val="bg1"/>
                </a:solidFill>
              </a:rPr>
              <a:t>[</a:t>
            </a:r>
            <a:r>
              <a:rPr lang="en-US" sz="2799" dirty="0"/>
              <a:t>"banana"</a:t>
            </a:r>
            <a:r>
              <a:rPr lang="en-US" sz="2799" dirty="0">
                <a:solidFill>
                  <a:schemeClr val="bg1"/>
                </a:solidFill>
              </a:rPr>
              <a:t>]</a:t>
            </a:r>
            <a:r>
              <a:rPr lang="en-US" sz="2799" dirty="0"/>
              <a:t> = 2.20;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2B20D81-668E-4268-BBB9-EAA5DD4C596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92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5" y="1212150"/>
            <a:ext cx="11808021" cy="5184275"/>
          </a:xfrm>
        </p:spPr>
        <p:txBody>
          <a:bodyPr/>
          <a:lstStyle/>
          <a:p>
            <a:pPr marL="457063" indent="-457063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Add(key, value) method</a:t>
            </a:r>
          </a:p>
          <a:p>
            <a:pPr marL="457063" indent="-457063"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34465"/>
                </a:solidFill>
              </a:rPr>
              <a:t>Remove(key) method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Methods (1)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5711" y="1837190"/>
            <a:ext cx="8374365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 airplanes = new Dictionary&lt;string,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&gt;();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airplanes.</a:t>
            </a:r>
            <a:r>
              <a:rPr lang="en-US" dirty="0" err="1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"Boeing 737"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130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airplanes.</a:t>
            </a:r>
            <a:r>
              <a:rPr lang="en-US" dirty="0" err="1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"Airbus A320"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150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 txBox="1">
            <a:spLocks/>
          </p:cNvSpPr>
          <p:nvPr/>
        </p:nvSpPr>
        <p:spPr>
          <a:xfrm>
            <a:off x="635711" y="4329000"/>
            <a:ext cx="8374365" cy="1632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397" dirty="0">
                <a:solidFill>
                  <a:schemeClr val="tx1"/>
                </a:solidFill>
              </a:rPr>
              <a:t>var airplanes = new Dictionary&lt;string, int&gt;();</a:t>
            </a:r>
            <a:endParaRPr lang="bg-BG" sz="2397" dirty="0">
              <a:solidFill>
                <a:schemeClr val="tx1"/>
              </a:solidFill>
            </a:endParaRPr>
          </a:p>
          <a:p>
            <a:r>
              <a:rPr lang="en-GB" sz="2397" dirty="0">
                <a:solidFill>
                  <a:schemeClr val="tx1"/>
                </a:solidFill>
              </a:rPr>
              <a:t>airplanes.Add("Boeing 737", 130);</a:t>
            </a:r>
          </a:p>
          <a:p>
            <a:r>
              <a:rPr lang="en-GB" sz="2397" dirty="0">
                <a:solidFill>
                  <a:schemeClr val="tx1"/>
                </a:solidFill>
              </a:rPr>
              <a:t>airplanes.</a:t>
            </a:r>
            <a:r>
              <a:rPr lang="en-GB" sz="2397" dirty="0">
                <a:solidFill>
                  <a:schemeClr val="bg1"/>
                </a:solidFill>
              </a:rPr>
              <a:t>Remove</a:t>
            </a:r>
            <a:r>
              <a:rPr lang="en-GB" sz="2397" dirty="0">
                <a:solidFill>
                  <a:schemeClr val="tx1"/>
                </a:solidFill>
              </a:rPr>
              <a:t>(</a:t>
            </a:r>
            <a:r>
              <a:rPr lang="en-GB" sz="2397" dirty="0">
                <a:solidFill>
                  <a:schemeClr val="bg1"/>
                </a:solidFill>
              </a:rPr>
              <a:t>"Boeing 737"</a:t>
            </a:r>
            <a:r>
              <a:rPr lang="en-GB" sz="2397" dirty="0">
                <a:solidFill>
                  <a:schemeClr val="tx1"/>
                </a:solidFill>
              </a:rPr>
              <a:t>);</a:t>
            </a:r>
            <a:endParaRPr lang="bg-BG" sz="2397" dirty="0">
              <a:solidFill>
                <a:schemeClr val="tx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FFD7F1C-F53F-44CA-B7B9-17AA206AA08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99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5" y="1212150"/>
            <a:ext cx="11799055" cy="5456850"/>
          </a:xfrm>
        </p:spPr>
        <p:txBody>
          <a:bodyPr/>
          <a:lstStyle/>
          <a:p>
            <a:pPr marL="457063" indent="-457063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234465"/>
                </a:solidFill>
              </a:rPr>
              <a:t>ContainsKey</a:t>
            </a:r>
            <a:r>
              <a:rPr lang="en-US" dirty="0">
                <a:solidFill>
                  <a:srgbClr val="234465"/>
                </a:solidFill>
              </a:rPr>
              <a:t>(key)</a:t>
            </a:r>
          </a:p>
          <a:p>
            <a:pPr marL="457063" indent="-457063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234465"/>
                </a:solidFill>
              </a:rPr>
              <a:t>ContainsValue</a:t>
            </a:r>
            <a:r>
              <a:rPr lang="en-US" dirty="0">
                <a:solidFill>
                  <a:srgbClr val="234465"/>
                </a:solidFill>
              </a:rPr>
              <a:t>(value)</a:t>
            </a:r>
          </a:p>
          <a:p>
            <a:pPr marL="457063" indent="-457063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Methods (2)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1999" y="1812051"/>
            <a:ext cx="9132204" cy="208490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199" dirty="0" err="1"/>
              <a:t>var</a:t>
            </a:r>
            <a:r>
              <a:rPr lang="en-US" sz="2199" dirty="0"/>
              <a:t> dictionary = new Dictionary&lt;string, </a:t>
            </a:r>
            <a:r>
              <a:rPr lang="en-US" sz="2199" dirty="0" err="1"/>
              <a:t>int</a:t>
            </a:r>
            <a:r>
              <a:rPr lang="en-US" sz="2199" dirty="0"/>
              <a:t>&gt;();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199" dirty="0" err="1"/>
              <a:t>dictionary.Add</a:t>
            </a:r>
            <a:r>
              <a:rPr lang="en-US" sz="2199" dirty="0"/>
              <a:t>("Airbus A320", 150);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199" dirty="0"/>
              <a:t>if (</a:t>
            </a:r>
            <a:r>
              <a:rPr lang="en-US" sz="2199" dirty="0" err="1"/>
              <a:t>dictionary.</a:t>
            </a:r>
            <a:r>
              <a:rPr lang="en-US" sz="2199" dirty="0" err="1">
                <a:solidFill>
                  <a:schemeClr val="bg1"/>
                </a:solidFill>
              </a:rPr>
              <a:t>ContainsKey</a:t>
            </a:r>
            <a:r>
              <a:rPr lang="en-US" sz="2199" dirty="0"/>
              <a:t>(</a:t>
            </a:r>
            <a:r>
              <a:rPr lang="en-US" sz="2199" dirty="0">
                <a:solidFill>
                  <a:schemeClr val="bg1"/>
                </a:solidFill>
              </a:rPr>
              <a:t>"Airbus A320"</a:t>
            </a:r>
            <a:r>
              <a:rPr lang="en-US" sz="2199" dirty="0"/>
              <a:t>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199" dirty="0"/>
              <a:t>   </a:t>
            </a:r>
            <a:r>
              <a:rPr lang="en-US" sz="2199" dirty="0" err="1"/>
              <a:t>Console.WriteLine</a:t>
            </a:r>
            <a:r>
              <a:rPr lang="en-US" sz="2199" dirty="0"/>
              <a:t>($"Airbus A320 key exists");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5710187-3BF3-43DD-9167-EAFC22A135AD}"/>
              </a:ext>
            </a:extLst>
          </p:cNvPr>
          <p:cNvSpPr txBox="1">
            <a:spLocks/>
          </p:cNvSpPr>
          <p:nvPr/>
        </p:nvSpPr>
        <p:spPr>
          <a:xfrm>
            <a:off x="761999" y="4601460"/>
            <a:ext cx="9132205" cy="20334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199" dirty="0">
                <a:solidFill>
                  <a:schemeClr val="tx1"/>
                </a:solidFill>
              </a:rPr>
              <a:t>var dictionary = new Dictionary&lt;string, int&gt;();</a:t>
            </a:r>
            <a:endParaRPr lang="bg-BG" sz="2199" dirty="0">
              <a:solidFill>
                <a:schemeClr val="tx1"/>
              </a:solidFill>
            </a:endParaRPr>
          </a:p>
          <a:p>
            <a:r>
              <a:rPr lang="en-GB" sz="2199" dirty="0">
                <a:solidFill>
                  <a:schemeClr val="tx1"/>
                </a:solidFill>
              </a:rPr>
              <a:t>dictionary.Add("Airbus A320", 150);</a:t>
            </a:r>
          </a:p>
          <a:p>
            <a:r>
              <a:rPr lang="en-GB" sz="2199" dirty="0">
                <a:solidFill>
                  <a:schemeClr val="tx1"/>
                </a:solidFill>
              </a:rPr>
              <a:t>Console.WriteLine(airplanes.</a:t>
            </a:r>
            <a:r>
              <a:rPr lang="en-GB" sz="2199" dirty="0">
                <a:solidFill>
                  <a:schemeClr val="bg1"/>
                </a:solidFill>
              </a:rPr>
              <a:t>ContainsValue</a:t>
            </a:r>
            <a:r>
              <a:rPr lang="en-GB" sz="2199" dirty="0">
                <a:solidFill>
                  <a:schemeClr val="tx1"/>
                </a:solidFill>
              </a:rPr>
              <a:t>(</a:t>
            </a:r>
            <a:r>
              <a:rPr lang="en-GB" sz="2199" dirty="0">
                <a:solidFill>
                  <a:schemeClr val="bg1"/>
                </a:solidFill>
              </a:rPr>
              <a:t>150</a:t>
            </a:r>
            <a:r>
              <a:rPr lang="en-GB" sz="2199" dirty="0">
                <a:solidFill>
                  <a:schemeClr val="tx1"/>
                </a:solidFill>
              </a:rPr>
              <a:t>)); </a:t>
            </a:r>
            <a:r>
              <a:rPr lang="en-GB" sz="2199" i="1" dirty="0">
                <a:solidFill>
                  <a:schemeClr val="accent2"/>
                </a:solidFill>
              </a:rPr>
              <a:t>// true</a:t>
            </a:r>
          </a:p>
          <a:p>
            <a:r>
              <a:rPr lang="en-GB" sz="2199" dirty="0">
                <a:solidFill>
                  <a:schemeClr val="tx1"/>
                </a:solidFill>
              </a:rPr>
              <a:t>Console.WriteLine(airplanes.</a:t>
            </a:r>
            <a:r>
              <a:rPr lang="en-GB" sz="2199" dirty="0">
                <a:solidFill>
                  <a:schemeClr val="bg1"/>
                </a:solidFill>
              </a:rPr>
              <a:t>ContainsValue</a:t>
            </a:r>
            <a:r>
              <a:rPr lang="en-GB" sz="2199" dirty="0">
                <a:solidFill>
                  <a:schemeClr val="tx1"/>
                </a:solidFill>
              </a:rPr>
              <a:t>(</a:t>
            </a:r>
            <a:r>
              <a:rPr lang="en-GB" sz="2199" dirty="0">
                <a:solidFill>
                  <a:schemeClr val="bg1"/>
                </a:solidFill>
              </a:rPr>
              <a:t>100</a:t>
            </a:r>
            <a:r>
              <a:rPr lang="en-GB" sz="2199" dirty="0">
                <a:solidFill>
                  <a:schemeClr val="tx1"/>
                </a:solidFill>
              </a:rPr>
              <a:t>)); </a:t>
            </a:r>
            <a:r>
              <a:rPr lang="en-GB" sz="2199" i="1" dirty="0">
                <a:solidFill>
                  <a:schemeClr val="accent2"/>
                </a:solidFill>
              </a:rPr>
              <a:t>// false</a:t>
            </a:r>
            <a:endParaRPr lang="bg-BG" sz="2199" i="1" dirty="0">
              <a:solidFill>
                <a:schemeClr val="accent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5EE02E9-B10F-4519-B508-0C4C6A43EE8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24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3705</TotalTime>
  <Words>2191</Words>
  <Application>Microsoft Office PowerPoint</Application>
  <PresentationFormat>Widescreen</PresentationFormat>
  <Paragraphs>411</Paragraphs>
  <Slides>35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Consolas</vt:lpstr>
      <vt:lpstr>Wingdings</vt:lpstr>
      <vt:lpstr>Wingdings 2</vt:lpstr>
      <vt:lpstr>SoftUni</vt:lpstr>
      <vt:lpstr>Sets and Dictionaries Advanced</vt:lpstr>
      <vt:lpstr>TABLE OF CONTENTS</vt:lpstr>
      <vt:lpstr>Have a Question?</vt:lpstr>
      <vt:lpstr>Collection of Key and Value Pairs</vt:lpstr>
      <vt:lpstr>Associative Arrays (Maps, Dictionaries)</vt:lpstr>
      <vt:lpstr>Dictionary</vt:lpstr>
      <vt:lpstr>Sorted Dictionary</vt:lpstr>
      <vt:lpstr>Built-In Methods (1)</vt:lpstr>
      <vt:lpstr>Built-In Methods (2)</vt:lpstr>
      <vt:lpstr>Problem: Count Same Values in Array</vt:lpstr>
      <vt:lpstr>Solution: Count Same Values in Array</vt:lpstr>
      <vt:lpstr>Dictionaries Holding a List of Values</vt:lpstr>
      <vt:lpstr>Multi-Dictionaries</vt:lpstr>
      <vt:lpstr>Problem: Average Student Grades</vt:lpstr>
      <vt:lpstr>Solution: Average Student Grades (1)</vt:lpstr>
      <vt:lpstr>Solution: Average Student Grades (2)</vt:lpstr>
      <vt:lpstr>Nested Dictionaries</vt:lpstr>
      <vt:lpstr>Problem: Product Shop</vt:lpstr>
      <vt:lpstr>Solution: Product Shop (1)</vt:lpstr>
      <vt:lpstr>Solution: Product Shop (2)</vt:lpstr>
      <vt:lpstr>Problem: Cities by Continent and Country</vt:lpstr>
      <vt:lpstr>Solution: Cities by Continent and Country (1)</vt:lpstr>
      <vt:lpstr>Solution: Cities by Continent and Country (2)</vt:lpstr>
      <vt:lpstr>Solution: Cities by Continent and Country (3)</vt:lpstr>
      <vt:lpstr>HashSet&lt;T&gt; and SortedSet&lt;T&gt;</vt:lpstr>
      <vt:lpstr>Sets in C#</vt:lpstr>
      <vt:lpstr>List&lt;T&gt; vs HashSet&lt;T&gt;</vt:lpstr>
      <vt:lpstr>HashSet&lt;T&gt; – Example</vt:lpstr>
      <vt:lpstr>Problem: Record Unique Names</vt:lpstr>
      <vt:lpstr>Solution: Record Unique Names</vt:lpstr>
      <vt:lpstr>SortedSet&lt;T&gt;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Back-End - Intro to NodeJS</dc:title>
  <dc:subject>Intro to NodeJS</dc:subject>
  <dc:creator>Software University</dc:creator>
  <cp:keywords>Node.js; ExpressJS; JS; Back-End;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Slavi Kapsalov</cp:lastModifiedBy>
  <cp:revision>12</cp:revision>
  <dcterms:created xsi:type="dcterms:W3CDTF">2018-05-23T13:08:44Z</dcterms:created>
  <dcterms:modified xsi:type="dcterms:W3CDTF">2020-05-12T16:10:50Z</dcterms:modified>
  <cp:category>programming;education;software engineering;software development</cp:category>
</cp:coreProperties>
</file>