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97" r:id="rId2"/>
    <p:sldId id="298" r:id="rId3"/>
    <p:sldId id="299" r:id="rId4"/>
    <p:sldId id="300" r:id="rId5"/>
    <p:sldId id="301" r:id="rId6"/>
    <p:sldId id="302" r:id="rId7"/>
    <p:sldId id="494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496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495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497" r:id="rId41"/>
    <p:sldId id="337" r:id="rId42"/>
    <p:sldId id="338" r:id="rId43"/>
    <p:sldId id="339" r:id="rId44"/>
    <p:sldId id="340" r:id="rId45"/>
    <p:sldId id="498" r:id="rId46"/>
    <p:sldId id="342" r:id="rId47"/>
    <p:sldId id="343" r:id="rId48"/>
    <p:sldId id="401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298"/>
            <p14:sldId id="299"/>
          </p14:sldIdLst>
        </p14:section>
        <p14:section name="Abstract Data Types" id="{DDFB5CF5-90A1-4ED3-BD91-27752B91A2B9}">
          <p14:sldIdLst>
            <p14:sldId id="300"/>
            <p14:sldId id="301"/>
            <p14:sldId id="302"/>
          </p14:sldIdLst>
        </p14:section>
        <p14:section name="Defining Simple Classes" id="{915B99B5-69C6-46BA-917E-F76BBFB1C0A7}">
          <p14:sldIdLst>
            <p14:sldId id="494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  <p14:sldId id="314"/>
          </p14:sldIdLst>
        </p14:section>
        <p14:section name="Methods" id="{230E0C7F-60DD-4930-83EF-AD2392825715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structors" id="{9DBB488D-0934-45C8-B91D-B9089A614C8F}">
          <p14:sldIdLst>
            <p14:sldId id="321"/>
            <p14:sldId id="495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36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F35B65-EE2A-4C7E-A2B0-E10EA10CC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751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912284-DE2B-4222-9405-51466B35A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618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450E47-CD71-40F9-8366-759C326026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286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26D8BB-52F7-4B0C-8A10-9019E96AF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06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22EB5A-930D-4919-85C9-C253FF9022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1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745998-9DDB-4EF9-93E8-D831FED05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609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98DDFF-7E2E-40FE-B02E-40415092D4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120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F6DA587-1ED5-4069-9DB2-7DA61D415D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55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B281EE-94AF-423C-B54C-7A6A1729F8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731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879B42-1497-461C-8559-E8B64C98C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33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10B50F-0192-4578-B86C-868733152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37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78/Defining-Classes-La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8/Defining-Classes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Classes, Fields, Constructors, Properties,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00" y="2169000"/>
            <a:ext cx="4905000" cy="280033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Members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certain</a:t>
            </a:r>
            <a:br>
              <a:rPr lang="en-US" sz="3600" dirty="0"/>
            </a:br>
            <a:r>
              <a:rPr lang="en-US" sz="3600" dirty="0"/>
              <a:t>accessibility, which can be specified</a:t>
            </a:r>
            <a:endParaRPr lang="bg-BG" sz="3600" b="1" dirty="0"/>
          </a:p>
          <a:p>
            <a:r>
              <a:rPr lang="en-GB" sz="3600" dirty="0"/>
              <a:t>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Methods, etc.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8659" y="2672729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Dice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Roll(){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66000" y="3184942"/>
            <a:ext cx="898026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194431" y="4447794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31000" y="3804690"/>
            <a:ext cx="1423138" cy="510778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diceD8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Dice();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743201" y="5134455"/>
            <a:ext cx="2385731" cy="919401"/>
          </a:xfrm>
          <a:prstGeom prst="wedgeRoundRectCallout">
            <a:avLst>
              <a:gd name="adj1" fmla="val -60843"/>
              <a:gd name="adj2" fmla="val -45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variable stores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738877" y="3510768"/>
            <a:ext cx="3048000" cy="510778"/>
          </a:xfrm>
          <a:prstGeom prst="wedgeRoundRectCallout">
            <a:avLst>
              <a:gd name="adj1" fmla="val -61874"/>
              <a:gd name="adj2" fmla="val 51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1407193-D217-4C5D-86BC-6164BEB353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Dice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diceD6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Dice();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diceD6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type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Dice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ADT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63000" y="2845783"/>
            <a:ext cx="2027986" cy="2027986"/>
            <a:chOff x="8814219" y="2845783"/>
            <a:chExt cx="2027986" cy="2027986"/>
          </a:xfrm>
        </p:grpSpPr>
        <p:sp>
          <p:nvSpPr>
            <p:cNvPr id="19" name="Oval 18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90" y="3107577"/>
            <a:ext cx="1690892" cy="150362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0550" y="2627778"/>
            <a:ext cx="2585769" cy="2533843"/>
            <a:chOff x="455612" y="2077297"/>
            <a:chExt cx="2389238" cy="2533843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4"/>
              <a:ext cx="2375848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02" y="4015068"/>
              <a:ext cx="2375848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41" y="4608195"/>
            <a:ext cx="2086370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56" y="3107485"/>
            <a:ext cx="2019718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550" y="3868353"/>
            <a:ext cx="2057400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94566" y="3128514"/>
            <a:ext cx="3767791" cy="1897128"/>
            <a:chOff x="9294811" y="1741724"/>
            <a:chExt cx="2705081" cy="1897128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diceD6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200"/>
              <a:ext cx="2705081" cy="8956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2932885"/>
            <a:ext cx="1524001" cy="919401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864" y="4705098"/>
            <a:ext cx="1524001" cy="91940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AF34636-ED86-4E7A-80F5-883841ECA9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fields have type and name</a:t>
            </a:r>
          </a:p>
          <a:p>
            <a:pPr indent="-356616"/>
            <a:r>
              <a:rPr lang="en-US" dirty="0"/>
              <a:t>Modifiers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type;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int[]</a:t>
            </a:r>
            <a:r>
              <a:rPr lang="en-US" sz="2600" noProof="1">
                <a:solidFill>
                  <a:schemeClr val="tx1"/>
                </a:solidFill>
              </a:rPr>
              <a:t>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Roll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01652" y="2780562"/>
            <a:ext cx="2115000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this.sides;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this.sides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401" y="3749066"/>
            <a:ext cx="644955" cy="5618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517" y="2184723"/>
            <a:ext cx="7269298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private int year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</a:t>
            </a:r>
            <a:r>
              <a:rPr lang="en-GB" sz="2400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chemeClr val="accent2"/>
                </a:solidFill>
              </a:rPr>
              <a:t>// TODO: </a:t>
            </a:r>
            <a:r>
              <a:rPr lang="en-GB" sz="2400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1000" y="2743201"/>
            <a:ext cx="3409452" cy="2746931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3476" y="1779997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1367" y="2005922"/>
            <a:ext cx="998167" cy="998167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FD41942-938F-4002-9AF6-0F6C5B5430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dirty="0" err="1"/>
              <a:t>Behaviour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Namespaces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6000" y="1856198"/>
            <a:ext cx="1007226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Random rnd = new Random();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public int Roll()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</a:t>
            </a:r>
            <a:r>
              <a:rPr lang="en-US" sz="2800" dirty="0">
                <a:solidFill>
                  <a:schemeClr val="tx1"/>
                </a:solidFill>
              </a:rPr>
              <a:t>int rollResult = rnd.Next(1, </a:t>
            </a:r>
            <a:r>
              <a:rPr lang="en-US" sz="2800" dirty="0">
                <a:solidFill>
                  <a:schemeClr val="bg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.sides + 1);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return rollResult;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286733" y="4685515"/>
            <a:ext cx="2985525" cy="1055608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GB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points to the current instance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9237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noProof="1">
                <a:solidFill>
                  <a:schemeClr val="bg1"/>
                </a:solidFill>
              </a:rPr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545" y="1850959"/>
            <a:ext cx="5424506" cy="4368514"/>
            <a:chOff x="-306388" y="2240208"/>
            <a:chExt cx="3137848" cy="3270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-make:string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-model:string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-fuelQuantity:double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-fuelConsumption:double</a:t>
              </a:r>
              <a:endParaRPr lang="en-US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+Drive(double distance):void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+WhoAmI():string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8" y="2286001"/>
            <a:ext cx="4696051" cy="4696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4F05E-C0F0-44B7-8F26-8B963B2AB6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4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A3BCD9E-F29B-4631-B82F-B1A193B697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333"/>
            <a:ext cx="9503571" cy="882654"/>
          </a:xfrm>
        </p:spPr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328831"/>
            <a:ext cx="9601200" cy="51940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fuelQuantity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tx1"/>
                </a:solidFill>
              </a:rPr>
              <a:t>private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US" sz="2400" noProof="1">
                <a:solidFill>
                  <a:schemeClr val="bg1"/>
                </a:solidFill>
              </a:rPr>
              <a:t>FuelQuantity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this.</a:t>
            </a:r>
            <a:r>
              <a:rPr lang="en-US" sz="2400" noProof="1">
                <a:solidFill>
                  <a:schemeClr val="tx1"/>
                </a:solidFill>
              </a:rPr>
              <a:t>fuelQuantity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double </a:t>
            </a:r>
            <a:r>
              <a:rPr lang="en-GB" sz="2400" noProof="1">
                <a:solidFill>
                  <a:schemeClr val="bg1"/>
                </a:solidFill>
              </a:rPr>
              <a:t>FuelConsumption </a:t>
            </a:r>
            <a:r>
              <a:rPr lang="en-GB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get { return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</a:rPr>
              <a:t>  set { </a:t>
            </a:r>
            <a:r>
              <a:rPr lang="en-GB" sz="2400" noProof="1">
                <a:solidFill>
                  <a:schemeClr val="tx1"/>
                </a:solidFill>
              </a:rPr>
              <a:t>this.fuelConsumption</a:t>
            </a:r>
            <a:r>
              <a:rPr lang="en-GB" sz="2400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BEFA13-F981-4DD7-8AC4-D091765AEE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2470" y="2214000"/>
            <a:ext cx="10927059" cy="36877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bg1"/>
                </a:solidFill>
              </a:rPr>
              <a:t>void Drive(double distance)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bg-BG" sz="2400" dirty="0"/>
              <a:t>  </a:t>
            </a:r>
            <a:r>
              <a:rPr lang="en-US" sz="2400" dirty="0">
                <a:solidFill>
                  <a:schemeClr val="tx1"/>
                </a:solidFill>
              </a:rPr>
              <a:t>bool canContinue = this.FuelQuantity – (distance *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		        this.FuelConsumption) &gt;= 0;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if(canContionue)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this.FuelQuantity</a:t>
            </a:r>
            <a:r>
              <a:rPr lang="en-US" sz="2400" dirty="0">
                <a:solidFill>
                  <a:schemeClr val="tx1"/>
                </a:solidFill>
              </a:rPr>
              <a:t> -= distance * this.FuelConsumption;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("Not enough fuel to perform this trip!");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37742-683D-44D1-B5A3-73E2D373B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BB5AAA-78B3-4C80-A307-5C64BF48EB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238202" y="2259000"/>
            <a:ext cx="9715595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public </a:t>
            </a:r>
            <a:r>
              <a:rPr lang="en-US" sz="2400" dirty="0">
                <a:solidFill>
                  <a:schemeClr val="bg1"/>
                </a:solidFill>
              </a:rPr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WhoAmI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StringBuilder sb = new StringBuilder();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($"Make: {</a:t>
            </a:r>
            <a:r>
              <a:rPr lang="en-US" sz="2400" dirty="0" err="1"/>
              <a:t>this.Make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($"Model: {</a:t>
            </a:r>
            <a:r>
              <a:rPr lang="en-US" sz="2400" dirty="0" err="1"/>
              <a:t>this.Model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sb.AppendLine</a:t>
            </a:r>
            <a:r>
              <a:rPr lang="en-US" sz="2400" dirty="0"/>
              <a:t>($"Year: {</a:t>
            </a:r>
            <a:r>
              <a:rPr lang="en-US" sz="2400" dirty="0" err="1"/>
              <a:t>this.Year</a:t>
            </a:r>
            <a:r>
              <a:rPr lang="en-US" sz="2400" dirty="0"/>
              <a:t>}");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sb.Append</a:t>
            </a:r>
            <a:r>
              <a:rPr lang="en-US" sz="2400" dirty="0"/>
              <a:t>($"Fuel: {this.FuelQuantity:F2}L");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sb.ToString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constructor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0" y="3841984"/>
            <a:ext cx="39624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Dice()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15479" y="3307324"/>
            <a:ext cx="5137551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dice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Dice()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933850"/>
            <a:ext cx="817067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int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int[] rollFrequency;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</a:t>
            </a:r>
            <a:r>
              <a:rPr lang="en-US" sz="2800" noProof="1">
                <a:solidFill>
                  <a:schemeClr val="bg1"/>
                </a:solidFill>
              </a:rPr>
              <a:t>Dice(</a:t>
            </a:r>
            <a:r>
              <a:rPr lang="en-US" sz="2800" noProof="1">
                <a:solidFill>
                  <a:schemeClr val="tx1"/>
                </a:solidFill>
              </a:rPr>
              <a:t>int sides</a:t>
            </a:r>
            <a:r>
              <a:rPr lang="en-US" sz="2800" noProof="1">
                <a:solidFill>
                  <a:schemeClr val="bg1"/>
                </a:solidFill>
              </a:rPr>
              <a:t>) </a:t>
            </a: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this.rollFrequency =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bg1"/>
                </a:solidFill>
              </a:rPr>
              <a:t>new int[</a:t>
            </a:r>
            <a:r>
              <a:rPr lang="en-US" sz="2800" noProof="1">
                <a:solidFill>
                  <a:schemeClr val="tx1"/>
                </a:solidFill>
              </a:rPr>
              <a:t>sides</a:t>
            </a:r>
            <a:r>
              <a:rPr lang="en-US" sz="2800" noProof="1">
                <a:solidFill>
                  <a:schemeClr val="bg1"/>
                </a:solidFill>
              </a:rPr>
              <a:t>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C8CAFC6-6E07-470E-897F-17B6522D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3646309"/>
            <a:ext cx="2790000" cy="1055608"/>
          </a:xfrm>
          <a:prstGeom prst="wedgeRoundRectCallout">
            <a:avLst>
              <a:gd name="adj1" fmla="val -60817"/>
              <a:gd name="adj2" fmla="val 50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ensure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ACBC04-E8DA-4D52-924F-64392B0F3C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5356201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Dice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Dice()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Dice(</a:t>
            </a:r>
            <a:r>
              <a:rPr lang="en-US" sz="2800" dirty="0">
                <a:solidFill>
                  <a:schemeClr val="tx1"/>
                </a:solidFill>
              </a:rPr>
              <a:t>int sides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this.sides = sides;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51000" y="395867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04204" y="2798245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985964"/>
            <a:ext cx="656272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11000" y="4883281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6425CF-0F9D-451F-BBEF-09D2D1175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87464"/>
            <a:ext cx="10818812" cy="4427537"/>
          </a:xfrm>
        </p:spPr>
        <p:txBody>
          <a:bodyPr>
            <a:noAutofit/>
          </a:bodyPr>
          <a:lstStyle/>
          <a:p>
            <a:r>
              <a:rPr lang="en-US" sz="3500" dirty="0"/>
              <a:t>Extend the previous problem and </a:t>
            </a:r>
            <a:r>
              <a:rPr lang="en-US" sz="3500" b="1" dirty="0">
                <a:solidFill>
                  <a:schemeClr val="bg1"/>
                </a:solidFill>
              </a:rPr>
              <a:t>create 3 constructors</a:t>
            </a:r>
          </a:p>
          <a:p>
            <a:r>
              <a:rPr lang="en-US" sz="3500" dirty="0"/>
              <a:t>Default values are:</a:t>
            </a:r>
          </a:p>
          <a:p>
            <a:pPr lvl="1"/>
            <a:r>
              <a:rPr lang="en-US" sz="3300" dirty="0"/>
              <a:t>Make - VW</a:t>
            </a:r>
          </a:p>
          <a:p>
            <a:pPr lvl="1"/>
            <a:r>
              <a:rPr lang="en-US" sz="3300" dirty="0"/>
              <a:t>Model - Golf</a:t>
            </a:r>
          </a:p>
          <a:p>
            <a:pPr lvl="1"/>
            <a:r>
              <a:rPr lang="en-US" sz="3300" dirty="0"/>
              <a:t>Year - 2025</a:t>
            </a:r>
          </a:p>
          <a:p>
            <a:pPr lvl="1"/>
            <a:r>
              <a:rPr lang="en-US" sz="3300" noProof="1"/>
              <a:t>FuelQuantity = 200</a:t>
            </a:r>
          </a:p>
          <a:p>
            <a:pPr lvl="1"/>
            <a:r>
              <a:rPr lang="en-US" sz="3300" noProof="1"/>
              <a:t>FuelConsumption =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08077" y="2569496"/>
            <a:ext cx="5679524" cy="3104669"/>
            <a:chOff x="-306388" y="2240208"/>
            <a:chExt cx="3137848" cy="2324639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89221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year)</a:t>
              </a:r>
            </a:p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</a:t>
              </a:r>
              <a:r>
                <a:rPr lang="en-US" sz="2400" b="1" noProof="1">
                  <a:latin typeface="Consolas" panose="020B0609020204030204" pitchFamily="49" charset="0"/>
                </a:rPr>
                <a:t>int</a:t>
              </a:r>
              <a:r>
                <a:rPr lang="en-US" sz="2400" b="1" dirty="0">
                  <a:latin typeface="Consolas" panose="020B0609020204030204" pitchFamily="49" charset="0"/>
                </a:rPr>
                <a:t> year</a:t>
              </a:r>
              <a:r>
                <a:rPr lang="en-US" sz="2400" b="1" noProof="1">
                  <a:latin typeface="Consolas" panose="020B0609020204030204" pitchFamily="49" charset="0"/>
                </a:rPr>
                <a:t>, double fuelQuantity, double fuelConsumption)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832421-E046-4B3D-B8EB-4ED008233D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52500" y="1719000"/>
            <a:ext cx="10287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public Car()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this.Make = "VW";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this.Model = "Golf";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this.Year = 2025;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this.FuelQuantity = 200;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this.FuelConsumption = 10;}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public Car(string make, string model, int year) : this()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this.Make =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this.Model =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  this.Year = year;} 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8253D2-3F3C-452A-8223-98B289581F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1000" y="2259000"/>
            <a:ext cx="9630000" cy="3510000"/>
          </a:xfrm>
        </p:spPr>
        <p:txBody>
          <a:bodyPr/>
          <a:lstStyle/>
          <a:p>
            <a:r>
              <a:rPr lang="en-US" sz="2800" dirty="0"/>
              <a:t>public Car(string make, string model, </a:t>
            </a:r>
            <a:r>
              <a:rPr lang="en-US" sz="2800" dirty="0" err="1"/>
              <a:t>int</a:t>
            </a:r>
            <a:r>
              <a:rPr lang="en-US" sz="2800" dirty="0"/>
              <a:t> year, </a:t>
            </a:r>
            <a:br>
              <a:rPr lang="en-US" sz="2800" dirty="0"/>
            </a:br>
            <a:r>
              <a:rPr lang="en-US" sz="2800" dirty="0"/>
              <a:t>double </a:t>
            </a:r>
            <a:r>
              <a:rPr lang="en-US" sz="2800" dirty="0" err="1"/>
              <a:t>fuelQuantity</a:t>
            </a:r>
            <a:r>
              <a:rPr lang="en-US" sz="2800" dirty="0"/>
              <a:t>, double </a:t>
            </a:r>
            <a:r>
              <a:rPr lang="en-US" sz="2800" dirty="0" err="1"/>
              <a:t>fuelConsumption</a:t>
            </a:r>
            <a:r>
              <a:rPr lang="en-US" sz="2800" dirty="0"/>
              <a:t>)</a:t>
            </a:r>
          </a:p>
          <a:p>
            <a:r>
              <a:rPr lang="en-US" sz="2800" dirty="0"/>
              <a:t>    : this(make, model, year)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this.FuelQuantity</a:t>
            </a:r>
            <a:r>
              <a:rPr lang="en-US" sz="2800" dirty="0"/>
              <a:t> = </a:t>
            </a:r>
            <a:r>
              <a:rPr lang="en-US" sz="2800" dirty="0" err="1"/>
              <a:t>fuelQuantity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this.FuelConsumption</a:t>
            </a:r>
            <a:r>
              <a:rPr lang="en-US" sz="2800" dirty="0"/>
              <a:t> = </a:t>
            </a:r>
            <a:r>
              <a:rPr lang="en-US" sz="2800" dirty="0" err="1"/>
              <a:t>fuelConsumption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Constructors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9069C-C1D3-44C6-8398-F60B831C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161859" cy="785075"/>
          </a:xfrm>
        </p:spPr>
        <p:txBody>
          <a:bodyPr>
            <a:normAutofit/>
          </a:bodyPr>
          <a:lstStyle/>
          <a:p>
            <a:r>
              <a:rPr lang="en-US" dirty="0"/>
              <a:t>Create the two classes  and extend the Car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Car Engine and Tires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00200" y="1809000"/>
            <a:ext cx="4495800" cy="2658118"/>
            <a:chOff x="-306388" y="2240208"/>
            <a:chExt cx="3137848" cy="198345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Engine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25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-horsePower:int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-cubicCapacity:double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-306388" y="3495422"/>
              <a:ext cx="3137848" cy="7282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horsePower,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cubicCapacity)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2200" y="1809000"/>
            <a:ext cx="4495800" cy="2661413"/>
            <a:chOff x="-306388" y="2240208"/>
            <a:chExt cx="3137848" cy="199274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Tire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845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-year:int</a:t>
              </a:r>
            </a:p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-pressure:double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-306388" y="3502212"/>
              <a:ext cx="3137848" cy="7307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+Engine(int year, </a:t>
              </a:r>
              <a:br>
                <a:rPr lang="en-US" sz="2400" b="1" noProof="1">
                  <a:latin typeface="Consolas" pitchFamily="49" charset="0"/>
                </a:rPr>
              </a:br>
              <a:r>
                <a:rPr lang="en-US" sz="2400" b="1" noProof="1">
                  <a:latin typeface="Consolas" pitchFamily="49" charset="0"/>
                </a:rPr>
                <a:t>double pressure)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4550644"/>
            <a:ext cx="7772400" cy="1819206"/>
            <a:chOff x="-306388" y="2240207"/>
            <a:chExt cx="3935606" cy="172720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2240207"/>
              <a:ext cx="3935606" cy="5577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</a:rPr>
                <a:t>Car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2672636"/>
              <a:ext cx="3935606" cy="129477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400" b="1" dirty="0">
                  <a:latin typeface="Consolas" panose="020B0609020204030204" pitchFamily="49" charset="0"/>
                </a:rPr>
                <a:t>+Car(string make, string model, int year, </a:t>
              </a:r>
              <a:br>
                <a:rPr lang="en-US" sz="2400" b="1" dirty="0">
                  <a:latin typeface="Consolas" panose="020B0609020204030204" pitchFamily="49" charset="0"/>
                </a:rPr>
              </a:br>
              <a:r>
                <a:rPr lang="en-US" sz="2400" b="1" noProof="1">
                  <a:latin typeface="Consolas" panose="020B0609020204030204" pitchFamily="49" charset="0"/>
                </a:rPr>
                <a:t>double fuelQuantity, double fuelConsumption, Engine engine, Tire[] tires</a:t>
              </a:r>
              <a:r>
                <a:rPr lang="en-US" sz="2400" b="1" dirty="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7257C6-1F5B-40A5-9DCB-454C403C65A7}"/>
              </a:ext>
            </a:extLst>
          </p:cNvPr>
          <p:cNvSpPr txBox="1"/>
          <p:nvPr/>
        </p:nvSpPr>
        <p:spPr>
          <a:xfrm>
            <a:off x="762001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https://judge.softuni.bg/Contests/1478/Defining-Classes-Lab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4E47C186-415C-4B24-9D26-D62911F6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7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344862"/>
            <a:ext cx="10665000" cy="529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int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private double cubicCapacity;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Engine(int horsePower, double cubicCapacity) {   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this.HorsePower = horsePower;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this.CubicCapacity = 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int HorsePower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this.horsePower;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this.horsePower = value; }}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public double CubicCapacity {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get { return this.cubicCapacity; }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tx1"/>
                </a:solidFill>
              </a:rPr>
              <a:t>    set { this.cubicCapacity = value; }}</a:t>
            </a:r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72627D-AAF5-4EB9-B7C8-CC4DD5286C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359000"/>
            <a:ext cx="10485000" cy="5235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private double pressure;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Tire(int year, double pressure)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this.Year = year;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this.Pressure = 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int Year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this.year;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this.year = value; }}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public double Pressure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get { return this.pressure;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  set { this.pressure = value;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BAAEE0-2F89-43C2-A5C3-C7238B11C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500" y="2349000"/>
            <a:ext cx="11024999" cy="330273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public Car(string make, string model, int year,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double fuelQuantity, double fuelConsumption, Engine engine,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Tire[] tires)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: this(make, model, year, fuelQuantity, fuelConsumption)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this.Engine = engine;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this.Tires = tires;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Engine and Tires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34B4E-F466-4976-92CA-BCFF727B71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3759168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3941955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842867A-01CF-4487-BF1E-BC1B19F5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0" y="1385091"/>
            <a:ext cx="2570480" cy="25704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E2A689-6C96-4BE3-91D0-D7CC489FCE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B4BCC8-0B4D-46F7-B88F-4A8A78979C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Hide Details from the Client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21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static class is declared by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(1)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r>
              <a:rPr lang="bg-BG" dirty="0"/>
              <a:t>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323641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object's 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277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 whose </a:t>
            </a:r>
            <a:r>
              <a:rPr lang="en-US" b="1" dirty="0">
                <a:solidFill>
                  <a:schemeClr val="bg1"/>
                </a:solidFill>
              </a:rPr>
              <a:t>representation</a:t>
            </a:r>
            <a:r>
              <a:rPr lang="en-US" b="1" dirty="0"/>
              <a:t> </a:t>
            </a:r>
            <a:r>
              <a:rPr lang="en-US" dirty="0"/>
              <a:t>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from the client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(1)</a:t>
            </a:r>
            <a:endParaRPr lang="bg-BG" dirty="0"/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2361000" y="2539994"/>
            <a:ext cx="7057612" cy="2525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string ADT – indexed sequence of chars: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string()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bg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Length()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CharAt(int index)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noProof="1">
                <a:solidFill>
                  <a:schemeClr val="tx1"/>
                </a:solidFill>
              </a:rPr>
              <a:t>IsEmpty()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many others…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698679" y="3748222"/>
            <a:ext cx="1817322" cy="1328023"/>
          </a:xfrm>
          <a:prstGeom prst="wedgeRoundRectCallout">
            <a:avLst>
              <a:gd name="adj1" fmla="val -67226"/>
              <a:gd name="adj2" fmla="val -37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ADTs are defined by their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720DA3-F97D-4372-992E-7BBA68D95E68}"/>
              </a:ext>
            </a:extLst>
          </p:cNvPr>
          <p:cNvSpPr/>
          <p:nvPr/>
        </p:nvSpPr>
        <p:spPr>
          <a:xfrm>
            <a:off x="6366000" y="3564000"/>
            <a:ext cx="756139" cy="1008185"/>
          </a:xfrm>
          <a:prstGeom prst="rightBrace">
            <a:avLst>
              <a:gd name="adj1" fmla="val 8333"/>
              <a:gd name="adj2" fmla="val 50688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D7A12-320A-4A90-8233-4EADFFEAE0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don't need </a:t>
            </a:r>
            <a:r>
              <a:rPr lang="en-US" dirty="0"/>
              <a:t>to know the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to use an ADT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5378" y="3122982"/>
            <a:ext cx="4175462" cy="2459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Dog: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tx1"/>
                </a:solidFill>
              </a:rPr>
              <a:t>Dog()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string Name()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bg-BG" sz="2800" dirty="0">
                <a:solidFill>
                  <a:schemeClr val="tx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void Bark()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bg-BG" sz="2800" dirty="0">
                <a:solidFill>
                  <a:schemeClr val="tx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void Sleep()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78338" y="3122982"/>
            <a:ext cx="4175462" cy="2459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Computer: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Computer()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bg-BG" sz="2800" dirty="0">
                <a:solidFill>
                  <a:schemeClr val="tx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void TurnOn()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bg-BG" sz="2800" dirty="0">
                <a:solidFill>
                  <a:schemeClr val="tx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void TurnOff()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string Spec()</a:t>
            </a:r>
          </a:p>
        </p:txBody>
      </p:sp>
      <p:sp>
        <p:nvSpPr>
          <p:cNvPr id="10" name="Oval 9"/>
          <p:cNvSpPr/>
          <p:nvPr/>
        </p:nvSpPr>
        <p:spPr>
          <a:xfrm>
            <a:off x="5062390" y="2059244"/>
            <a:ext cx="1393951" cy="145001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678348" y="2067576"/>
            <a:ext cx="1385941" cy="144168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62" y="2363468"/>
            <a:ext cx="967266" cy="9672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06" y="2363468"/>
            <a:ext cx="845622" cy="845622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896204F8-6D86-4FB9-8CDB-2E1734561B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BA51AD-ABD3-4126-A3B3-530C22971D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Class for an ADT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Dice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956390" y="340719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9439" y="1121143"/>
            <a:ext cx="1003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GB" dirty="0"/>
              <a:t>Name classes with nouns using </a:t>
            </a:r>
            <a:r>
              <a:rPr lang="en-GB" b="1" noProof="1">
                <a:solidFill>
                  <a:schemeClr val="bg1"/>
                </a:solidFill>
              </a:rPr>
              <a:t>PascalCasing</a:t>
            </a:r>
          </a:p>
          <a:p>
            <a:pPr>
              <a:buClr>
                <a:srgbClr val="234465"/>
              </a:buClr>
            </a:pPr>
            <a:r>
              <a:rPr lang="en-US" dirty="0"/>
              <a:t>Use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descriptive nouns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Avoid abbreviations </a:t>
            </a:r>
            <a:r>
              <a:rPr lang="en-US" dirty="0"/>
              <a:t>(except widely known, </a:t>
            </a:r>
            <a:br>
              <a:rPr lang="en-US" dirty="0"/>
            </a:br>
            <a:r>
              <a:rPr lang="en-US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0" y="3707437"/>
            <a:ext cx="6563174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Dice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90800" y="4855645"/>
            <a:ext cx="656317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TPMF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bankaccount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intcalc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9" y="3810001"/>
            <a:ext cx="836357" cy="836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58" y="5201287"/>
            <a:ext cx="850262" cy="85026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88F9FD-E0AF-4CB6-841B-6D5B9F615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2972</Words>
  <Application>Microsoft Office PowerPoint</Application>
  <PresentationFormat>Widescreen</PresentationFormat>
  <Paragraphs>541</Paragraphs>
  <Slides>50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Abstract Data Type</vt:lpstr>
      <vt:lpstr>Abstract Data Type (1)</vt:lpstr>
      <vt:lpstr>Abstract Data Type (2)</vt:lpstr>
      <vt:lpstr>Defining Simple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</vt:lpstr>
      <vt:lpstr>Fields and Properties</vt:lpstr>
      <vt:lpstr>Fields and Modifiers</vt:lpstr>
      <vt:lpstr>Properties</vt:lpstr>
      <vt:lpstr>Problem: Car</vt:lpstr>
      <vt:lpstr>Methods</vt:lpstr>
      <vt:lpstr>Methods</vt:lpstr>
      <vt:lpstr>Problem: Car Extension</vt:lpstr>
      <vt:lpstr>Solution: Car Extension (1)</vt:lpstr>
      <vt:lpstr>Solution: Car Extension (2)</vt:lpstr>
      <vt:lpstr>Solution: Car Extension (3)</vt:lpstr>
      <vt:lpstr>Constructors</vt:lpstr>
      <vt:lpstr>Constructors</vt:lpstr>
      <vt:lpstr>Object Initial State</vt:lpstr>
      <vt:lpstr>Multiple Constructors</vt:lpstr>
      <vt:lpstr>Constructor Chaining</vt:lpstr>
      <vt:lpstr>Problem: Car Constructors</vt:lpstr>
      <vt:lpstr>Solution: Car Constructors (1)</vt:lpstr>
      <vt:lpstr>Solution: Car Constructors (2)</vt:lpstr>
      <vt:lpstr>Problem: Car Engine and Tires</vt:lpstr>
      <vt:lpstr>Solution: Car Engine and Tires (1)</vt:lpstr>
      <vt:lpstr>Solution: Car Engine and Tires (2)</vt:lpstr>
      <vt:lpstr>Solution: Car Engine and Tires (3)</vt:lpstr>
      <vt:lpstr>Enumerations</vt:lpstr>
      <vt:lpstr>Enumerations (1)</vt:lpstr>
      <vt:lpstr>Enumerations (2)</vt:lpstr>
      <vt:lpstr>Static Classes</vt:lpstr>
      <vt:lpstr>Static Class</vt:lpstr>
      <vt:lpstr>Static Members (1)</vt:lpstr>
      <vt:lpstr>Static Members (2)</vt:lpstr>
      <vt:lpstr>Example: Static Members</vt:lpstr>
      <vt:lpstr>Namespaces</vt:lpstr>
      <vt:lpstr>Namespaces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25</cp:revision>
  <dcterms:created xsi:type="dcterms:W3CDTF">2018-05-23T13:08:44Z</dcterms:created>
  <dcterms:modified xsi:type="dcterms:W3CDTF">2020-06-10T11:36:34Z</dcterms:modified>
  <cp:category>programming;education;software engineering;software development</cp:category>
</cp:coreProperties>
</file>