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4"/>
  </p:notesMasterIdLst>
  <p:handoutMasterIdLst>
    <p:handoutMasterId r:id="rId11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380" r:id="rId85"/>
    <p:sldId id="381" r:id="rId86"/>
    <p:sldId id="382" r:id="rId87"/>
    <p:sldId id="383" r:id="rId88"/>
    <p:sldId id="384" r:id="rId89"/>
    <p:sldId id="385" r:id="rId90"/>
    <p:sldId id="386" r:id="rId91"/>
    <p:sldId id="387" r:id="rId92"/>
    <p:sldId id="388" r:id="rId93"/>
    <p:sldId id="389" r:id="rId94"/>
    <p:sldId id="390" r:id="rId95"/>
    <p:sldId id="391" r:id="rId96"/>
    <p:sldId id="392" r:id="rId97"/>
    <p:sldId id="393" r:id="rId98"/>
    <p:sldId id="394" r:id="rId99"/>
    <p:sldId id="395" r:id="rId100"/>
    <p:sldId id="396" r:id="rId101"/>
    <p:sldId id="397" r:id="rId102"/>
    <p:sldId id="398" r:id="rId103"/>
    <p:sldId id="399" r:id="rId104"/>
    <p:sldId id="400" r:id="rId105"/>
    <p:sldId id="401" r:id="rId106"/>
    <p:sldId id="402" r:id="rId107"/>
    <p:sldId id="403" r:id="rId108"/>
    <p:sldId id="404" r:id="rId109"/>
    <p:sldId id="405" r:id="rId110"/>
    <p:sldId id="406" r:id="rId111"/>
    <p:sldId id="494" r:id="rId112"/>
    <p:sldId id="493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10A40E4-DFED-4D78-BA4C-BB16669DB8A2}">
          <p14:sldIdLst>
            <p14:sldId id="297"/>
            <p14:sldId id="298"/>
            <p14:sldId id="299"/>
          </p14:sldIdLst>
        </p14:section>
        <p14:section name="Recusion" id="{B59C88A9-9218-4D4C-94F0-C78D58753DD3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Brute-Force Algorithm" id="{29C566CE-39E2-4189-899F-1F3771573F5D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Greedy Algorithms" id="{F47078CF-A823-4F53-BE1A-ED64A429EF23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Simple Sorting Algorithms" id="{74A3FABC-0299-4C79-A048-8B4730DC664B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  <p14:section name="Searching Algorithms" id="{40621FEE-9813-4978-8D38-06FCDAD4FE45}">
          <p14:sldIdLst>
            <p14:sldId id="400"/>
            <p14:sldId id="401"/>
            <p14:sldId id="402"/>
            <p14:sldId id="403"/>
            <p14:sldId id="404"/>
          </p14:sldIdLst>
        </p14:section>
        <p14:section name="Conclusion" id="{AD4ADC2E-A994-43EA-BAD0-50A6D56DECB6}">
          <p14:sldIdLst>
            <p14:sldId id="405"/>
            <p14:sldId id="406"/>
            <p14:sldId id="49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FE56F-1DA7-487D-8A67-DD960FEF2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192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86B289-7F51-49CC-9479-B62C796D9B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569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7B5CA6-D726-4EEE-ABDF-1328D1F73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92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6762AE-E161-4898-8EB1-12F1A44B75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4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B04AD9-A460-4D70-B2CF-B0B2F9D9DB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CBD62C-C5B5-4786-AA97-4B5A4FF05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58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A0531D-348A-4F78-BD0F-D585821B32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34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49313A-93F6-40F6-AA72-C823DE2987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378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visualgo.net/en/sorting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9" y="2271533"/>
            <a:ext cx="2784801" cy="27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Direct recursion</a:t>
            </a:r>
          </a:p>
          <a:p>
            <a:pPr lvl="1"/>
            <a:r>
              <a:rPr lang="en-US" sz="3000" dirty="0"/>
              <a:t>A method directly calls itself</a:t>
            </a:r>
          </a:p>
          <a:p>
            <a:r>
              <a:rPr lang="en-US" sz="3200" dirty="0"/>
              <a:t>Indirect recursion</a:t>
            </a:r>
          </a:p>
          <a:p>
            <a:pPr lvl="1"/>
            <a:r>
              <a:rPr lang="en-US" sz="3000" dirty="0"/>
              <a:t>Method A calls B, method B calls A</a:t>
            </a:r>
          </a:p>
          <a:p>
            <a:pPr lvl="1"/>
            <a:r>
              <a:rPr lang="en-US" sz="3000" dirty="0"/>
              <a:t>Or even A </a:t>
            </a:r>
            <a:r>
              <a:rPr lang="en-US" sz="3000" dirty="0">
                <a:sym typeface="Wingdings" panose="05000000000000000000" pitchFamily="2" charset="2"/>
              </a:rPr>
              <a:t> B  C  A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90471" y="1447800"/>
            <a:ext cx="2590800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4201" y="3962400"/>
            <a:ext cx="2452241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3962400"/>
            <a:ext cx="2424559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9385871" y="1447800"/>
            <a:ext cx="1295400" cy="1108402"/>
          </a:xfrm>
          <a:prstGeom prst="curvedConnector4">
            <a:avLst>
              <a:gd name="adj1" fmla="val -17647"/>
              <a:gd name="adj2" fmla="val 1206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79521" y="2743200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79521" y="4960004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6D1DE115-0880-4682-95F2-020F430C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838F45E-530C-420B-BF46-7CD42A568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90351635-EC41-4644-AC41-0CCE56EA7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5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Bubble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0514" y="1326499"/>
            <a:ext cx="9829800" cy="52182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70220C-63DA-4DEE-B91E-ACA5021DE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6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5081B52-690F-4350-9A37-347E239B8F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754AE7A-99F8-4F76-884C-AED2D6DE67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Sorting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22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83" y="1219201"/>
            <a:ext cx="2760618" cy="2760618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76401"/>
            <a:ext cx="1247741" cy="12477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B07B2D0-C37D-49F4-A3B7-F9A057D6A7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 algorithm for </a:t>
            </a: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 item with specified </a:t>
            </a:r>
            <a:br>
              <a:rPr lang="en-US" sz="3200" dirty="0"/>
            </a:br>
            <a:r>
              <a:rPr lang="en-US" sz="3200" dirty="0"/>
              <a:t>properties among a collection of items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Typically answers either </a:t>
            </a:r>
            <a:r>
              <a:rPr lang="en-GB" sz="3000" b="1" dirty="0">
                <a:solidFill>
                  <a:schemeClr val="bg1"/>
                </a:solidFill>
              </a:rPr>
              <a:t>True</a:t>
            </a:r>
            <a:r>
              <a:rPr lang="en-GB" sz="3000" dirty="0"/>
              <a:t> or </a:t>
            </a:r>
            <a:r>
              <a:rPr lang="en-GB" sz="3000" b="1" dirty="0">
                <a:solidFill>
                  <a:schemeClr val="bg1"/>
                </a:solidFill>
              </a:rPr>
              <a:t>False</a:t>
            </a:r>
            <a:r>
              <a:rPr lang="en-GB" sz="3000" dirty="0"/>
              <a:t> to whether the item is present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Also may return where the item is found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The values might be integers, strings or even other </a:t>
            </a:r>
            <a:br>
              <a:rPr lang="en-GB" sz="3200" dirty="0"/>
            </a:br>
            <a:r>
              <a:rPr lang="en-GB" sz="3200" dirty="0"/>
              <a:t>kinds of objects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1A7A81-40E2-427D-900D-8FF75F10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Searches the whole sequence</a:t>
            </a:r>
          </a:p>
          <a:p>
            <a:pPr lvl="1"/>
            <a:r>
              <a:rPr lang="en-US" dirty="0"/>
              <a:t>Checks every element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Searches until the desired one is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</a:p>
          <a:p>
            <a:r>
              <a:rPr lang="en-US" dirty="0"/>
              <a:t>Worst and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0"/>
            <a:ext cx="7162800" cy="1847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2BEFA5-2700-439D-B0F5-784D1721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Binary search</a:t>
            </a:r>
            <a:r>
              <a:rPr lang="en-US" dirty="0"/>
              <a:t> finds an item within a 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See the </a:t>
            </a:r>
            <a:r>
              <a:rPr lang="en-US" b="1" dirty="0">
                <a:hlinkClick r:id="rId3"/>
              </a:rPr>
              <a:t>visualization</a:t>
            </a:r>
            <a:endParaRPr lang="en-US" b="1" dirty="0"/>
          </a:p>
          <a:p>
            <a:r>
              <a:rPr lang="en-US" dirty="0"/>
              <a:t>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45" y="3791066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06F6AE5-CCBF-4AB4-B5E0-DFA2CB04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3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 (Iterative)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371600"/>
            <a:ext cx="11049000" cy="52167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(int arr[], int key, int start, int end)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4BAA1C-AB11-4CDB-BC09-8C75E97A3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3" y="1744222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Recursion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method or a function that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Brute-Force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trying all the possible 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Greedy</a:t>
            </a:r>
            <a:r>
              <a:rPr lang="en-US" sz="3200" b="1" dirty="0">
                <a:solidFill>
                  <a:schemeClr val="bg2"/>
                </a:solidFill>
              </a:rPr>
              <a:t> - </a:t>
            </a:r>
            <a:r>
              <a:rPr lang="en-US" sz="32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2CCD38A-DF14-4475-9BCC-9B7D3682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5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3107391-BCC7-4425-9AC0-673804845A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37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CA8BC6-BA7C-4D88-BCE9-F7DD3831FB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832FE9-0EA3-403D-9798-3530F2CCD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6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BA13883-E262-46BE-BC07-6097C25B57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EC43D99-B5AA-4F20-8757-C1E8276CCD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2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b="1" dirty="0">
                <a:solidFill>
                  <a:schemeClr val="bg1"/>
                </a:solidFill>
              </a:rPr>
              <a:t>recursive method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that:</a:t>
            </a:r>
          </a:p>
          <a:p>
            <a:pPr lvl="1"/>
            <a:r>
              <a:rPr lang="en-US" sz="3000" dirty="0"/>
              <a:t>Finds the sum of all numbers stored in an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000" dirty="0"/>
              <a:t>Read numbers from the console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47801" y="3429000"/>
            <a:ext cx="20574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572320" y="3429000"/>
            <a:ext cx="1218881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3524758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47801" y="4700858"/>
            <a:ext cx="19050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572319" y="4700862"/>
            <a:ext cx="53433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dirty="0"/>
              <a:t>0</a:t>
            </a:r>
            <a:endParaRPr lang="en-GB" dirty="0"/>
          </a:p>
        </p:txBody>
      </p:sp>
      <p:sp>
        <p:nvSpPr>
          <p:cNvPr id="11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4813933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BB3E221-1F6C-4DAE-B37D-BDF83AC3D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1"/>
            <a:ext cx="9906000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 array, int index)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if (index ==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array.Length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- 1)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return array[index];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GB" sz="28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return array[index] + Sum(array, index + 1);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09B684-5C4F-4C7A-8FE0-CA659C391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2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06187" y="2551128"/>
            <a:ext cx="9834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777590" y="2547493"/>
            <a:ext cx="148021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302591" y="3694128"/>
            <a:ext cx="12882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758554" y="3694128"/>
            <a:ext cx="2286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3628800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5" y="3838042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6" y="2691407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25C850-A2B8-4B9F-87C2-8ECC8DE4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7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1459" y="1854000"/>
            <a:ext cx="9024281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if 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</a:t>
            </a:r>
          </a:p>
          <a:p>
            <a:r>
              <a:rPr lang="pt-BR" dirty="0"/>
              <a:t>  {</a:t>
            </a:r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  <a:br>
              <a:rPr lang="pt-BR" dirty="0"/>
            </a:br>
            <a:r>
              <a:rPr lang="pt-BR" dirty="0"/>
              <a:t>  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</a:t>
            </a:r>
          </a:p>
          <a:p>
            <a:r>
              <a:rPr lang="pt-BR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3159000"/>
            <a:ext cx="1677988" cy="609600"/>
          </a:xfrm>
          <a:prstGeom prst="wedgeRoundRectCallout">
            <a:avLst>
              <a:gd name="adj1" fmla="val -64216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C16F8D-D2C5-4200-BEBF-11C42AAD0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2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A72FF4-07EB-4306-8DEA-712CC0C139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4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77602-EB3A-4441-9108-070D40513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8AFFD3E-3BD0-4869-B0EE-107413E44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5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Recursion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</a:t>
            </a:r>
          </a:p>
          <a:p>
            <a:r>
              <a:rPr lang="en-US" dirty="0"/>
              <a:t>Greedy Failure Cases</a:t>
            </a:r>
          </a:p>
          <a:p>
            <a:pPr marL="514350" indent="-514350"/>
            <a:r>
              <a:rPr lang="en-US" dirty="0"/>
              <a:t>Simple Sorting Algorithms</a:t>
            </a:r>
          </a:p>
          <a:p>
            <a:pPr marL="514350" indent="-514350"/>
            <a:r>
              <a:rPr lang="en-US" dirty="0"/>
              <a:t>Searching Algorithms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11A8EF-9E1D-4FD9-BF3B-2D087EE5F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FBB780-221C-4AFB-8B2F-0C4F3CC0A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0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56FB049-2F46-49A1-A2ED-BAD41EB3C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7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C08127-6018-4EEB-92A3-340305D020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0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3200" dirty="0"/>
              <a:t>The optimum for a </a:t>
            </a:r>
            <a:r>
              <a:rPr lang="en-US" sz="3200" b="1" dirty="0">
                <a:solidFill>
                  <a:schemeClr val="bg1"/>
                </a:solidFill>
              </a:rPr>
              <a:t>current</a:t>
            </a:r>
            <a:r>
              <a:rPr lang="en-US" sz="32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6427E6-0FEB-4AF9-9F71-4DC93DADE1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the best solution from all possible solutions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shortest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path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from Sofia to Varna</a:t>
            </a:r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maximum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increasing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subsequence</a:t>
            </a:r>
            <a:r>
              <a:rPr lang="en-US" sz="3000" dirty="0"/>
              <a:t> </a:t>
            </a:r>
          </a:p>
          <a:p>
            <a:pPr lvl="1"/>
            <a:r>
              <a:rPr lang="en-US" sz="3000" dirty="0"/>
              <a:t>Find the shortest route that visits each city and</a:t>
            </a:r>
            <a:br>
              <a:rPr lang="en-US" sz="3000" dirty="0"/>
            </a:br>
            <a:r>
              <a:rPr lang="en-US" sz="30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690F93-53F7-40BC-B99A-B6A654A5B1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DFB69-19CD-40AA-BAC2-FB44594725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CA699-F527-4C60-A93E-6E55041A74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2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DADF86D-B913-453F-A734-DC5EF9B36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4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1B810F7C-8C5A-442A-9830-69EBADD5B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9D3BF3A-F7F0-451C-8698-A5457BD2F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noProof="1"/>
              <a:t>#csharp-advanced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186483-B9C2-42BB-93D9-EA5F3EEF6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6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D37D0C-86DB-4C0B-82A0-E6AD202B5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F7258DF-CCC4-4DD3-950E-88E810825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A621EC3E-24B6-48A5-9252-0F7EC0CA4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1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146000" y="1719000"/>
            <a:ext cx="9900000" cy="41615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</a:t>
            </a:r>
            <a:r>
              <a:rPr lang="en-US" sz="2799" noProof="1">
                <a:solidFill>
                  <a:schemeClr val="bg1"/>
                </a:solidFill>
                <a:effectLst/>
              </a:rPr>
              <a:t>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</a:t>
            </a:r>
            <a:r>
              <a:rPr lang="en-US" sz="2799" noProof="1">
                <a:solidFill>
                  <a:schemeClr val="bg1"/>
                </a:solidFill>
                <a:effectLst/>
              </a:rPr>
              <a:t>resultCoins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6D3060-38ED-463D-B644-54CDF3567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400" y="1317511"/>
            <a:ext cx="10498346" cy="510562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</a:t>
            </a:r>
            <a:r>
              <a:rPr lang="en-US" sz="2799" noProof="1">
                <a:solidFill>
                  <a:schemeClr val="bg1"/>
                </a:solidFill>
                <a:effectLst/>
              </a:rPr>
              <a:t>currentSum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==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finalSum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B958BF-20A0-4D26-BFA6-9F3C6306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0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finds the smallest subset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, the union </a:t>
            </a:r>
            <a:br>
              <a:rPr lang="en-US" dirty="0"/>
            </a:br>
            <a:r>
              <a:rPr lang="en-US" dirty="0"/>
              <a:t>of which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(if it exists)</a:t>
            </a:r>
          </a:p>
          <a:p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integers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called "</a:t>
            </a:r>
            <a:r>
              <a:rPr lang="en-US" b="1" dirty="0">
                <a:solidFill>
                  <a:schemeClr val="bg1"/>
                </a:solidFill>
              </a:rPr>
              <a:t>the Universe</a:t>
            </a:r>
            <a:r>
              <a:rPr lang="en-US" dirty="0"/>
              <a:t>"</a:t>
            </a:r>
          </a:p>
          <a:p>
            <a:r>
              <a:rPr lang="en-US" dirty="0"/>
              <a:t>And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integer sets whose union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62001" y="3886200"/>
            <a:ext cx="4881913" cy="258677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4070862"/>
            <a:ext cx="3817065" cy="221744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8795" y="4922664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7A344-F556-4870-BDFC-5A7AF571C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4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291373" y="1388198"/>
            <a:ext cx="11461657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</a:t>
            </a:r>
            <a:br>
              <a:rPr lang="en-GB" sz="2800" b="1" noProof="1"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latin typeface="Consolas" pitchFamily="49" charset="0"/>
                <a:cs typeface="Consolas" pitchFamily="49" charset="0"/>
              </a:rPr>
              <a:t> List&lt;int&gt;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(universe.Count &gt; 0)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  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527361-69DC-45FD-BFEC-890C8689D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4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966000" y="1396455"/>
            <a:ext cx="10210800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(set =&gt;           set.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(universe.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selectedSets.Add(current);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sets.Remove(current);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universe.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5132EC-1081-4153-8FC2-D409D5FE0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C3B934-51D3-4322-AC98-9634A55BE9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8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36BC62-7C7C-49CC-B823-72D352221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9F8A27-96E4-4AEF-8FE9-412CE7C2C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FB01C6E-A742-4FBC-9ECF-EB5F0042FE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2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791555B-3837-43B5-945B-BBEB7D4AD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E998FF72-FC28-4937-ADC4-1DCAEB36A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6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4906519C-316D-45A3-A9D4-689DB267D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381DA419-1142-49C0-8390-38C151A7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2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85EC28D-D22C-4A03-9C7E-E4625612E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65AE8F9-46EA-494D-BE67-629FAA4F7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5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C48B22-64FA-4DAD-A4C7-6DC5DAD393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76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7503" y="1494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An algorithm that rearranges elements in a list in </a:t>
            </a:r>
            <a:br>
              <a:rPr lang="en-US" sz="3200" dirty="0"/>
            </a:br>
            <a:r>
              <a:rPr lang="en-US" sz="3200" dirty="0"/>
              <a:t>non-decreasing order</a:t>
            </a:r>
          </a:p>
          <a:p>
            <a:pPr lvl="1"/>
            <a:r>
              <a:rPr lang="en-US" sz="3000" dirty="0"/>
              <a:t>The elements must be </a:t>
            </a:r>
            <a:r>
              <a:rPr lang="en-US" sz="3000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sz="3200" dirty="0"/>
              <a:t>More formally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input</a:t>
            </a:r>
            <a:r>
              <a:rPr lang="en-US" sz="3000" dirty="0"/>
              <a:t> is a sequence / list of elements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output</a:t>
            </a:r>
            <a:r>
              <a:rPr lang="en-US" sz="3000" dirty="0"/>
              <a:t> is an rearrangement / </a:t>
            </a:r>
            <a:r>
              <a:rPr lang="en-US" sz="3000" b="1" dirty="0">
                <a:solidFill>
                  <a:schemeClr val="bg1"/>
                </a:solidFill>
              </a:rPr>
              <a:t>permutation</a:t>
            </a:r>
            <a:r>
              <a:rPr lang="en-US" sz="3000" dirty="0"/>
              <a:t> of </a:t>
            </a:r>
            <a:br>
              <a:rPr lang="en-US" sz="3000" dirty="0"/>
            </a:br>
            <a:r>
              <a:rPr lang="en-US" sz="3000" dirty="0"/>
              <a:t>elements in 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3E04501-B311-47A9-A386-03451E034D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Efficient sorting algorithms are important for:</a:t>
            </a:r>
          </a:p>
          <a:p>
            <a:pPr lvl="1"/>
            <a:r>
              <a:rPr lang="en-US" sz="3000" dirty="0"/>
              <a:t>Producing human-readable output</a:t>
            </a:r>
          </a:p>
          <a:p>
            <a:pPr lvl="1"/>
            <a:r>
              <a:rPr lang="en-US" sz="3000" noProof="1"/>
              <a:t>Canonicalizing</a:t>
            </a:r>
            <a:r>
              <a:rPr lang="en-US" sz="3000" dirty="0"/>
              <a:t> data – making data uniquely arranged</a:t>
            </a:r>
          </a:p>
          <a:p>
            <a:pPr lvl="1"/>
            <a:r>
              <a:rPr lang="en-US" sz="3000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916EE-EC83-47C1-93CB-69D1ED59E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27" y="5163758"/>
            <a:ext cx="1086609" cy="1086609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1695D17-76A3-4821-9D2D-C7EB9259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3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sz="3200" dirty="0"/>
              <a:t>Sorting algorithms are often classified by</a:t>
            </a:r>
          </a:p>
          <a:p>
            <a:pPr lvl="1"/>
            <a:r>
              <a:rPr lang="en-US" sz="3000" dirty="0"/>
              <a:t>Computational </a:t>
            </a:r>
            <a:r>
              <a:rPr lang="en-US" sz="3000" b="1" dirty="0">
                <a:solidFill>
                  <a:schemeClr val="bg1"/>
                </a:solidFill>
              </a:rPr>
              <a:t>complexity</a:t>
            </a:r>
            <a:r>
              <a:rPr lang="en-US" sz="3000" dirty="0"/>
              <a:t> and memory usage</a:t>
            </a:r>
          </a:p>
          <a:p>
            <a:pPr lvl="2"/>
            <a:r>
              <a:rPr lang="en-US" sz="2800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Stability</a:t>
            </a:r>
            <a:r>
              <a:rPr lang="en-US" sz="3000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Comparison-based</a:t>
            </a:r>
            <a:r>
              <a:rPr lang="en-US" sz="3000" dirty="0"/>
              <a:t> sort / non-comparison based</a:t>
            </a:r>
          </a:p>
          <a:p>
            <a:pPr lvl="1"/>
            <a:r>
              <a:rPr lang="en-US" sz="3000" dirty="0"/>
              <a:t>Sorting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: insertion, exchange (bubble sort and quicksort), selection (heapsort), merging, serial / parallel, etc.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7AE958-A332-49C3-8CFE-3AE911385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56709" y="1096282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5D884CE8-8FF0-4DED-B5F4-F6F78EB47D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Unstable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sz="3500" dirty="0"/>
              <a:t>Often </a:t>
            </a:r>
            <a:r>
              <a:rPr lang="en-US" sz="3500" b="1" dirty="0">
                <a:solidFill>
                  <a:schemeClr val="bg1"/>
                </a:solidFill>
              </a:rPr>
              <a:t>different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have the </a:t>
            </a:r>
            <a:r>
              <a:rPr lang="en-US" sz="3500" b="1" dirty="0">
                <a:solidFill>
                  <a:schemeClr val="bg1"/>
                </a:solidFill>
              </a:rPr>
              <a:t>same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key</a:t>
            </a:r>
            <a:r>
              <a:rPr lang="en-US" sz="3500" dirty="0"/>
              <a:t> </a:t>
            </a:r>
            <a:br>
              <a:rPr lang="en-US" sz="3500" dirty="0"/>
            </a:br>
            <a:r>
              <a:rPr lang="en-US" sz="3500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3220404" cy="5322982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81FD4AD-97E3-4FE6-9CCB-708543356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9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Selection sort</a:t>
            </a:r>
            <a:r>
              <a:rPr lang="en-US" b="1" dirty="0"/>
              <a:t> </a:t>
            </a:r>
            <a:r>
              <a:rPr lang="en-US" dirty="0"/>
              <a:t>– simple, but inefficient algorithm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Swap the first with the min element on the right, then the </a:t>
            </a:r>
            <a:br>
              <a:rPr lang="en-US" dirty="0"/>
            </a:br>
            <a:r>
              <a:rPr lang="en-US" dirty="0"/>
              <a:t>second, etc.</a:t>
            </a:r>
          </a:p>
          <a:p>
            <a:pPr lvl="1"/>
            <a:r>
              <a:rPr lang="en-US" dirty="0"/>
              <a:t>Memory: O(1)</a:t>
            </a:r>
          </a:p>
          <a:p>
            <a:pPr lvl="1"/>
            <a:r>
              <a:rPr lang="en-US" dirty="0"/>
              <a:t>Stable: No</a:t>
            </a:r>
          </a:p>
          <a:p>
            <a:pPr lvl="1"/>
            <a:r>
              <a:rPr lang="en-US" dirty="0"/>
              <a:t>Method: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9A4054-2B76-4F2C-B8E6-978D6D6D3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00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Visualization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59C4321-0F42-4D78-A8B9-D18C89FA7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9DBC67A-92DE-4407-A4A4-AF2705FBC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9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D2C55A2-C168-4D2F-9FCA-DDF351AA2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9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9B149E-6C9D-4B92-80CC-5FA12D5E3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39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0F09AA-EBD4-4293-BDEB-F76F0FB1F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8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B46E7E5-7561-4306-A502-1DF7BA984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7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0EC594A-2073-4A2B-8DB3-1AC39D5B3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7D7BF91-C432-45A1-9611-6BB464007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9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00" y="2590800"/>
            <a:ext cx="7862801" cy="3581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BD207BA-3170-43C5-B62F-6F11AAEB9D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8F39FDB-6135-4C5C-AFBB-DA5E93417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0680B867-6B0F-4188-B372-692C45C1E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3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05FF1261-F34B-4516-981F-B246A7965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9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the "selection sort" is </a:t>
            </a: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Swaps the first element with the min element on the right</a:t>
            </a:r>
          </a:p>
          <a:p>
            <a:pPr lvl="1"/>
            <a:r>
              <a:rPr lang="en-US" dirty="0"/>
              <a:t>Swaps the second element with the min element on the right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28280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9079" y="5181600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1526" y="4670612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min</a:t>
            </a:r>
            <a:endParaRPr lang="en-US" sz="2800" b="1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464820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6800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9342" y="4658380"/>
            <a:ext cx="738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swap</a:t>
            </a:r>
            <a:endParaRPr lang="en-US" sz="2800" b="1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9106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017" y="4648200"/>
            <a:ext cx="185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equal elements</a:t>
            </a:r>
          </a:p>
          <a:p>
            <a:r>
              <a:rPr lang="en-US" sz="2000" b="1" dirty="0"/>
              <a:t>changed order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7220" y="5187717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4689157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left</a:t>
            </a:r>
            <a:endParaRPr lang="en-US" sz="2800" b="1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/>
        </p:nvGraphicFramePr>
        <p:xfrm>
          <a:off x="845820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F9A78716-86E5-440A-95B4-2E4FDBF21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Code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291594" y="1271662"/>
            <a:ext cx="11473093" cy="5245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index = 0; index &lt; collection.Length; index++)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curr = index + 1; curr &lt; collection.Length; curr++)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53F8D-0F40-4A1F-991C-DE182FED7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5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035" y="1151122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2743200" cy="239577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1101AEF-75BA-4E23-8346-90B2A66F6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4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AF73FE-5BD6-494E-9AF6-E9F92A733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C451B36-CDE1-4218-9243-7F166D3D3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6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5F00420-C190-466C-A6F0-9B1157D10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0A5A7ED8-D6BF-45F6-A4E0-4B82A5591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0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4835CEFE-7CE4-4CED-B2C8-18056204C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2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AD4C0AC-998E-4241-BFFE-11EAB048F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3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0831CFE-B1A0-4152-8D06-1D1280F88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81CBC4D-822D-4509-815A-40B8FD6E4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14B2094-DA22-42F4-94CD-859F9B8F6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8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16F15248-F546-4260-A0AE-A5E432DEA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4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608F4C0-9BB8-4C0B-9125-FDE88CA21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0EF20F-89F1-4EC7-A135-EDCA79696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E6BE6DC-29A5-4942-A9DF-4C6634C95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3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015EE8-0676-4804-9E5F-026738CE5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9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137DE94-2F0A-4A20-9A02-0D65BD2B5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682008"/>
            <a:ext cx="5138906" cy="110919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4" y="1905000"/>
            <a:ext cx="64310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3241136" y="1905000"/>
            <a:ext cx="1407065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2895600"/>
            <a:ext cx="120611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3241136" y="2895600"/>
            <a:ext cx="2094767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2303363" y="2053665"/>
            <a:ext cx="532145" cy="4843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2303363" y="2971801"/>
            <a:ext cx="532145" cy="4770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6856100" y="1504846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6E98E55-E7DC-46F2-97A7-D71F61A44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1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7E7C2DB-EE8C-4435-A07A-82D79EF6A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980004D-409A-41C5-95DE-E34A56E89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59EB33A-FF36-41FB-AE23-475868D6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1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5FD0F13-B715-4206-A4DD-5115EF9FB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6AF5762-A4E6-446B-986B-559F63540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669E1AC-FE51-4E33-A431-65FD383C7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4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17089429-849E-406E-8187-81C7DC6C0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8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B0E1984-D7EC-4DCC-92A9-EE1C9525F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3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6E4D9AA-8979-4D2A-A3C7-D6788BBE4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2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8EE2BDF-BFFD-4593-A240-919C1B9CB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6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196126"/>
            <a:ext cx="8915400" cy="2766275"/>
          </a:xfrm>
        </p:spPr>
        <p:txBody>
          <a:bodyPr>
            <a:normAutofit/>
          </a:bodyPr>
          <a:lstStyle/>
          <a:p>
            <a:r>
              <a:rPr lang="en-US" sz="3200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Pre-actions</a:t>
            </a:r>
            <a:r>
              <a:rPr lang="en-US" sz="3000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calls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Post-actions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6000" y="3976916"/>
            <a:ext cx="6615000" cy="258600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static void Recursion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Pre-actions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Recursion();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Post-actions</a:t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F35BCA-5905-48BF-A844-7C1973BB0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658098B-C85A-454B-8765-D79F47C2F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8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76391D1-938A-4973-9E0D-F5499A8A3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78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634992-0CF3-4F4B-92A2-B7D03BE21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03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764D1D3-A42B-4D90-A678-8291EA7C8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03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D2AF026-3F2D-4EB2-A568-233802D3F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6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58EF493-B1AF-444E-AF5C-91AD43E64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7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42484C4-DC5F-47C8-8AD3-49853BB9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5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1E9C19-2A05-4924-8DD4-7DD2A2BC5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FA6F2E6-396C-44E5-9712-819C200A7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3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6BA232-6427-484A-9A12-EF22D2484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2567</Words>
  <Application>Microsoft Office PowerPoint</Application>
  <PresentationFormat>Widescreen</PresentationFormat>
  <Paragraphs>835</Paragraphs>
  <Slides>112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What is Recursion?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Live Demo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Live Demo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Simple Sorting Algorithms</vt:lpstr>
      <vt:lpstr>What is a Sorting Algorithm?</vt:lpstr>
      <vt:lpstr>Example: Sorting</vt:lpstr>
      <vt:lpstr>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Sort: Why Unstable?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Example: Bubble Sort</vt:lpstr>
      <vt:lpstr>Live Demo</vt:lpstr>
      <vt:lpstr>Searching Algorithms</vt:lpstr>
      <vt:lpstr>Search Algorithm</vt:lpstr>
      <vt:lpstr>Linear Search</vt:lpstr>
      <vt:lpstr>Binary Search</vt:lpstr>
      <vt:lpstr>Example: Binary Search (Iterative)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Slavi Kapsalov</cp:lastModifiedBy>
  <cp:revision>12</cp:revision>
  <dcterms:created xsi:type="dcterms:W3CDTF">2018-05-23T13:08:44Z</dcterms:created>
  <dcterms:modified xsi:type="dcterms:W3CDTF">2020-05-12T16:16:22Z</dcterms:modified>
  <cp:category>programming;education;software engineering;software development</cp:category>
</cp:coreProperties>
</file>