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656" r:id="rId2"/>
    <p:sldId id="504" r:id="rId3"/>
    <p:sldId id="572" r:id="rId4"/>
    <p:sldId id="654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99" r:id="rId13"/>
    <p:sldId id="600" r:id="rId14"/>
    <p:sldId id="601" r:id="rId15"/>
    <p:sldId id="602" r:id="rId16"/>
    <p:sldId id="605" r:id="rId17"/>
    <p:sldId id="607" r:id="rId18"/>
    <p:sldId id="655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9" r:id="rId39"/>
    <p:sldId id="650" r:id="rId40"/>
    <p:sldId id="651" r:id="rId41"/>
    <p:sldId id="653" r:id="rId42"/>
    <p:sldId id="571" r:id="rId43"/>
    <p:sldId id="401" r:id="rId44"/>
    <p:sldId id="259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656"/>
            <p14:sldId id="504"/>
          </p14:sldIdLst>
        </p14:section>
        <p14:section name="Permutations" id="{C4932039-59D4-4C54-877B-13A8DD6AC0F2}">
          <p14:sldIdLst>
            <p14:sldId id="572"/>
            <p14:sldId id="654"/>
            <p14:sldId id="577"/>
            <p14:sldId id="578"/>
            <p14:sldId id="579"/>
            <p14:sldId id="580"/>
            <p14:sldId id="581"/>
            <p14:sldId id="582"/>
            <p14:sldId id="583"/>
            <p14:sldId id="599"/>
            <p14:sldId id="600"/>
            <p14:sldId id="601"/>
            <p14:sldId id="602"/>
            <p14:sldId id="605"/>
          </p14:sldIdLst>
        </p14:section>
        <p14:section name="Variations" id="{9BCE2876-DA7C-4051-A435-4004DEFC7F86}">
          <p14:sldIdLst>
            <p14:sldId id="607"/>
            <p14:sldId id="655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Combinations" id="{3F8AC95F-D80E-4C38-9A2D-F5C7D660DD1A}">
          <p14:sldIdLst>
            <p14:sldId id="629"/>
            <p14:sldId id="641"/>
            <p14:sldId id="642"/>
            <p14:sldId id="643"/>
            <p14:sldId id="644"/>
            <p14:sldId id="645"/>
            <p14:sldId id="646"/>
            <p14:sldId id="647"/>
          </p14:sldIdLst>
        </p14:section>
        <p14:section name="N Choose K Count" id="{76FC7284-53A7-443F-A8E3-4AA4FE6A2CEA}">
          <p14:sldIdLst>
            <p14:sldId id="649"/>
            <p14:sldId id="650"/>
            <p14:sldId id="651"/>
            <p14:sldId id="653"/>
          </p14:sldIdLst>
        </p14:section>
        <p14:section name="Summary" id="{577D266E-7C17-4E24-9DCA-A4F14D05E43A}">
          <p14:sldIdLst>
            <p14:sldId id="571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57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01E2E-FB60-426A-9D1E-28B0EF35A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77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8E7F5-1104-4E99-9901-B6ECF9E2F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ABA7A00C-2232-420E-A7D7-B91BB3FD0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2C95AA-D8F9-4D0A-A83B-F3BE8C3C8C99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BC4D9A-B4A4-47D2-A681-04774FED83C5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5A13DBF-8187-463A-9793-09C2A6B05428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34098B2E-168A-42EB-BAA3-A726E831046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41D88F03-74D8-488D-B601-7AE9883751D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3B7DA63-D302-464C-B1D0-0FC5249B8D52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2C9E3651-10DD-4E5F-AC63-FBD87E26AD9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E802DB-DB35-4760-AEAE-42C07CEA6E7E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6AC402-DF35-4517-B639-0BFABF2348A8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87ADBC-0805-4516-9DED-CF10FCE0C7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74CBBE-EC55-4C55-B52F-DF24E3899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0461A9-2985-4CA9-B22E-FD5637FD50A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A4440C0-13B6-4000-B34C-9A83813EC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B3BC916-2314-4A0A-B7AE-506C8092D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36808B-C25C-4EEF-9DF5-3A3F9B0E7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A4855DC-7A68-40D6-BFEB-CD5071E2DE75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769ECED-297F-45F7-830D-7E46EF7AD4C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1D4AB28-792E-46EA-BE9B-63D2B7996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741BD6-8B33-4F24-9A4F-363ECEA7E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266DA55-BCBA-462E-892C-E606F1914F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262D388-DC23-4B3B-8710-110808B41AEC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98F561-D3FB-4EB2-BF01-A02DAA29D26C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4C26CDC-BA7C-4622-88C7-7D1267BFF35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1E111150-AC54-4808-9731-339B178E048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2482F2A2-F448-4008-9B9A-68E38042A94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9442337-467B-4A4A-9451-964E0030ACB6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39F214A-9FD1-444C-AB78-61E58A29CF4D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29E8950-5C0C-487F-B42E-7DAF4E17851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F9CC5D-BC10-4616-8DB1-2F138683917E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DD8179-A377-4D4A-9AA2-B8C34911E6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C1E134-3244-4166-89B7-43B49123B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F85D54-D99D-4BF3-83D5-7EB7DD7C2A0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E2ADEB4-ED9C-4622-8DBC-ECBA1F90C6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25295F5-CB00-4592-B3AF-0AA8A95F80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9E3AC5-2C5A-4769-801F-3FBB177F6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2D9FB7E-039D-44EA-96A0-DA23BC7BCAB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C2EC01-0744-499C-8632-AB5B734D8534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D7CCB48-ADFF-41E8-AEC0-9C3F132E7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102EA5E-CC17-4821-8E4B-898102A91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10A3B7B5-B5C8-47D1-8FFB-A276BDFC87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B6A84790-1400-4A8C-8CC6-E6F663B82B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7EACCC5D-8761-4EEB-8819-9FF3D01E95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8DCB672E-BFDA-441F-85A1-7DC312C8DB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Logo Software University" descr="Software University logo">
            <a:extLst>
              <a:ext uri="{FF2B5EF4-FFF2-40B4-BE49-F238E27FC236}">
                <a16:creationId xmlns:a16="http://schemas.microsoft.com/office/drawing/2014/main" id="{EB9DCE91-0AAD-42B0-AC91-F7378E8BEB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9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37203B-7E78-4AE8-B13F-7BAC9E3865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9882-1600-45B8-BB11-F0953398CB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E73D3-78A1-449C-B901-F87EB4C82E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309"/>
            <a:ext cx="2980696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BDCC9-644D-4166-8BF0-64D2A8E76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4AF436-24B6-4E72-B8D4-8E0F9822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Permutations, Variations, Combinations and N choose 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0E152C-04EA-4977-960D-A1558A85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Problems</a:t>
            </a:r>
          </a:p>
        </p:txBody>
      </p:sp>
      <p:pic>
        <p:nvPicPr>
          <p:cNvPr id="12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CEA4785B-2605-4995-AC02-F34667D5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1616243" y="3317938"/>
            <a:ext cx="903942" cy="9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32BE84D9-139D-4913-8009-0DD7391C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3" y="2933188"/>
            <a:ext cx="1235007" cy="123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3786BDD1-70B8-4BA1-B43D-AF9C5C2F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1260775" y="3816141"/>
            <a:ext cx="903942" cy="9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91944" y="1151121"/>
            <a:ext cx="8208112" cy="5625102"/>
          </a:xfrm>
        </p:spPr>
        <p:txBody>
          <a:bodyPr/>
          <a:lstStyle/>
          <a:p>
            <a:r>
              <a:rPr lang="en-US" altLang="en-US" dirty="0"/>
              <a:t>static void Permute(int index)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permutations.Length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else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if (!used[</a:t>
            </a:r>
            <a:r>
              <a:rPr lang="en-US" altLang="en-US" dirty="0" err="1"/>
              <a:t>i</a:t>
            </a:r>
            <a:r>
              <a:rPr lang="en-US" altLang="en-US" dirty="0"/>
              <a:t>]) {</a:t>
            </a:r>
          </a:p>
          <a:p>
            <a:r>
              <a:rPr lang="en-US" altLang="en-US" dirty="0"/>
              <a:t>        used[</a:t>
            </a:r>
            <a:r>
              <a:rPr lang="en-US" altLang="en-US" dirty="0" err="1"/>
              <a:t>i</a:t>
            </a:r>
            <a:r>
              <a:rPr lang="en-US" altLang="en-US" dirty="0"/>
              <a:t>] = true;</a:t>
            </a:r>
          </a:p>
          <a:p>
            <a:r>
              <a:rPr lang="en-US" altLang="en-US" dirty="0"/>
              <a:t>        permutations[index] = elements[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        Permute(index + 1);</a:t>
            </a:r>
          </a:p>
          <a:p>
            <a:r>
              <a:rPr lang="en-US" altLang="en-US" dirty="0"/>
              <a:t>        used[</a:t>
            </a:r>
            <a:r>
              <a:rPr lang="en-US" altLang="en-US" dirty="0" err="1"/>
              <a:t>i</a:t>
            </a:r>
            <a:r>
              <a:rPr lang="en-US" altLang="en-US" dirty="0"/>
              <a:t>] = false;</a:t>
            </a:r>
          </a:p>
          <a:p>
            <a:r>
              <a:rPr lang="en-US" altLang="en-US" dirty="0"/>
              <a:t>      }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37841"/>
              </p:ext>
            </p:extLst>
          </p:nvPr>
        </p:nvGraphicFramePr>
        <p:xfrm>
          <a:off x="5019905" y="2761486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C01ECC8-0F7A-4293-BA5A-F90722D65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31136"/>
              </p:ext>
            </p:extLst>
          </p:nvPr>
        </p:nvGraphicFramePr>
        <p:xfrm>
          <a:off x="5019905" y="3950312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76B5E4-E651-44D8-A654-F4B7AC5365C2}"/>
              </a:ext>
            </a:extLst>
          </p:cNvPr>
          <p:cNvSpPr txBox="1"/>
          <p:nvPr/>
        </p:nvSpPr>
        <p:spPr>
          <a:xfrm>
            <a:off x="5100270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5C91B9-7A18-4266-9F8D-B6AA7BE78420}"/>
              </a:ext>
            </a:extLst>
          </p:cNvPr>
          <p:cNvSpPr txBox="1"/>
          <p:nvPr/>
        </p:nvSpPr>
        <p:spPr>
          <a:xfrm>
            <a:off x="5629487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DB367-E8D5-431D-A8E5-1A9B5C1E3792}"/>
              </a:ext>
            </a:extLst>
          </p:cNvPr>
          <p:cNvSpPr txBox="1"/>
          <p:nvPr/>
        </p:nvSpPr>
        <p:spPr>
          <a:xfrm>
            <a:off x="6169849" y="389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DE1CBC-3A93-4713-90F1-CE311FAA369F}"/>
              </a:ext>
            </a:extLst>
          </p:cNvPr>
          <p:cNvSpPr/>
          <p:nvPr/>
        </p:nvSpPr>
        <p:spPr>
          <a:xfrm>
            <a:off x="5019905" y="4971287"/>
            <a:ext cx="1953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/>
              <a:t>n! = 3!</a:t>
            </a:r>
            <a:endParaRPr lang="bg-BG" sz="44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88336" y="5100617"/>
            <a:ext cx="2308116" cy="510778"/>
          </a:xfrm>
          <a:prstGeom prst="wedgeRoundRectCallout">
            <a:avLst>
              <a:gd name="adj1" fmla="val -78544"/>
              <a:gd name="adj2" fmla="val 2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6</a:t>
            </a:r>
            <a:r>
              <a:rPr lang="en-US" sz="2400" b="1" dirty="0">
                <a:solidFill>
                  <a:srgbClr val="FFFFFF"/>
                </a:solidFill>
              </a:rPr>
              <a:t> possible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  <p:bldP spid="42" grpId="0"/>
      <p:bldP spid="43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permutations</a:t>
            </a:r>
            <a:r>
              <a:rPr lang="en-GB" sz="3400" dirty="0"/>
              <a:t> of a given set of elements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Without</a:t>
            </a:r>
            <a:r>
              <a:rPr lang="en-GB" sz="3400" dirty="0"/>
              <a:t> using </a:t>
            </a:r>
            <a:r>
              <a:rPr lang="en-GB" sz="3400" b="1" dirty="0">
                <a:solidFill>
                  <a:schemeClr val="bg1"/>
                </a:solidFill>
              </a:rPr>
              <a:t>extra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147" y="411346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82" y="4051181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17" y="2973963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6165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70694" y="1385425"/>
            <a:ext cx="9650612" cy="5237625"/>
          </a:xfrm>
        </p:spPr>
        <p:txBody>
          <a:bodyPr/>
          <a:lstStyle/>
          <a:p>
            <a:r>
              <a:rPr lang="en-US" altLang="en-US" dirty="0"/>
              <a:t>static void Permute(int index)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elements.Length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else {</a:t>
            </a:r>
          </a:p>
          <a:p>
            <a:r>
              <a:rPr lang="en-US" altLang="en-US" dirty="0"/>
              <a:t>    Permute(index + 1);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index + 1;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Swap(index, </a:t>
            </a:r>
            <a:r>
              <a:rPr lang="en-US" altLang="en-US" dirty="0" err="1"/>
              <a:t>i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  Permute(index + 1);</a:t>
            </a:r>
          </a:p>
          <a:p>
            <a:r>
              <a:rPr lang="en-US" altLang="en-US" dirty="0"/>
              <a:t>      Swap(index, </a:t>
            </a:r>
            <a:r>
              <a:rPr lang="en-US" altLang="en-US" dirty="0" err="1"/>
              <a:t>i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about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= new [] { A, B, B }</a:t>
            </a:r>
          </a:p>
          <a:p>
            <a:r>
              <a:rPr lang="en-GB" dirty="0"/>
              <a:t>By definition: permutations { A, B', B'' } == { A, B'', B' }</a:t>
            </a:r>
          </a:p>
          <a:p>
            <a:r>
              <a:rPr lang="en-GB" dirty="0"/>
              <a:t>Generate all permutations from a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multi-set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147" y="411346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82" y="4051181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617" y="3620293"/>
            <a:ext cx="154868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B A</a:t>
            </a:r>
          </a:p>
        </p:txBody>
      </p:sp>
    </p:spTree>
    <p:extLst>
      <p:ext uri="{BB962C8B-B14F-4D97-AF65-F5344CB8AC3E}">
        <p14:creationId xmlns:p14="http://schemas.microsoft.com/office/powerpoint/2010/main" val="7683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41401" y="1249106"/>
            <a:ext cx="8709197" cy="5373944"/>
          </a:xfrm>
        </p:spPr>
        <p:txBody>
          <a:bodyPr/>
          <a:lstStyle/>
          <a:p>
            <a:r>
              <a:rPr lang="en-US" altLang="en-US" sz="2000" dirty="0"/>
              <a:t>static void Permute(int index) {</a:t>
            </a:r>
          </a:p>
          <a:p>
            <a:r>
              <a:rPr lang="en-US" altLang="en-US" sz="2000" dirty="0"/>
              <a:t>  if (index &gt;= </a:t>
            </a:r>
            <a:r>
              <a:rPr lang="en-US" altLang="en-US" sz="2000" dirty="0" err="1"/>
              <a:t>elements.Length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    Print();</a:t>
            </a:r>
          </a:p>
          <a:p>
            <a:r>
              <a:rPr lang="en-US" altLang="en-US" sz="2000" dirty="0"/>
              <a:t>  else {</a:t>
            </a:r>
          </a:p>
          <a:p>
            <a:r>
              <a:rPr lang="en-US" altLang="en-US" sz="2000" dirty="0"/>
              <a:t>    Permute(index + 1);</a:t>
            </a:r>
          </a:p>
          <a:p>
            <a:r>
              <a:rPr lang="en-US" altLang="en-US" sz="2000" dirty="0"/>
              <a:t>    var swapped = new HashSet&lt;string&gt; { elements[index] };</a:t>
            </a:r>
          </a:p>
          <a:p>
            <a:r>
              <a:rPr lang="en-US" altLang="en-US" sz="2000" dirty="0"/>
              <a:t>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index + 1;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</a:t>
            </a:r>
            <a:r>
              <a:rPr lang="en-US" altLang="en-US" sz="2000" dirty="0" err="1"/>
              <a:t>elements.Length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{</a:t>
            </a:r>
          </a:p>
          <a:p>
            <a:r>
              <a:rPr lang="en-US" altLang="en-US" sz="2000" dirty="0"/>
              <a:t>      if (!</a:t>
            </a:r>
            <a:r>
              <a:rPr lang="en-US" altLang="en-US" sz="2000" dirty="0" err="1"/>
              <a:t>swapped.Contains</a:t>
            </a:r>
            <a:r>
              <a:rPr lang="en-US" altLang="en-US" sz="2000" dirty="0"/>
              <a:t>(elements[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])) {</a:t>
            </a:r>
          </a:p>
          <a:p>
            <a:r>
              <a:rPr lang="en-US" altLang="en-US" sz="2000" dirty="0"/>
              <a:t>        Swap(index,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/>
              <a:t>        Permute(index + 1);</a:t>
            </a:r>
          </a:p>
          <a:p>
            <a:r>
              <a:rPr lang="en-US" altLang="en-US" sz="2000" dirty="0"/>
              <a:t>        Swap(index,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/>
              <a:t>        </a:t>
            </a:r>
            <a:r>
              <a:rPr lang="en-US" altLang="en-US" sz="2000" dirty="0" err="1"/>
              <a:t>swapped.Add</a:t>
            </a:r>
            <a:r>
              <a:rPr lang="en-US" altLang="en-US" sz="2000" dirty="0"/>
              <a:t>(elements[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]);</a:t>
            </a:r>
          </a:p>
          <a:p>
            <a:r>
              <a:rPr lang="en-US" altLang="en-US" sz="2000" dirty="0"/>
              <a:t>      }</a:t>
            </a:r>
          </a:p>
          <a:p>
            <a:r>
              <a:rPr lang="en-US" altLang="en-US" sz="2000" dirty="0"/>
              <a:t>    }</a:t>
            </a:r>
          </a:p>
          <a:p>
            <a:r>
              <a:rPr lang="en-US" altLang="en-US" sz="2000" dirty="0"/>
              <a:t>  }</a:t>
            </a:r>
          </a:p>
          <a:p>
            <a:r>
              <a:rPr lang="en-US" altLang="en-US" sz="2000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In how many ways we can do that?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12488"/>
              </p:ext>
            </p:extLst>
          </p:nvPr>
        </p:nvGraphicFramePr>
        <p:xfrm>
          <a:off x="5255567" y="2869985"/>
          <a:ext cx="16245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114800" y="3936465"/>
                <a:ext cx="3906076" cy="1067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2!..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4400" dirty="0">
                    <a:latin typeface="Cambria Math" panose="02040503050406030204" pitchFamily="18" charset="0"/>
                  </a:rPr>
                  <a:t>=</a:t>
                </a:r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bg-BG" sz="4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936465"/>
                <a:ext cx="3906076" cy="1067536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0876" y="4012110"/>
            <a:ext cx="1913237" cy="1055608"/>
          </a:xfrm>
          <a:prstGeom prst="wedgeRoundRectCallout">
            <a:avLst>
              <a:gd name="adj1" fmla="val -68350"/>
              <a:gd name="adj2" fmla="val -24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3 different ways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2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72F5A31B-24A8-451A-BE16-CDC7CE50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6137763" y="1953712"/>
            <a:ext cx="1450105" cy="1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pic>
        <p:nvPicPr>
          <p:cNvPr id="4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68" y="128188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85FF6E27-102A-443E-B943-AE672CD3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5370946" y="2803292"/>
            <a:ext cx="1450105" cy="1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Given set of elements N and K slots:</a:t>
            </a:r>
          </a:p>
          <a:p>
            <a:pPr lvl="1"/>
            <a:r>
              <a:rPr lang="en-US" sz="3400" dirty="0"/>
              <a:t>Order the N elements in all the possible                    ways inside the K slots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</p:spTree>
    <p:extLst>
      <p:ext uri="{BB962C8B-B14F-4D97-AF65-F5344CB8AC3E}">
        <p14:creationId xmlns:p14="http://schemas.microsoft.com/office/powerpoint/2010/main" val="172197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 </a:t>
            </a:r>
            <a:r>
              <a:rPr lang="en-GB" sz="3400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678507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488507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280172" y="31242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07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Permutations</a:t>
            </a:r>
          </a:p>
          <a:p>
            <a:pPr marL="514350" indent="-514350"/>
            <a:r>
              <a:rPr lang="en-US" dirty="0"/>
              <a:t>Variations</a:t>
            </a:r>
          </a:p>
          <a:p>
            <a:pPr marL="514350" indent="-514350"/>
            <a:r>
              <a:rPr lang="en-US" dirty="0"/>
              <a:t>Combinations</a:t>
            </a:r>
          </a:p>
          <a:p>
            <a:pPr marL="514350" indent="-514350"/>
            <a:r>
              <a:rPr lang="en-US" dirty="0"/>
              <a:t>N Choose K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 </a:t>
            </a:r>
            <a:r>
              <a:rPr lang="en-GB" sz="3400" b="1" dirty="0">
                <a:solidFill>
                  <a:schemeClr val="bg1"/>
                </a:solidFill>
              </a:rPr>
              <a:t>k slots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681643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491643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283308" y="313818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919643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654135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823951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558443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521308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255800" y="420498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354343" y="3595383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223157" y="3595383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258651" y="3595383"/>
            <a:ext cx="77450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033157" y="3595383"/>
            <a:ext cx="95998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8956008" y="3595383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824822" y="3595383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variations of k </a:t>
            </a:r>
            <a:r>
              <a:rPr lang="en-GB" sz="3400" dirty="0"/>
              <a:t>from a set of elements</a:t>
            </a:r>
          </a:p>
          <a:p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dirty="0"/>
              <a:t>an </a:t>
            </a:r>
            <a:r>
              <a:rPr lang="en-GB" sz="3400" b="1" dirty="0">
                <a:solidFill>
                  <a:schemeClr val="bg1"/>
                </a:solidFill>
              </a:rPr>
              <a:t>item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943428" y="406920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023" y="3791481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238" y="2929705"/>
            <a:ext cx="93716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</a:t>
            </a:r>
          </a:p>
        </p:txBody>
      </p:sp>
    </p:spTree>
    <p:extLst>
      <p:ext uri="{BB962C8B-B14F-4D97-AF65-F5344CB8AC3E}">
        <p14:creationId xmlns:p14="http://schemas.microsoft.com/office/powerpoint/2010/main" val="1550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56475" y="1373112"/>
            <a:ext cx="7879049" cy="5178506"/>
          </a:xfrm>
        </p:spPr>
        <p:txBody>
          <a:bodyPr/>
          <a:lstStyle/>
          <a:p>
            <a:r>
              <a:rPr lang="en-US" altLang="en-US" sz="2200" dirty="0"/>
              <a:t>static void Variations(int index)</a:t>
            </a:r>
          </a:p>
          <a:p>
            <a:r>
              <a:rPr lang="en-US" altLang="en-US" sz="2200" dirty="0"/>
              <a:t>{</a:t>
            </a:r>
          </a:p>
          <a:p>
            <a:r>
              <a:rPr lang="en-US" altLang="en-US" sz="2200" dirty="0"/>
              <a:t>  if (index &gt;= </a:t>
            </a:r>
            <a:r>
              <a:rPr lang="en-US" altLang="en-US" sz="2200" dirty="0" err="1"/>
              <a:t>variations.Length</a:t>
            </a:r>
            <a:r>
              <a:rPr lang="en-US" altLang="en-US" sz="2200" dirty="0"/>
              <a:t>)</a:t>
            </a:r>
          </a:p>
          <a:p>
            <a:r>
              <a:rPr lang="en-US" altLang="en-US" sz="2200" dirty="0"/>
              <a:t>    Print();</a:t>
            </a:r>
          </a:p>
          <a:p>
            <a:r>
              <a:rPr lang="en-US" altLang="en-US" sz="2200" dirty="0"/>
              <a:t>  else</a:t>
            </a:r>
          </a:p>
          <a:p>
            <a:r>
              <a:rPr lang="en-US" altLang="en-US" sz="2200" dirty="0"/>
              <a:t>    for (int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= 0;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&lt; </a:t>
            </a:r>
            <a:r>
              <a:rPr lang="en-US" altLang="en-US" sz="2200" dirty="0" err="1"/>
              <a:t>elements.Length</a:t>
            </a:r>
            <a:r>
              <a:rPr lang="en-US" altLang="en-US" sz="2200" dirty="0"/>
              <a:t>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++) {</a:t>
            </a:r>
          </a:p>
          <a:p>
            <a:r>
              <a:rPr lang="en-US" altLang="en-US" sz="2200" dirty="0"/>
              <a:t>      if (!used[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]) {</a:t>
            </a:r>
          </a:p>
          <a:p>
            <a:r>
              <a:rPr lang="en-US" altLang="en-US" sz="2200" dirty="0"/>
              <a:t>        used[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 = true;</a:t>
            </a:r>
          </a:p>
          <a:p>
            <a:r>
              <a:rPr lang="en-US" altLang="en-US" sz="2200" dirty="0"/>
              <a:t>        variations[index] = elements[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];</a:t>
            </a:r>
          </a:p>
          <a:p>
            <a:r>
              <a:rPr lang="en-US" altLang="en-US" sz="2200" dirty="0"/>
              <a:t>        Variations(index + 1);</a:t>
            </a:r>
          </a:p>
          <a:p>
            <a:r>
              <a:rPr lang="en-US" altLang="en-US" sz="2200" dirty="0"/>
              <a:t>        used[</a:t>
            </a:r>
            <a:r>
              <a:rPr lang="en-US" altLang="en-US" sz="2200" dirty="0" err="1"/>
              <a:t>i</a:t>
            </a:r>
            <a:r>
              <a:rPr lang="en-US" altLang="en-US" sz="2200" dirty="0"/>
              <a:t>] = false;</a:t>
            </a:r>
          </a:p>
          <a:p>
            <a:r>
              <a:rPr lang="en-US" altLang="en-US" sz="2200" dirty="0"/>
              <a:t>      }</a:t>
            </a:r>
          </a:p>
          <a:p>
            <a:r>
              <a:rPr lang="en-US" altLang="en-US" sz="2200" dirty="0"/>
              <a:t>    }</a:t>
            </a:r>
          </a:p>
          <a:p>
            <a:r>
              <a:rPr lang="en-US" altLang="en-US" sz="2200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Order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from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4748744" y="2743200"/>
          <a:ext cx="1880656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6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572000" y="4343401"/>
                <a:ext cx="3448876" cy="1200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sz="4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1"/>
                <a:ext cx="3448876" cy="1200629"/>
              </a:xfrm>
              <a:prstGeom prst="rect">
                <a:avLst/>
              </a:prstGeom>
              <a:blipFill>
                <a:blip r:embed="rId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/>
        </p:nvGraphicFramePr>
        <p:xfrm>
          <a:off x="5165372" y="360365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19596" y="3274337"/>
            <a:ext cx="1515358" cy="510778"/>
          </a:xfrm>
          <a:prstGeom prst="wedgeRoundRectCallout">
            <a:avLst>
              <a:gd name="adj1" fmla="val -9637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Multiply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42701" y="4228626"/>
            <a:ext cx="2253785" cy="91940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Twelve</a:t>
            </a:r>
            <a:r>
              <a:rPr lang="en-US" sz="2400" b="1" dirty="0">
                <a:solidFill>
                  <a:srgbClr val="FFFFFF"/>
                </a:solidFill>
              </a:rPr>
              <a:t>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 into k slots</a:t>
            </a:r>
          </a:p>
          <a:p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an item </a:t>
            </a:r>
            <a:r>
              <a:rPr lang="en-GB" sz="3400" b="1" dirty="0">
                <a:solidFill>
                  <a:schemeClr val="bg1"/>
                </a:solidFill>
              </a:rPr>
              <a:t>multiple times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with Repetitions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/>
        </p:nvGraphicFramePr>
        <p:xfrm>
          <a:off x="9278065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/>
        </p:nvGraphicFramePr>
        <p:xfrm>
          <a:off x="2648892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AD70737-358E-459A-85BD-949A01AE9249}"/>
              </a:ext>
            </a:extLst>
          </p:cNvPr>
          <p:cNvGraphicFramePr>
            <a:graphicFrameLocks noGrp="1"/>
          </p:cNvGraphicFramePr>
          <p:nvPr/>
        </p:nvGraphicFramePr>
        <p:xfrm>
          <a:off x="4818708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8512C27-DD2D-42BF-8D7D-3FF7AECC4C11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BC8272A-DD23-4F8C-AEB5-6931E8FC128D}"/>
              </a:ext>
            </a:extLst>
          </p:cNvPr>
          <p:cNvGraphicFramePr>
            <a:graphicFrameLocks noGrp="1"/>
          </p:cNvGraphicFramePr>
          <p:nvPr/>
        </p:nvGraphicFramePr>
        <p:xfrm>
          <a:off x="8516065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C9E4EA0-B71F-4222-A74B-754FE15A288C}"/>
              </a:ext>
            </a:extLst>
          </p:cNvPr>
          <p:cNvGraphicFramePr>
            <a:graphicFrameLocks noGrp="1"/>
          </p:cNvGraphicFramePr>
          <p:nvPr/>
        </p:nvGraphicFramePr>
        <p:xfrm>
          <a:off x="10250557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349100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217914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0C5944-2585-440A-97BC-2C1984FD4041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5253408" y="3657600"/>
            <a:ext cx="77450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51E5B6-FE9B-4F15-A38C-6B5EEF12972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6027914" y="3657600"/>
            <a:ext cx="959986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414DC3-32BC-419E-A39A-0F79ED870D98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8950765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CF0622-BFA3-43CF-A47D-DFAA184CC78C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>
            <a:off x="9819579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161CE63-558C-40D2-9F04-470CD5E42D29}"/>
              </a:ext>
            </a:extLst>
          </p:cNvPr>
          <p:cNvGraphicFramePr>
            <a:graphicFrameLocks noGrp="1"/>
          </p:cNvGraphicFramePr>
          <p:nvPr/>
        </p:nvGraphicFramePr>
        <p:xfrm>
          <a:off x="1773802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B9DC5A-6F8E-497A-9CC4-14527C881A14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2208502" y="3657601"/>
            <a:ext cx="9412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9779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4480" y="3657601"/>
            <a:ext cx="13435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0CC3B84-4901-4872-AC72-5692628EAEC6}"/>
              </a:ext>
            </a:extLst>
          </p:cNvPr>
          <p:cNvGraphicFramePr>
            <a:graphicFrameLocks noGrp="1"/>
          </p:cNvGraphicFramePr>
          <p:nvPr/>
        </p:nvGraphicFramePr>
        <p:xfrm>
          <a:off x="9380358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087CAE-A724-480C-8C1E-289AC930816D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9815059" y="3657601"/>
            <a:ext cx="4521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</a:t>
            </a:r>
            <a:r>
              <a:rPr lang="en-GB" sz="3400" b="1" dirty="0">
                <a:solidFill>
                  <a:schemeClr val="bg1"/>
                </a:solidFill>
              </a:rPr>
              <a:t>variations</a:t>
            </a:r>
            <a:r>
              <a:rPr lang="en-GB" sz="3400" dirty="0"/>
              <a:t> of a given elements</a:t>
            </a:r>
          </a:p>
          <a:p>
            <a:pPr lvl="1"/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an </a:t>
            </a:r>
            <a:r>
              <a:rPr lang="en-GB" sz="3400" b="1" dirty="0">
                <a:solidFill>
                  <a:schemeClr val="bg1"/>
                </a:solidFill>
              </a:rPr>
              <a:t>item multiple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 with Reps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952235" y="427642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637" y="3998694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238" y="2490590"/>
            <a:ext cx="937161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C</a:t>
            </a:r>
          </a:p>
        </p:txBody>
      </p:sp>
    </p:spTree>
    <p:extLst>
      <p:ext uri="{BB962C8B-B14F-4D97-AF65-F5344CB8AC3E}">
        <p14:creationId xmlns:p14="http://schemas.microsoft.com/office/powerpoint/2010/main" val="7642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96253" y="1439101"/>
            <a:ext cx="8199493" cy="4850147"/>
          </a:xfrm>
        </p:spPr>
        <p:txBody>
          <a:bodyPr/>
          <a:lstStyle/>
          <a:p>
            <a:r>
              <a:rPr lang="en-US" altLang="en-US" dirty="0"/>
              <a:t>static void Variations(int index)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variations.Length</a:t>
            </a:r>
            <a:r>
              <a:rPr lang="en-US" altLang="en-US" dirty="0"/>
              <a:t>) {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else {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0;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variations[index] = elements[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      Variations(index + 1);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the variations for </a:t>
            </a:r>
            <a:r>
              <a:rPr lang="en-US" b="1" i="1" dirty="0">
                <a:solidFill>
                  <a:schemeClr val="bg1"/>
                </a:solidFill>
              </a:rPr>
              <a:t>n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3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4209090" y="3424530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4209090" y="4549246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E1F697-7DF6-463B-A899-088460F16933}"/>
              </a:ext>
            </a:extLst>
          </p:cNvPr>
          <p:cNvCxnSpPr>
            <a:cxnSpLocks/>
          </p:cNvCxnSpPr>
          <p:nvPr/>
        </p:nvCxnSpPr>
        <p:spPr>
          <a:xfrm>
            <a:off x="610149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02200B-A964-4A14-A8B4-C4676EB77C93}"/>
              </a:ext>
            </a:extLst>
          </p:cNvPr>
          <p:cNvCxnSpPr>
            <a:cxnSpLocks/>
          </p:cNvCxnSpPr>
          <p:nvPr/>
        </p:nvCxnSpPr>
        <p:spPr>
          <a:xfrm>
            <a:off x="6101496" y="3456813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6101496" y="4545398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2E5AFC-FE7D-45F7-8AEC-9AE171B2D036}"/>
              </a:ext>
            </a:extLst>
          </p:cNvPr>
          <p:cNvCxnSpPr>
            <a:cxnSpLocks/>
          </p:cNvCxnSpPr>
          <p:nvPr/>
        </p:nvCxnSpPr>
        <p:spPr>
          <a:xfrm>
            <a:off x="8159325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E8BD13-20FC-458E-BDC8-8E948AAB9D61}"/>
              </a:ext>
            </a:extLst>
          </p:cNvPr>
          <p:cNvCxnSpPr>
            <a:cxnSpLocks/>
          </p:cNvCxnSpPr>
          <p:nvPr/>
        </p:nvCxnSpPr>
        <p:spPr>
          <a:xfrm>
            <a:off x="8159325" y="3456813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890504-C7FA-447E-A518-4D964F50DD90}"/>
              </a:ext>
            </a:extLst>
          </p:cNvPr>
          <p:cNvCxnSpPr>
            <a:cxnSpLocks/>
          </p:cNvCxnSpPr>
          <p:nvPr/>
        </p:nvCxnSpPr>
        <p:spPr>
          <a:xfrm>
            <a:off x="8159325" y="4545398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596B3C-2604-456D-9F74-3DF4794E1BB7}"/>
              </a:ext>
            </a:extLst>
          </p:cNvPr>
          <p:cNvCxnSpPr>
            <a:cxnSpLocks/>
          </p:cNvCxnSpPr>
          <p:nvPr/>
        </p:nvCxnSpPr>
        <p:spPr>
          <a:xfrm>
            <a:off x="570240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7EE093-64D6-4467-B99D-B3ADF3B2D9C1}"/>
              </a:ext>
            </a:extLst>
          </p:cNvPr>
          <p:cNvCxnSpPr>
            <a:cxnSpLocks/>
          </p:cNvCxnSpPr>
          <p:nvPr/>
        </p:nvCxnSpPr>
        <p:spPr>
          <a:xfrm>
            <a:off x="7759806" y="2342697"/>
            <a:ext cx="0" cy="345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0045"/>
              </p:ext>
            </p:extLst>
          </p:nvPr>
        </p:nvGraphicFramePr>
        <p:xfrm>
          <a:off x="3581400" y="2811899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28738"/>
              </p:ext>
            </p:extLst>
          </p:nvPr>
        </p:nvGraphicFramePr>
        <p:xfrm>
          <a:off x="3581400" y="39167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73841"/>
              </p:ext>
            </p:extLst>
          </p:nvPr>
        </p:nvGraphicFramePr>
        <p:xfrm>
          <a:off x="3581400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31591"/>
              </p:ext>
            </p:extLst>
          </p:nvPr>
        </p:nvGraphicFramePr>
        <p:xfrm>
          <a:off x="5473806" y="2817314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3925"/>
              </p:ext>
            </p:extLst>
          </p:nvPr>
        </p:nvGraphicFramePr>
        <p:xfrm>
          <a:off x="5473806" y="3911011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3612"/>
              </p:ext>
            </p:extLst>
          </p:nvPr>
        </p:nvGraphicFramePr>
        <p:xfrm>
          <a:off x="5473806" y="4996312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33123"/>
              </p:ext>
            </p:extLst>
          </p:nvPr>
        </p:nvGraphicFramePr>
        <p:xfrm>
          <a:off x="7531635" y="2807140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3450"/>
              </p:ext>
            </p:extLst>
          </p:nvPr>
        </p:nvGraphicFramePr>
        <p:xfrm>
          <a:off x="7531635" y="3921855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78014"/>
              </p:ext>
            </p:extLst>
          </p:nvPr>
        </p:nvGraphicFramePr>
        <p:xfrm>
          <a:off x="7531635" y="4996311"/>
          <a:ext cx="8374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676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730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8112" y="1266372"/>
            <a:ext cx="7927676" cy="4867844"/>
          </a:xfrm>
        </p:spPr>
        <p:txBody>
          <a:bodyPr/>
          <a:lstStyle/>
          <a:p>
            <a:r>
              <a:rPr lang="en-US" dirty="0"/>
              <a:t>while (true) {</a:t>
            </a:r>
          </a:p>
          <a:p>
            <a:r>
              <a:rPr lang="en-US" dirty="0"/>
              <a:t>  Print(arr);</a:t>
            </a:r>
          </a:p>
          <a:p>
            <a:r>
              <a:rPr lang="en-US" dirty="0"/>
              <a:t>  int index = k - 1;</a:t>
            </a:r>
          </a:p>
          <a:p>
            <a:r>
              <a:rPr lang="en-US" dirty="0"/>
              <a:t>  while (index &gt;= 0 &amp;&amp; arr[index] == n-1)</a:t>
            </a:r>
          </a:p>
          <a:p>
            <a:r>
              <a:rPr lang="en-US" dirty="0"/>
              <a:t>    index--;</a:t>
            </a:r>
          </a:p>
          <a:p>
            <a:r>
              <a:rPr lang="en-US" dirty="0"/>
              <a:t>  if (index &lt; 0)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arr[index]++;</a:t>
            </a:r>
          </a:p>
          <a:p>
            <a:r>
              <a:rPr lang="en-US" dirty="0"/>
              <a:t>  for (int i = index + 1; i &lt; k; i++)</a:t>
            </a:r>
          </a:p>
          <a:p>
            <a:r>
              <a:rPr lang="en-US" dirty="0"/>
              <a:t>    arr[i]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with Reps: Iterative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890" y="1266372"/>
            <a:ext cx="342679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</a:rPr>
              <a:t>int n = 5;</a:t>
            </a:r>
          </a:p>
          <a:p>
            <a:r>
              <a:rPr lang="en-US" sz="2800" b="1" noProof="1">
                <a:solidFill>
                  <a:schemeClr val="tx2"/>
                </a:solidFill>
              </a:rPr>
              <a:t>int k = 3;</a:t>
            </a:r>
          </a:p>
          <a:p>
            <a:r>
              <a:rPr lang="en-US" sz="2800" b="1" noProof="1">
                <a:solidFill>
                  <a:schemeClr val="tx2"/>
                </a:solidFill>
              </a:rPr>
              <a:t>int[] arr = new int[k];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473" y="3249168"/>
            <a:ext cx="173162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(0, 0, 0)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(0, 0, 1)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…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(4, 4, 2)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(4, 4, 3)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(4, 4, 4)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1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Order 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from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/>
              <a:t> in all possible ways</a:t>
            </a:r>
          </a:p>
          <a:p>
            <a:r>
              <a:rPr lang="en-GB" sz="3400" dirty="0"/>
              <a:t>How many ways are there?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4748744" y="2743200"/>
          <a:ext cx="1880656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6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164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876800" y="4343401"/>
                <a:ext cx="1905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4400" baseline="30000" dirty="0"/>
                  <a:t>k</a:t>
                </a:r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r>
                      <a:rPr lang="en-GB" sz="44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bg-BG" sz="4400" baseline="30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343401"/>
                <a:ext cx="1905000" cy="769441"/>
              </a:xfrm>
              <a:prstGeom prst="rect">
                <a:avLst/>
              </a:prstGeom>
              <a:blipFill>
                <a:blip r:embed="rId2"/>
                <a:stretch>
                  <a:fillRect t="-16667" b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/>
        </p:nvGraphicFramePr>
        <p:xfrm>
          <a:off x="5165372" y="3603653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5706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37581" y="3372837"/>
            <a:ext cx="1515358" cy="510778"/>
          </a:xfrm>
          <a:prstGeom prst="wedgeRoundRectCallout">
            <a:avLst>
              <a:gd name="adj1" fmla="val -8144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Multiply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993910" y="4093863"/>
            <a:ext cx="2253785" cy="91940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Sixteen</a:t>
            </a:r>
            <a:r>
              <a:rPr lang="en-US" sz="2400" b="1" dirty="0">
                <a:solidFill>
                  <a:srgbClr val="FFFFFF"/>
                </a:solidFill>
              </a:rPr>
              <a:t>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pic>
        <p:nvPicPr>
          <p:cNvPr id="9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FCEEBD99-5EC4-43C4-84A8-0C3202F6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51" y="1368338"/>
            <a:ext cx="2575898" cy="25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94580" y="1813024"/>
                <a:ext cx="2602839" cy="1455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bg-BG" sz="44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4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80" y="1813024"/>
                <a:ext cx="2602839" cy="1455720"/>
              </a:xfrm>
              <a:prstGeom prst="rect">
                <a:avLst/>
              </a:prstGeom>
              <a:blipFill>
                <a:blip r:embed="rId2"/>
                <a:stretch>
                  <a:fillRect r="-5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9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Pick two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/>
              <a:t>form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</a:p>
          <a:p>
            <a:r>
              <a:rPr lang="en-GB" sz="3400" dirty="0"/>
              <a:t>Order does not matter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A7B40FC-2BB9-4A63-9D14-7899A7D0281E}"/>
              </a:ext>
            </a:extLst>
          </p:cNvPr>
          <p:cNvGraphicFramePr>
            <a:graphicFrameLocks noGrp="1"/>
          </p:cNvGraphicFramePr>
          <p:nvPr/>
        </p:nvGraphicFramePr>
        <p:xfrm>
          <a:off x="2196708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EEF647-93C0-47E1-B526-29306FB0700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1B1E81D-8A7C-4AF4-98AE-9B20DC143158}"/>
              </a:ext>
            </a:extLst>
          </p:cNvPr>
          <p:cNvGraphicFramePr>
            <a:graphicFrameLocks noGrp="1"/>
          </p:cNvGraphicFramePr>
          <p:nvPr/>
        </p:nvGraphicFramePr>
        <p:xfrm>
          <a:off x="8686800" y="320040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BBB96B-B395-4399-9897-DB88037F89D5}"/>
              </a:ext>
            </a:extLst>
          </p:cNvPr>
          <p:cNvGraphicFramePr>
            <a:graphicFrameLocks noGrp="1"/>
          </p:cNvGraphicFramePr>
          <p:nvPr/>
        </p:nvGraphicFramePr>
        <p:xfrm>
          <a:off x="1434708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137A01C-570C-467E-B56A-AE20ADFE58CD}"/>
              </a:ext>
            </a:extLst>
          </p:cNvPr>
          <p:cNvGraphicFramePr>
            <a:graphicFrameLocks noGrp="1"/>
          </p:cNvGraphicFramePr>
          <p:nvPr/>
        </p:nvGraphicFramePr>
        <p:xfrm>
          <a:off x="3169200" y="4267201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31D3AB-6591-458E-9349-25B1C32FFC7A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869408" y="3657600"/>
            <a:ext cx="868814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D36A0-17D2-4CC2-BDC4-126E2839B0A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38222" y="3657600"/>
            <a:ext cx="865678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783CCE4-8024-4973-B439-C4D666668601}"/>
              </a:ext>
            </a:extLst>
          </p:cNvPr>
          <p:cNvGraphicFramePr>
            <a:graphicFrameLocks noGrp="1"/>
          </p:cNvGraphicFramePr>
          <p:nvPr/>
        </p:nvGraphicFramePr>
        <p:xfrm>
          <a:off x="5579779" y="5010964"/>
          <a:ext cx="8694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836C69-D19B-4BDC-93CE-9A10C4720DD6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flipH="1">
            <a:off x="6014480" y="3657601"/>
            <a:ext cx="13435" cy="1353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0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Generates all possible combinations from a given elements</a:t>
            </a:r>
          </a:p>
          <a:p>
            <a:pPr lvl="1"/>
            <a:r>
              <a:rPr lang="en-GB" sz="3400" dirty="0"/>
              <a:t>You can </a:t>
            </a:r>
            <a:r>
              <a:rPr lang="en-GB" sz="3400" b="1" dirty="0">
                <a:solidFill>
                  <a:schemeClr val="bg1"/>
                </a:solidFill>
              </a:rPr>
              <a:t>pick</a:t>
            </a:r>
            <a:r>
              <a:rPr lang="en-GB" sz="3400" dirty="0"/>
              <a:t> each </a:t>
            </a:r>
            <a:r>
              <a:rPr lang="en-GB" sz="3400" b="1" dirty="0">
                <a:solidFill>
                  <a:schemeClr val="bg1"/>
                </a:solidFill>
              </a:rPr>
              <a:t>item</a:t>
            </a:r>
            <a:r>
              <a:rPr lang="en-GB" sz="3400" dirty="0"/>
              <a:t> only </a:t>
            </a:r>
            <a:r>
              <a:rPr lang="en-GB" sz="3400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Combinations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7014" y="379665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18" y="3532337"/>
            <a:ext cx="11842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015" y="3316894"/>
            <a:ext cx="11544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</a:t>
            </a:r>
          </a:p>
        </p:txBody>
      </p:sp>
    </p:spTree>
    <p:extLst>
      <p:ext uri="{BB962C8B-B14F-4D97-AF65-F5344CB8AC3E}">
        <p14:creationId xmlns:p14="http://schemas.microsoft.com/office/powerpoint/2010/main" val="1603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Algorithm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400" dirty="0"/>
              <a:t>Put the numbers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400" dirty="0"/>
              <a:t> =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3400" b="1" dirty="0">
                <a:latin typeface="Consolas" panose="020B0609020204030204" pitchFamily="49" charset="0"/>
              </a:rPr>
              <a:t>…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n-1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</a:p>
          <a:p>
            <a:r>
              <a:rPr lang="en-US" sz="3400" dirty="0"/>
              <a:t>Call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Algorithm: Combinations without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8921" y="1602263"/>
            <a:ext cx="8954157" cy="4465875"/>
          </a:xfrm>
        </p:spPr>
        <p:txBody>
          <a:bodyPr/>
          <a:lstStyle/>
          <a:p>
            <a:r>
              <a:rPr lang="en-US" altLang="en-US" dirty="0"/>
              <a:t>static void Combinations(int index, int start)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slots.Length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else {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start;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slots[index] = elements[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      Combinations(index + 1, </a:t>
            </a:r>
            <a:r>
              <a:rPr lang="en-US" altLang="en-US" dirty="0" err="1"/>
              <a:t>i</a:t>
            </a:r>
            <a:r>
              <a:rPr lang="en-US" altLang="en-US" dirty="0"/>
              <a:t> + 1);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Combinations without 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Pick two from {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D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3400" dirty="0"/>
              <a:t> in all possible ways, </a:t>
            </a:r>
            <a:r>
              <a:rPr lang="en-GB" sz="3400" b="1" dirty="0">
                <a:solidFill>
                  <a:schemeClr val="bg1"/>
                </a:solidFill>
              </a:rPr>
              <a:t>order does not matter</a:t>
            </a:r>
          </a:p>
          <a:p>
            <a:r>
              <a:rPr lang="en-GB" sz="3400" dirty="0"/>
              <a:t>How many ways are there?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Count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/>
              <p:nvPr/>
            </p:nvSpPr>
            <p:spPr>
              <a:xfrm>
                <a:off x="4572000" y="5276371"/>
                <a:ext cx="3448876" cy="113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400" i="1">
                            <a:latin typeface="Cambria Math"/>
                          </a:rPr>
                          <m:t>!</m:t>
                        </m:r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bg-BG" sz="4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CEA89-164A-420F-97D8-46E5C82CD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276371"/>
                <a:ext cx="3448876" cy="1137106"/>
              </a:xfrm>
              <a:prstGeom prst="rect">
                <a:avLst/>
              </a:prstGeom>
              <a:blipFill>
                <a:blip r:embed="rId2"/>
                <a:stretch>
                  <a:fillRect b="-6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08370-F775-4A20-9703-2CC29A78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82008"/>
              </p:ext>
            </p:extLst>
          </p:nvPr>
        </p:nvGraphicFramePr>
        <p:xfrm>
          <a:off x="5165372" y="3395990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E62DA-370A-4A6B-A9D6-7E59410DBEE1}"/>
              </a:ext>
            </a:extLst>
          </p:cNvPr>
          <p:cNvSpPr txBox="1"/>
          <p:nvPr/>
        </p:nvSpPr>
        <p:spPr>
          <a:xfrm>
            <a:off x="5253957" y="3362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1808-111E-42F0-92D1-B2A5EF991C43}"/>
              </a:ext>
            </a:extLst>
          </p:cNvPr>
          <p:cNvSpPr txBox="1"/>
          <p:nvPr/>
        </p:nvSpPr>
        <p:spPr>
          <a:xfrm>
            <a:off x="5785903" y="3362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9CA12F-4AE8-491D-81CB-99E706236B76}"/>
              </a:ext>
            </a:extLst>
          </p:cNvPr>
          <p:cNvGraphicFramePr>
            <a:graphicFrameLocks noGrp="1"/>
          </p:cNvGraphicFramePr>
          <p:nvPr/>
        </p:nvGraphicFramePr>
        <p:xfrm>
          <a:off x="5165372" y="4144774"/>
          <a:ext cx="1083028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B682FF-473F-44DB-9AFF-8B45018325C1}"/>
              </a:ext>
            </a:extLst>
          </p:cNvPr>
          <p:cNvSpPr txBox="1"/>
          <p:nvPr/>
        </p:nvSpPr>
        <p:spPr>
          <a:xfrm>
            <a:off x="5253957" y="41117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0D649-A287-43CB-B413-443781248445}"/>
              </a:ext>
            </a:extLst>
          </p:cNvPr>
          <p:cNvSpPr txBox="1"/>
          <p:nvPr/>
        </p:nvSpPr>
        <p:spPr>
          <a:xfrm>
            <a:off x="5785903" y="41117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83136" y="3395990"/>
            <a:ext cx="3185623" cy="510778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Variations n = 4, k =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883136" y="4144774"/>
            <a:ext cx="3118735" cy="510778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Permutations of n =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267964" y="5589535"/>
            <a:ext cx="2543987" cy="510778"/>
          </a:xfrm>
          <a:prstGeom prst="wedgeRoundRectCallout">
            <a:avLst>
              <a:gd name="adj1" fmla="val -65084"/>
              <a:gd name="adj2" fmla="val -5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6 different ways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1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0" grpId="0"/>
      <p:bldP spid="14" grpId="0"/>
      <p:bldP spid="15" grpId="0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Algorithm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Put the numbers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400" dirty="0"/>
              <a:t> =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start… n-1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</a:p>
          <a:p>
            <a:r>
              <a:rPr lang="en-US" sz="3400" dirty="0"/>
              <a:t>Call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Comb(index + 1, i)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Algorithm: </a:t>
            </a:r>
            <a:r>
              <a:rPr lang="en-US" sz="3800"/>
              <a:t>Combinations with </a:t>
            </a:r>
            <a:r>
              <a:rPr lang="en-US" sz="3800" dirty="0"/>
              <a:t>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/>
              <a:t>Combinations with </a:t>
            </a:r>
            <a:r>
              <a:rPr lang="en-US" dirty="0"/>
              <a:t>Repetition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8921" y="1602263"/>
            <a:ext cx="8954157" cy="4465875"/>
          </a:xfrm>
        </p:spPr>
        <p:txBody>
          <a:bodyPr/>
          <a:lstStyle/>
          <a:p>
            <a:r>
              <a:rPr lang="en-US" altLang="en-US" dirty="0"/>
              <a:t>static void Combinations(int index, int start)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(index &gt;= </a:t>
            </a:r>
            <a:r>
              <a:rPr lang="en-US" altLang="en-US" dirty="0" err="1"/>
              <a:t>slots.Length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Print();</a:t>
            </a:r>
          </a:p>
          <a:p>
            <a:r>
              <a:rPr lang="en-US" altLang="en-US" dirty="0"/>
              <a:t>  else {</a:t>
            </a:r>
          </a:p>
          <a:p>
            <a:r>
              <a:rPr lang="en-US" altLang="en-US" dirty="0"/>
              <a:t>    for (int </a:t>
            </a:r>
            <a:r>
              <a:rPr lang="en-US" altLang="en-US" dirty="0" err="1"/>
              <a:t>i</a:t>
            </a:r>
            <a:r>
              <a:rPr lang="en-US" altLang="en-US" dirty="0"/>
              <a:t> = start; </a:t>
            </a:r>
            <a:r>
              <a:rPr lang="en-US" altLang="en-US" dirty="0" err="1"/>
              <a:t>i</a:t>
            </a:r>
            <a:r>
              <a:rPr lang="en-US" altLang="en-US" dirty="0"/>
              <a:t> &lt; </a:t>
            </a:r>
            <a:r>
              <a:rPr lang="en-US" altLang="en-US" dirty="0" err="1"/>
              <a:t>elements.Length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   slots[index] = elements[</a:t>
            </a:r>
            <a:r>
              <a:rPr lang="en-US" altLang="en-US" dirty="0" err="1"/>
              <a:t>i</a:t>
            </a:r>
            <a:r>
              <a:rPr lang="en-US" altLang="en-US" dirty="0"/>
              <a:t>];</a:t>
            </a:r>
          </a:p>
          <a:p>
            <a:r>
              <a:rPr lang="en-US" altLang="en-US" dirty="0"/>
              <a:t>      Combinations(index + 1, </a:t>
            </a:r>
            <a:r>
              <a:rPr lang="en-US" altLang="en-US" dirty="0" err="1"/>
              <a:t>i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 Choose K Count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31" y="2591005"/>
            <a:ext cx="3243353" cy="1060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63" y="1580657"/>
            <a:ext cx="3353091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535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sz="3700" dirty="0"/>
              <a:t>How many </a:t>
            </a:r>
            <a:r>
              <a:rPr lang="en-GB" sz="3700" b="1" dirty="0">
                <a:solidFill>
                  <a:schemeClr val="bg1"/>
                </a:solidFill>
              </a:rPr>
              <a:t>combinations</a:t>
            </a:r>
            <a:r>
              <a:rPr lang="en-GB" sz="3700" dirty="0"/>
              <a:t> we have when </a:t>
            </a:r>
            <a:r>
              <a:rPr lang="en-GB" sz="3700" b="1" dirty="0">
                <a:solidFill>
                  <a:schemeClr val="bg1"/>
                </a:solidFill>
              </a:rPr>
              <a:t>n</a:t>
            </a:r>
            <a:r>
              <a:rPr lang="en-GB" sz="37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700" b="1" dirty="0">
                <a:solidFill>
                  <a:schemeClr val="bg1"/>
                </a:solidFill>
              </a:rPr>
              <a:t>16</a:t>
            </a:r>
            <a:r>
              <a:rPr lang="en-GB" sz="3700" dirty="0"/>
              <a:t>, </a:t>
            </a:r>
            <a:r>
              <a:rPr lang="en-GB" sz="3700" b="1" dirty="0">
                <a:solidFill>
                  <a:schemeClr val="bg1"/>
                </a:solidFill>
              </a:rPr>
              <a:t>k</a:t>
            </a:r>
            <a:r>
              <a:rPr lang="en-GB" sz="37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700" b="1" dirty="0">
                <a:solidFill>
                  <a:schemeClr val="bg1"/>
                </a:solidFill>
              </a:rPr>
              <a:t>15</a:t>
            </a:r>
            <a:r>
              <a:rPr lang="en-GB" sz="36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700" b="1" dirty="0">
                <a:solidFill>
                  <a:schemeClr val="bg1"/>
                </a:solidFill>
              </a:rPr>
              <a:t>Solution:</a:t>
            </a:r>
          </a:p>
          <a:p>
            <a:pPr>
              <a:buClr>
                <a:schemeClr val="tx1"/>
              </a:buClr>
            </a:pPr>
            <a:endParaRPr lang="en-GB" sz="37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GB" sz="37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700" dirty="0"/>
              <a:t>How many ways to pick 15 items?</a:t>
            </a:r>
          </a:p>
          <a:p>
            <a:pPr lvl="2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16</a:t>
            </a:r>
            <a:r>
              <a:rPr lang="en-GB" sz="3500" dirty="0"/>
              <a:t> * </a:t>
            </a:r>
            <a:r>
              <a:rPr lang="en-GB" sz="3500" b="1" dirty="0">
                <a:solidFill>
                  <a:schemeClr val="bg1"/>
                </a:solidFill>
              </a:rPr>
              <a:t>15</a:t>
            </a:r>
            <a:r>
              <a:rPr lang="en-GB" sz="3500" dirty="0"/>
              <a:t> * </a:t>
            </a:r>
            <a:r>
              <a:rPr lang="en-GB" sz="3500" b="1" dirty="0">
                <a:solidFill>
                  <a:schemeClr val="bg1"/>
                </a:solidFill>
              </a:rPr>
              <a:t>14</a:t>
            </a:r>
            <a:r>
              <a:rPr lang="en-GB" sz="3500" dirty="0"/>
              <a:t> * … * </a:t>
            </a:r>
            <a:r>
              <a:rPr lang="en-GB" sz="3500" b="1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tx1"/>
              </a:buClr>
            </a:pPr>
            <a:r>
              <a:rPr lang="en-GB" sz="3700" dirty="0"/>
              <a:t>Divide by the number of ways in which you can arrange 15 numbers</a:t>
            </a:r>
          </a:p>
          <a:p>
            <a:pPr lvl="2">
              <a:buClr>
                <a:schemeClr val="tx1"/>
              </a:buClr>
            </a:pPr>
            <a:r>
              <a:rPr lang="en-GB" sz="4000" b="1" dirty="0">
                <a:solidFill>
                  <a:schemeClr val="bg1"/>
                </a:solidFill>
              </a:rPr>
              <a:t>15</a:t>
            </a:r>
            <a:r>
              <a:rPr lang="en-GB" sz="36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4000" b="1" dirty="0">
                <a:solidFill>
                  <a:schemeClr val="bg1"/>
                </a:solidFill>
              </a:rPr>
              <a:t>14</a:t>
            </a:r>
            <a:r>
              <a:rPr lang="en-GB" sz="3600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GB" sz="4000" b="1" dirty="0">
                <a:solidFill>
                  <a:schemeClr val="bg1"/>
                </a:solidFill>
              </a:rPr>
              <a:t>13</a:t>
            </a:r>
            <a:r>
              <a:rPr lang="en-GB" sz="3600" b="1" dirty="0">
                <a:solidFill>
                  <a:schemeClr val="tx2">
                    <a:lumMod val="75000"/>
                  </a:schemeClr>
                </a:solidFill>
              </a:rPr>
              <a:t> * … * </a:t>
            </a:r>
            <a:r>
              <a:rPr lang="en-GB" sz="4000" b="1" dirty="0">
                <a:solidFill>
                  <a:schemeClr val="bg1"/>
                </a:solidFill>
              </a:rPr>
              <a:t>1</a:t>
            </a:r>
            <a:endParaRPr lang="en-GB" sz="3500" dirty="0"/>
          </a:p>
          <a:p>
            <a:pPr>
              <a:buClr>
                <a:schemeClr val="tx1"/>
              </a:buClr>
            </a:pPr>
            <a:r>
              <a:rPr lang="en-GB" sz="3600" dirty="0"/>
              <a:t>Possible combinations </a:t>
            </a:r>
            <a:r>
              <a:rPr lang="en-GB" sz="3600" dirty="0">
                <a:sym typeface="Wingdings" panose="05000000000000000000" pitchFamily="2" charset="2"/>
              </a:rPr>
              <a:t></a:t>
            </a:r>
            <a:r>
              <a:rPr lang="en-GB" sz="4400" dirty="0">
                <a:sym typeface="Wingdings" panose="05000000000000000000" pitchFamily="2" charset="2"/>
              </a:rPr>
              <a:t> </a:t>
            </a:r>
            <a:r>
              <a:rPr lang="en-GB" sz="3700" b="1" dirty="0">
                <a:solidFill>
                  <a:schemeClr val="bg1"/>
                </a:solidFill>
                <a:sym typeface="Wingdings" panose="05000000000000000000" pitchFamily="2" charset="2"/>
              </a:rPr>
              <a:t>16</a:t>
            </a:r>
            <a:endParaRPr lang="en-GB" sz="37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Combinations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/>
              <p:nvPr/>
            </p:nvSpPr>
            <p:spPr>
              <a:xfrm>
                <a:off x="981028" y="2272153"/>
                <a:ext cx="3962400" cy="102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3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000" i="1">
                              <a:latin typeface="Cambria Math"/>
                            </a:rPr>
                            <m:t>𝑛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3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3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  <m:r>
                            <a:rPr lang="bg-BG" sz="3000" i="1">
                              <a:latin typeface="Cambria Math"/>
                            </a:rPr>
                            <m:t>𝑘</m:t>
                          </m:r>
                          <m:r>
                            <a:rPr lang="bg-BG" sz="30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8" y="2272153"/>
                <a:ext cx="3962400" cy="102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 of a </a:t>
            </a:r>
            <a:r>
              <a:rPr lang="en-US"/>
              <a:t>set is an </a:t>
            </a:r>
            <a:r>
              <a:rPr lang="en-US" b="1" dirty="0">
                <a:solidFill>
                  <a:schemeClr val="bg1"/>
                </a:solidFill>
              </a:rPr>
              <a:t>arrangement</a:t>
            </a:r>
            <a:r>
              <a:rPr lang="en-US" dirty="0"/>
              <a:t> of its members into a 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 or linear order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 set is already ordered, a </a:t>
            </a:r>
            <a:r>
              <a:rPr lang="en-US" b="1" dirty="0">
                <a:solidFill>
                  <a:schemeClr val="bg1"/>
                </a:solidFill>
              </a:rPr>
              <a:t>rearrangement</a:t>
            </a:r>
            <a:r>
              <a:rPr lang="en-US" dirty="0"/>
              <a:t> of its elements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sz="3598" b="1" dirty="0">
                <a:solidFill>
                  <a:schemeClr val="bg1"/>
                </a:solidFill>
              </a:rPr>
              <a:t>two</a:t>
            </a:r>
            <a:r>
              <a:rPr lang="en-US" dirty="0"/>
              <a:t> types of permutations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Without </a:t>
            </a:r>
            <a:r>
              <a:rPr lang="en-US" sz="3398" b="1" dirty="0">
                <a:solidFill>
                  <a:schemeClr val="bg1"/>
                </a:solidFill>
              </a:rPr>
              <a:t>repetition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With </a:t>
            </a:r>
            <a:r>
              <a:rPr lang="en-US" sz="3398" b="1" dirty="0"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</p:spTree>
    <p:extLst>
      <p:ext uri="{BB962C8B-B14F-4D97-AF65-F5344CB8AC3E}">
        <p14:creationId xmlns:p14="http://schemas.microsoft.com/office/powerpoint/2010/main" val="40340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In h</a:t>
            </a:r>
            <a:r>
              <a:rPr lang="en-US" dirty="0"/>
              <a:t>ow many ways each </a:t>
            </a:r>
            <a:r>
              <a:rPr lang="en-US" b="1" dirty="0"/>
              <a:t>node</a:t>
            </a:r>
            <a:r>
              <a:rPr lang="en-US" dirty="0"/>
              <a:t> can be reached?</a:t>
            </a:r>
          </a:p>
          <a:p>
            <a:pPr>
              <a:lnSpc>
                <a:spcPct val="110000"/>
              </a:lnSpc>
            </a:pPr>
            <a:r>
              <a:rPr lang="en-US" dirty="0"/>
              <a:t>Quickly find </a:t>
            </a:r>
            <a:r>
              <a:rPr lang="en-US" b="1" dirty="0">
                <a:solidFill>
                  <a:schemeClr val="bg1"/>
                </a:solidFill>
              </a:rPr>
              <a:t>N choose K </a:t>
            </a:r>
            <a:r>
              <a:rPr lang="en-US" dirty="0"/>
              <a:t>count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 </a:t>
            </a:r>
            <a:r>
              <a:rPr lang="en-US" b="1" dirty="0"/>
              <a:t>down</a:t>
            </a:r>
            <a:r>
              <a:rPr lang="en-US" dirty="0"/>
              <a:t> to row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(the top row is 0)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along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 places to the </a:t>
            </a:r>
            <a:r>
              <a:rPr lang="en-US" b="1" dirty="0"/>
              <a:t>right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06C5520-D71E-4FDB-8934-675120E2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75" y="4243526"/>
            <a:ext cx="2112641" cy="2153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40091ED-49BE-4782-8CF2-DB73F276D8AD}"/>
              </a:ext>
            </a:extLst>
          </p:cNvPr>
          <p:cNvSpPr txBox="1">
            <a:spLocks/>
          </p:cNvSpPr>
          <p:nvPr/>
        </p:nvSpPr>
        <p:spPr>
          <a:xfrm>
            <a:off x="1211550" y="4823110"/>
            <a:ext cx="1276766" cy="994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n = 4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/>
                </a:solidFill>
              </a:rPr>
              <a:t>k = 1</a:t>
            </a:r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3571D6AC-52FE-4514-9AAC-755D823102BE}"/>
              </a:ext>
            </a:extLst>
          </p:cNvPr>
          <p:cNvSpPr/>
          <p:nvPr/>
        </p:nvSpPr>
        <p:spPr>
          <a:xfrm>
            <a:off x="2732305" y="5150512"/>
            <a:ext cx="487981" cy="3396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47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79317" y="1593271"/>
            <a:ext cx="9165009" cy="433494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static long </a:t>
            </a:r>
            <a:r>
              <a:rPr lang="en-US" sz="2600" dirty="0" err="1">
                <a:solidFill>
                  <a:schemeClr val="tx2"/>
                </a:solidFill>
              </a:rPr>
              <a:t>Binom</a:t>
            </a:r>
            <a:r>
              <a:rPr lang="en-US" sz="2600" dirty="0">
                <a:solidFill>
                  <a:schemeClr val="tx2"/>
                </a:solidFill>
              </a:rPr>
              <a:t>(int n, int k)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if (n &lt;= 1)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  return 1;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if (k == 0 || k == n)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  return 1;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  return </a:t>
            </a:r>
            <a:r>
              <a:rPr lang="en-US" sz="2600" dirty="0" err="1">
                <a:solidFill>
                  <a:schemeClr val="tx2"/>
                </a:solidFill>
              </a:rPr>
              <a:t>Binom</a:t>
            </a:r>
            <a:r>
              <a:rPr lang="en-US" sz="2600" dirty="0">
                <a:solidFill>
                  <a:schemeClr val="tx2"/>
                </a:solidFill>
              </a:rPr>
              <a:t>(n - 1, k) + </a:t>
            </a:r>
            <a:r>
              <a:rPr lang="en-US" sz="2600" dirty="0" err="1">
                <a:solidFill>
                  <a:schemeClr val="tx2"/>
                </a:solidFill>
              </a:rPr>
              <a:t>Binom</a:t>
            </a:r>
            <a:r>
              <a:rPr lang="en-US" sz="2600" dirty="0">
                <a:solidFill>
                  <a:schemeClr val="tx2"/>
                </a:solidFill>
              </a:rPr>
              <a:t>(n - 1, k - 1);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403" y="40341"/>
            <a:ext cx="1180225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96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Permutations</a:t>
            </a:r>
            <a:r>
              <a:rPr lang="en-US" sz="3200" dirty="0">
                <a:solidFill>
                  <a:schemeClr val="bg2"/>
                </a:solidFill>
              </a:rPr>
              <a:t> – Ways to order </a:t>
            </a:r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order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Combinations</a:t>
            </a:r>
            <a:r>
              <a:rPr lang="en-US" sz="3200" dirty="0">
                <a:solidFill>
                  <a:schemeClr val="bg2"/>
                </a:solidFill>
              </a:rPr>
              <a:t> – Ways to </a:t>
            </a:r>
            <a:r>
              <a:rPr lang="en-US" sz="3200" b="1" dirty="0">
                <a:solidFill>
                  <a:schemeClr val="bg1"/>
                </a:solidFill>
              </a:rPr>
              <a:t>choose 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       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Pascal's Triangle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sym typeface="Wingdings" panose="05000000000000000000" pitchFamily="2" charset="2"/>
              </a:rPr>
              <a:t>Binomial Coefficients () –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N choose K Count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665C-0278-4339-93D2-13A7BD71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1108" y="4551433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2310" y="3479744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9286" y="1476892"/>
            <a:ext cx="5575977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70007" y="4550827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2777" y="1467733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172" y="2482131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70007" y="1468885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44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0007" y="3479744"/>
            <a:ext cx="2466333" cy="8760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422" y="2460231"/>
            <a:ext cx="1147706" cy="8781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2466" y="4550827"/>
            <a:ext cx="1502525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038" y="3487370"/>
            <a:ext cx="3290953" cy="86844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70007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5959" y="5561966"/>
            <a:ext cx="2961504" cy="8713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3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496492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666308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363665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098157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8C43D-42DF-4321-8564-4F31D5E95E9A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4051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BE37E-7643-435E-976C-0FF4685BB6B4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6272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7CB72-383B-413D-8058-C588BD774802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8359" y="2895600"/>
            <a:ext cx="827913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D5C8BC-4FAB-44E4-8622-08205CB1B16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6272" y="2895600"/>
            <a:ext cx="90657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D6618-6A9C-4305-9195-ABF4FED07D96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5716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1B352-7310-40E2-A079-B83C0764E12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7937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Order </a:t>
            </a:r>
            <a:r>
              <a:rPr lang="en-GB" sz="3400" b="1" dirty="0">
                <a:solidFill>
                  <a:schemeClr val="bg1"/>
                </a:solidFill>
              </a:rPr>
              <a:t>A</a:t>
            </a:r>
            <a:r>
              <a:rPr lang="en-GB" sz="3400" dirty="0"/>
              <a:t>, </a:t>
            </a:r>
            <a:r>
              <a:rPr lang="en-GB" sz="3400" b="1" dirty="0">
                <a:solidFill>
                  <a:schemeClr val="bg1"/>
                </a:solidFill>
              </a:rPr>
              <a:t>B</a:t>
            </a:r>
            <a:r>
              <a:rPr lang="en-GB" sz="3400" dirty="0"/>
              <a:t> and </a:t>
            </a:r>
            <a:r>
              <a:rPr lang="en-GB" sz="3400" b="1" dirty="0">
                <a:solidFill>
                  <a:schemeClr val="bg1"/>
                </a:solidFill>
              </a:rPr>
              <a:t>C</a:t>
            </a:r>
            <a:r>
              <a:rPr lang="en-GB" sz="3400" dirty="0"/>
              <a:t> in all possible ways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1BCBF9F-D7C5-46A9-B584-D2E27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38C81-B7B6-4021-8179-92A5FA8C1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B82EE-D7EE-4A30-9CDE-79A054631FD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47A39BB-E872-4188-A7FE-288C26B2D3F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BBD6D8D-7A98-4BE5-9748-D7EC6C3C4E2D}"/>
              </a:ext>
            </a:extLst>
          </p:cNvPr>
          <p:cNvGraphicFramePr>
            <a:graphicFrameLocks noGrp="1"/>
          </p:cNvGraphicFramePr>
          <p:nvPr/>
        </p:nvGraphicFramePr>
        <p:xfrm>
          <a:off x="9125665" y="2438400"/>
          <a:ext cx="1624542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514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C5A5CE-F72F-4510-AA5A-96AA83A10A78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6E075D2-C33D-4DBD-8687-05C461C75A0E}"/>
              </a:ext>
            </a:extLst>
          </p:cNvPr>
          <p:cNvGraphicFramePr>
            <a:graphicFrameLocks noGrp="1"/>
          </p:cNvGraphicFramePr>
          <p:nvPr/>
        </p:nvGraphicFramePr>
        <p:xfrm>
          <a:off x="2496492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CB7DA7-E7D5-4AD4-91B6-4A583A28F675}"/>
              </a:ext>
            </a:extLst>
          </p:cNvPr>
          <p:cNvGraphicFramePr>
            <a:graphicFrameLocks noGrp="1"/>
          </p:cNvGraphicFramePr>
          <p:nvPr/>
        </p:nvGraphicFramePr>
        <p:xfrm>
          <a:off x="4666308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C30F70-48EA-478B-8A4D-78988CF46DA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7D24A7F-A476-47C7-AB3C-2D71F22423E1}"/>
              </a:ext>
            </a:extLst>
          </p:cNvPr>
          <p:cNvGraphicFramePr>
            <a:graphicFrameLocks noGrp="1"/>
          </p:cNvGraphicFramePr>
          <p:nvPr/>
        </p:nvGraphicFramePr>
        <p:xfrm>
          <a:off x="8363665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93A1D0-DCC9-41B4-A443-76F21B41DAA8}"/>
              </a:ext>
            </a:extLst>
          </p:cNvPr>
          <p:cNvGraphicFramePr>
            <a:graphicFrameLocks noGrp="1"/>
          </p:cNvGraphicFramePr>
          <p:nvPr/>
        </p:nvGraphicFramePr>
        <p:xfrm>
          <a:off x="10098157" y="35052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70379-CD41-4091-8C05-64D0843CB99C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F6A4C1-E5A4-468D-A655-7BD880F6CE51}"/>
              </a:ext>
            </a:extLst>
          </p:cNvPr>
          <p:cNvGraphicFramePr>
            <a:graphicFrameLocks noGrp="1"/>
          </p:cNvGraphicFramePr>
          <p:nvPr/>
        </p:nvGraphicFramePr>
        <p:xfrm>
          <a:off x="2496492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6627A2-CBED-403C-A44F-2DDAC35FADB6}"/>
              </a:ext>
            </a:extLst>
          </p:cNvPr>
          <p:cNvGraphicFramePr>
            <a:graphicFrameLocks noGrp="1"/>
          </p:cNvGraphicFramePr>
          <p:nvPr/>
        </p:nvGraphicFramePr>
        <p:xfrm>
          <a:off x="4666308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059A7A-5E99-4AA5-AB22-ADDCF7C92C8F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0DDC38E-0D7F-4677-BAD5-823CFC1DB5FF}"/>
              </a:ext>
            </a:extLst>
          </p:cNvPr>
          <p:cNvGraphicFramePr>
            <a:graphicFrameLocks noGrp="1"/>
          </p:cNvGraphicFramePr>
          <p:nvPr/>
        </p:nvGraphicFramePr>
        <p:xfrm>
          <a:off x="8363665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A8C5DB7-1600-4BD9-A40E-83E03EC07A4E}"/>
              </a:ext>
            </a:extLst>
          </p:cNvPr>
          <p:cNvGraphicFramePr>
            <a:graphicFrameLocks noGrp="1"/>
          </p:cNvGraphicFramePr>
          <p:nvPr/>
        </p:nvGraphicFramePr>
        <p:xfrm>
          <a:off x="10098157" y="4572001"/>
          <a:ext cx="1304100" cy="36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0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700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7017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403" marR="73403" marT="36702" marB="3670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A93F24-50F5-47E9-BA05-52753DC1379D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14051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0A820-D13D-4D4C-89A3-0FF9ED2D7A71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2336272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7AF35C-9116-43ED-AD0C-6EE8F110F3C6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 flipH="1">
            <a:off x="5318359" y="2895600"/>
            <a:ext cx="827913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935E79-B7EF-4536-A473-A4A5080AEA0B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146272" y="2895600"/>
            <a:ext cx="906579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2A5F93-0F15-4298-BC8A-66A1E123679B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9015716" y="2895600"/>
            <a:ext cx="92222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E4E6D4-8C4C-4319-B391-D332B1406AD0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9937937" y="2895600"/>
            <a:ext cx="812271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4E13A8-A6F1-48CB-969E-AAD8A4584CB8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1414050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5BD79A-6790-49E6-8C3C-D10DBC496C01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3148542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E7BB1D-C801-404D-82BB-6008CD8F323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318358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FA9AA3-52EF-4C67-BE52-E1F9B295663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052850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21C006-3BE6-47EA-B8AF-ADC889A7F3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015715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E0314D-ED86-458B-8716-806A6614ADF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0750207" y="3872218"/>
            <a:ext cx="0" cy="699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1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Generates all possible </a:t>
            </a:r>
            <a:r>
              <a:rPr lang="en-GB" b="1" dirty="0">
                <a:solidFill>
                  <a:schemeClr val="bg1"/>
                </a:solidFill>
              </a:rPr>
              <a:t>permutations</a:t>
            </a:r>
            <a:r>
              <a:rPr lang="en-GB" dirty="0"/>
              <a:t> of a given set of elements</a:t>
            </a:r>
          </a:p>
          <a:p>
            <a:r>
              <a:rPr lang="en-GB" dirty="0"/>
              <a:t>You can </a:t>
            </a:r>
            <a:r>
              <a:rPr lang="en-GB" b="1" dirty="0">
                <a:solidFill>
                  <a:schemeClr val="bg1"/>
                </a:solidFill>
              </a:rPr>
              <a:t>pick</a:t>
            </a:r>
            <a:r>
              <a:rPr lang="en-GB" dirty="0"/>
              <a:t> each </a:t>
            </a:r>
            <a:r>
              <a:rPr lang="en-GB" b="1" dirty="0">
                <a:solidFill>
                  <a:schemeClr val="bg1"/>
                </a:solidFill>
              </a:rPr>
              <a:t>item only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65733" y="385894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8" y="3796657"/>
            <a:ext cx="11842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03" y="2719439"/>
            <a:ext cx="154868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B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A C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A 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B C 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A 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C B A</a:t>
            </a:r>
          </a:p>
        </p:txBody>
      </p:sp>
    </p:spTree>
    <p:extLst>
      <p:ext uri="{BB962C8B-B14F-4D97-AF65-F5344CB8AC3E}">
        <p14:creationId xmlns:p14="http://schemas.microsoft.com/office/powerpoint/2010/main" val="76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19001"/>
              </p:ext>
            </p:extLst>
          </p:nvPr>
        </p:nvGraphicFramePr>
        <p:xfrm>
          <a:off x="4943428" y="3965047"/>
          <a:ext cx="3823649" cy="2559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3649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6282"/>
              </p:ext>
            </p:extLst>
          </p:nvPr>
        </p:nvGraphicFramePr>
        <p:xfrm>
          <a:off x="531674" y="3965047"/>
          <a:ext cx="3823649" cy="2559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3649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Algorithm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400" dirty="0"/>
              <a:t> to generate variations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  <a:r>
              <a:rPr lang="en-US" sz="3400" dirty="0">
                <a:solidFill>
                  <a:schemeClr val="bg1"/>
                </a:solidFill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400" dirty="0"/>
              <a:t>Put </a:t>
            </a:r>
            <a:r>
              <a:rPr lang="en-US" sz="3400" b="1" dirty="0">
                <a:solidFill>
                  <a:schemeClr val="bg1"/>
                </a:solidFill>
              </a:rPr>
              <a:t>unused</a:t>
            </a:r>
            <a:r>
              <a:rPr lang="en-US" sz="3400" dirty="0"/>
              <a:t> elements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1"/>
                </a:solidFill>
              </a:rPr>
              <a:t> …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at position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sz="3400" dirty="0"/>
              <a:t>Mark/unmark elements as </a:t>
            </a:r>
            <a:r>
              <a:rPr lang="en-US" sz="3400" b="1" dirty="0">
                <a:solidFill>
                  <a:schemeClr val="bg1"/>
                </a:solidFill>
              </a:rPr>
              <a:t>being used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Call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3400" dirty="0"/>
              <a:t> 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Permutations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862034" y="4591200"/>
            <a:ext cx="284162" cy="15345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93"/>
          <p:cNvSpPr>
            <a:spLocks noChangeShapeType="1"/>
          </p:cNvSpPr>
          <p:nvPr/>
        </p:nvSpPr>
        <p:spPr bwMode="auto">
          <a:xfrm>
            <a:off x="9373879" y="186146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90901"/>
              </p:ext>
            </p:extLst>
          </p:nvPr>
        </p:nvGraphicFramePr>
        <p:xfrm>
          <a:off x="889327" y="4653164"/>
          <a:ext cx="299766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513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3059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118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0… n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9327" y="5216409"/>
            <a:ext cx="1215968" cy="5075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unused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16478" y="5684952"/>
            <a:ext cx="1375274" cy="52280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permute(1)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46368"/>
              </p:ext>
            </p:extLst>
          </p:nvPr>
        </p:nvGraphicFramePr>
        <p:xfrm>
          <a:off x="5562234" y="4653164"/>
          <a:ext cx="299766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513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3059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118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0… n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35411"/>
              </p:ext>
            </p:extLst>
          </p:nvPr>
        </p:nvGraphicFramePr>
        <p:xfrm>
          <a:off x="5153939" y="4653164"/>
          <a:ext cx="40070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709">
                  <a:extLst>
                    <a:ext uri="{9D8B030D-6E8A-4147-A177-3AD203B41FA5}">
                      <a16:colId xmlns:a16="http://schemas.microsoft.com/office/drawing/2014/main" val="43077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603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2234" y="5216409"/>
            <a:ext cx="1215968" cy="50754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unused</a:t>
            </a:r>
          </a:p>
        </p:txBody>
      </p:sp>
      <p:sp>
        <p:nvSpPr>
          <p:cNvPr id="40" name="AutoShape 25"/>
          <p:cNvSpPr>
            <a:spLocks/>
          </p:cNvSpPr>
          <p:nvPr/>
        </p:nvSpPr>
        <p:spPr bwMode="auto">
          <a:xfrm rot="16200000">
            <a:off x="7499998" y="4591201"/>
            <a:ext cx="284162" cy="15345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4442" y="5664548"/>
            <a:ext cx="1375274" cy="52280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permute(2)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77516"/>
              </p:ext>
            </p:extLst>
          </p:nvPr>
        </p:nvGraphicFramePr>
        <p:xfrm>
          <a:off x="9209685" y="3967839"/>
          <a:ext cx="2356204" cy="25567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6204">
                  <a:extLst>
                    <a:ext uri="{9D8B030D-6E8A-4147-A177-3AD203B41FA5}">
                      <a16:colId xmlns:a16="http://schemas.microsoft.com/office/drawing/2014/main" val="1281868995"/>
                    </a:ext>
                  </a:extLst>
                </a:gridCol>
              </a:tblGrid>
              <a:tr h="4582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permute(n)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30153"/>
                  </a:ext>
                </a:extLst>
              </a:tr>
              <a:tr h="20985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print();</a:t>
                      </a:r>
                    </a:p>
                    <a:p>
                      <a:pPr algn="ctr"/>
                      <a:r>
                        <a:rPr lang="en-US" dirty="0"/>
                        <a:t>stop();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1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14111</TotalTime>
  <Words>2148</Words>
  <Application>Microsoft Office PowerPoint</Application>
  <PresentationFormat>Widescreen</PresentationFormat>
  <Paragraphs>533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Consolas</vt:lpstr>
      <vt:lpstr>Wingdings</vt:lpstr>
      <vt:lpstr>Wingdings 2</vt:lpstr>
      <vt:lpstr>1_SoftUni3_1</vt:lpstr>
      <vt:lpstr>Combinatorial Problems</vt:lpstr>
      <vt:lpstr>Table of Contents</vt:lpstr>
      <vt:lpstr>PowerPoint Presentation</vt:lpstr>
      <vt:lpstr>Permutations</vt:lpstr>
      <vt:lpstr>Permutations</vt:lpstr>
      <vt:lpstr>Permutations</vt:lpstr>
      <vt:lpstr>Permutations</vt:lpstr>
      <vt:lpstr>Problem: Generate Permutations</vt:lpstr>
      <vt:lpstr>Algorithm: Permutations</vt:lpstr>
      <vt:lpstr>Generating Permutations</vt:lpstr>
      <vt:lpstr>Permutations Count</vt:lpstr>
      <vt:lpstr>Problem: Optimize Permutations</vt:lpstr>
      <vt:lpstr>Generating Permutations</vt:lpstr>
      <vt:lpstr>Problem: Permutations with Repetition</vt:lpstr>
      <vt:lpstr>Solution: Permutations with Repetition</vt:lpstr>
      <vt:lpstr>Permutations with Repetition Count</vt:lpstr>
      <vt:lpstr>PowerPoint Presentation</vt:lpstr>
      <vt:lpstr>Variations</vt:lpstr>
      <vt:lpstr>Variations</vt:lpstr>
      <vt:lpstr>Variations</vt:lpstr>
      <vt:lpstr>Problem: Generate Variations</vt:lpstr>
      <vt:lpstr>Generating Variations</vt:lpstr>
      <vt:lpstr>Variations Count</vt:lpstr>
      <vt:lpstr>Variations with Repetitions</vt:lpstr>
      <vt:lpstr>Problem: Generate Variations with Reps</vt:lpstr>
      <vt:lpstr>Generating Permutations</vt:lpstr>
      <vt:lpstr>Variations with Reps: Iterative Algorithm</vt:lpstr>
      <vt:lpstr>Variations with Reps: Iterative Algorithm</vt:lpstr>
      <vt:lpstr>Variations Count</vt:lpstr>
      <vt:lpstr>PowerPoint Presentation</vt:lpstr>
      <vt:lpstr>Combinations</vt:lpstr>
      <vt:lpstr>Problem: Generate Combinations</vt:lpstr>
      <vt:lpstr>Algorithm: Combinations without Repetition</vt:lpstr>
      <vt:lpstr>Combinations without Repetition</vt:lpstr>
      <vt:lpstr>Combinations Count</vt:lpstr>
      <vt:lpstr>Algorithm: Combinations with Repetition</vt:lpstr>
      <vt:lpstr>Generate Combinations with Repetition</vt:lpstr>
      <vt:lpstr>PowerPoint Presentation</vt:lpstr>
      <vt:lpstr>Problem: Combinations Count</vt:lpstr>
      <vt:lpstr>Pascal's Triangle</vt:lpstr>
      <vt:lpstr>Binomial Coefficients: Calculation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Anna Sarambelieva</cp:lastModifiedBy>
  <cp:revision>573</cp:revision>
  <dcterms:created xsi:type="dcterms:W3CDTF">2018-05-23T13:08:44Z</dcterms:created>
  <dcterms:modified xsi:type="dcterms:W3CDTF">2020-11-23T12:47:52Z</dcterms:modified>
  <cp:category>computer programming, programming, algorithms</cp:category>
</cp:coreProperties>
</file>