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8"/>
  </p:notesMasterIdLst>
  <p:handoutMasterIdLst>
    <p:handoutMasterId r:id="rId119"/>
  </p:handoutMasterIdLst>
  <p:sldIdLst>
    <p:sldId id="503" r:id="rId2"/>
    <p:sldId id="276" r:id="rId3"/>
    <p:sldId id="548" r:id="rId4"/>
    <p:sldId id="549" r:id="rId5"/>
    <p:sldId id="550" r:id="rId6"/>
    <p:sldId id="551" r:id="rId7"/>
    <p:sldId id="552" r:id="rId8"/>
    <p:sldId id="504" r:id="rId9"/>
    <p:sldId id="505" r:id="rId10"/>
    <p:sldId id="506" r:id="rId11"/>
    <p:sldId id="507" r:id="rId12"/>
    <p:sldId id="508" r:id="rId13"/>
    <p:sldId id="554" r:id="rId14"/>
    <p:sldId id="555" r:id="rId15"/>
    <p:sldId id="556" r:id="rId16"/>
    <p:sldId id="557" r:id="rId17"/>
    <p:sldId id="558" r:id="rId18"/>
    <p:sldId id="559" r:id="rId19"/>
    <p:sldId id="560" r:id="rId20"/>
    <p:sldId id="561" r:id="rId21"/>
    <p:sldId id="562" r:id="rId22"/>
    <p:sldId id="563" r:id="rId23"/>
    <p:sldId id="564" r:id="rId24"/>
    <p:sldId id="565" r:id="rId25"/>
    <p:sldId id="567" r:id="rId26"/>
    <p:sldId id="509" r:id="rId27"/>
    <p:sldId id="510" r:id="rId28"/>
    <p:sldId id="511" r:id="rId29"/>
    <p:sldId id="512" r:id="rId30"/>
    <p:sldId id="513" r:id="rId31"/>
    <p:sldId id="514" r:id="rId32"/>
    <p:sldId id="515" r:id="rId33"/>
    <p:sldId id="516" r:id="rId34"/>
    <p:sldId id="517" r:id="rId35"/>
    <p:sldId id="518" r:id="rId36"/>
    <p:sldId id="519" r:id="rId37"/>
    <p:sldId id="520" r:id="rId38"/>
    <p:sldId id="521" r:id="rId39"/>
    <p:sldId id="522" r:id="rId40"/>
    <p:sldId id="523" r:id="rId41"/>
    <p:sldId id="524" r:id="rId42"/>
    <p:sldId id="525" r:id="rId43"/>
    <p:sldId id="526" r:id="rId44"/>
    <p:sldId id="527" r:id="rId45"/>
    <p:sldId id="528" r:id="rId46"/>
    <p:sldId id="529" r:id="rId47"/>
    <p:sldId id="530" r:id="rId48"/>
    <p:sldId id="531" r:id="rId49"/>
    <p:sldId id="532" r:id="rId50"/>
    <p:sldId id="533" r:id="rId51"/>
    <p:sldId id="534" r:id="rId52"/>
    <p:sldId id="535" r:id="rId53"/>
    <p:sldId id="536" r:id="rId54"/>
    <p:sldId id="537" r:id="rId55"/>
    <p:sldId id="538" r:id="rId56"/>
    <p:sldId id="539" r:id="rId57"/>
    <p:sldId id="540" r:id="rId58"/>
    <p:sldId id="541" r:id="rId59"/>
    <p:sldId id="542" r:id="rId60"/>
    <p:sldId id="543" r:id="rId61"/>
    <p:sldId id="544" r:id="rId62"/>
    <p:sldId id="545" r:id="rId63"/>
    <p:sldId id="547" r:id="rId64"/>
    <p:sldId id="615" r:id="rId65"/>
    <p:sldId id="572" r:id="rId66"/>
    <p:sldId id="570" r:id="rId67"/>
    <p:sldId id="614" r:id="rId68"/>
    <p:sldId id="571" r:id="rId69"/>
    <p:sldId id="576" r:id="rId70"/>
    <p:sldId id="579" r:id="rId71"/>
    <p:sldId id="628" r:id="rId72"/>
    <p:sldId id="625" r:id="rId73"/>
    <p:sldId id="626" r:id="rId74"/>
    <p:sldId id="627" r:id="rId75"/>
    <p:sldId id="624" r:id="rId76"/>
    <p:sldId id="577" r:id="rId77"/>
    <p:sldId id="578" r:id="rId78"/>
    <p:sldId id="617" r:id="rId79"/>
    <p:sldId id="618" r:id="rId80"/>
    <p:sldId id="619" r:id="rId81"/>
    <p:sldId id="620" r:id="rId82"/>
    <p:sldId id="621" r:id="rId83"/>
    <p:sldId id="622" r:id="rId84"/>
    <p:sldId id="623" r:id="rId85"/>
    <p:sldId id="582" r:id="rId86"/>
    <p:sldId id="583" r:id="rId87"/>
    <p:sldId id="584" r:id="rId88"/>
    <p:sldId id="585" r:id="rId89"/>
    <p:sldId id="587" r:id="rId90"/>
    <p:sldId id="588" r:id="rId91"/>
    <p:sldId id="589" r:id="rId92"/>
    <p:sldId id="590" r:id="rId93"/>
    <p:sldId id="591" r:id="rId94"/>
    <p:sldId id="592" r:id="rId95"/>
    <p:sldId id="594" r:id="rId96"/>
    <p:sldId id="596" r:id="rId97"/>
    <p:sldId id="597" r:id="rId98"/>
    <p:sldId id="600" r:id="rId99"/>
    <p:sldId id="601" r:id="rId100"/>
    <p:sldId id="602" r:id="rId101"/>
    <p:sldId id="603" r:id="rId102"/>
    <p:sldId id="604" r:id="rId103"/>
    <p:sldId id="605" r:id="rId104"/>
    <p:sldId id="606" r:id="rId105"/>
    <p:sldId id="607" r:id="rId106"/>
    <p:sldId id="608" r:id="rId107"/>
    <p:sldId id="609" r:id="rId108"/>
    <p:sldId id="610" r:id="rId109"/>
    <p:sldId id="611" r:id="rId110"/>
    <p:sldId id="612" r:id="rId111"/>
    <p:sldId id="613" r:id="rId112"/>
    <p:sldId id="349" r:id="rId113"/>
    <p:sldId id="401" r:id="rId114"/>
    <p:sldId id="259" r:id="rId115"/>
    <p:sldId id="493" r:id="rId116"/>
    <p:sldId id="405" r:id="rId1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</p14:sldIdLst>
        </p14:section>
        <p14:section name="Searching Algorithms" id="{66DCFE1F-60FD-44F2-BE82-706DDBC14898}">
          <p14:sldIdLst>
            <p14:sldId id="548"/>
            <p14:sldId id="549"/>
            <p14:sldId id="550"/>
            <p14:sldId id="551"/>
            <p14:sldId id="552"/>
          </p14:sldIdLst>
        </p14:section>
        <p14:section name="Simple Sorting Algorithms" id="{025A594A-83BB-4580-8EC7-6167D68A791D}">
          <p14:sldIdLst>
            <p14:sldId id="504"/>
            <p14:sldId id="505"/>
            <p14:sldId id="506"/>
            <p14:sldId id="507"/>
            <p14:sldId id="508"/>
          </p14:sldIdLst>
        </p14:section>
        <p14:section name="Selection Sort" id="{24493922-A796-482A-97EE-DA0CD041A266}">
          <p14:sldIdLst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7"/>
          </p14:sldIdLst>
        </p14:section>
        <p14:section name="Bubble Sort" id="{CB35E369-827B-4361-9050-5637832CF5C5}">
          <p14:sldIdLst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7"/>
            <p14:sldId id="615"/>
            <p14:sldId id="572"/>
          </p14:sldIdLst>
        </p14:section>
        <p14:section name="Insertion Sort" id="{083D9DFE-1D14-4909-903E-79602C1B9D8C}">
          <p14:sldIdLst>
            <p14:sldId id="570"/>
            <p14:sldId id="614"/>
            <p14:sldId id="571"/>
          </p14:sldIdLst>
        </p14:section>
        <p14:section name="Advanced Sorting Algorithm" id="{67A0AD46-134D-4F7E-91B8-018C10858330}">
          <p14:sldIdLst>
            <p14:sldId id="576"/>
          </p14:sldIdLst>
        </p14:section>
        <p14:section name="Quick Sort" id="{57DC200B-BA6D-488B-B7AA-85615B460C2D}">
          <p14:sldIdLst>
            <p14:sldId id="579"/>
            <p14:sldId id="628"/>
            <p14:sldId id="625"/>
            <p14:sldId id="626"/>
            <p14:sldId id="627"/>
            <p14:sldId id="624"/>
          </p14:sldIdLst>
        </p14:section>
        <p14:section name="Merge Sort" id="{8FA1EF52-1B77-4244-A92F-3632AE6EF998}">
          <p14:sldIdLst>
            <p14:sldId id="577"/>
            <p14:sldId id="578"/>
            <p14:sldId id="617"/>
            <p14:sldId id="618"/>
            <p14:sldId id="619"/>
            <p14:sldId id="620"/>
            <p14:sldId id="621"/>
            <p14:sldId id="622"/>
            <p14:sldId id="623"/>
            <p14:sldId id="582"/>
          </p14:sldIdLst>
        </p14:section>
        <p14:section name="Greedy Algorithms" id="{650B6022-7B88-4667-995E-90F9938D9393}">
          <p14:sldIdLst>
            <p14:sldId id="583"/>
            <p14:sldId id="584"/>
            <p14:sldId id="585"/>
            <p14:sldId id="587"/>
            <p14:sldId id="588"/>
            <p14:sldId id="589"/>
            <p14:sldId id="590"/>
            <p14:sldId id="591"/>
            <p14:sldId id="592"/>
            <p14:sldId id="594"/>
            <p14:sldId id="596"/>
            <p14:sldId id="597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</p14:sldIdLst>
        </p14:section>
        <p14:section name="Conclusion" id="{E19D07F1-86E2-47E9-B2AB-7ADC4F89DC12}">
          <p14:sldIdLst>
            <p14:sldId id="349"/>
            <p14:sldId id="401"/>
            <p14:sldId id="259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849" autoAdjust="0"/>
  </p:normalViewPr>
  <p:slideViewPr>
    <p:cSldViewPr showGuides="1">
      <p:cViewPr varScale="1">
        <p:scale>
          <a:sx n="81" d="100"/>
          <a:sy n="81" d="100"/>
        </p:scale>
        <p:origin x="802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microsoft.com/office/2015/10/relationships/revisionInfo" Target="revisionInfo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handoutMaster" Target="handoutMasters/handout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707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40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68.png"/><Relationship Id="rId26" Type="http://schemas.openxmlformats.org/officeDocument/2006/relationships/image" Target="../media/image7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5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7.png"/><Relationship Id="rId20" Type="http://schemas.openxmlformats.org/officeDocument/2006/relationships/image" Target="../media/image69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7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73.png"/><Relationship Id="rId10" Type="http://schemas.openxmlformats.org/officeDocument/2006/relationships/image" Target="../media/image64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6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6.png"/><Relationship Id="rId22" Type="http://schemas.openxmlformats.org/officeDocument/2006/relationships/image" Target="../media/image70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74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png"/><Relationship Id="rId4" Type="http://schemas.openxmlformats.org/officeDocument/2006/relationships/hyperlink" Target="https://softuni.bg/" TargetMode="Externa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1.png"/><Relationship Id="rId7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1.png"/><Relationship Id="rId7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1.png"/><Relationship Id="rId7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43.png"/><Relationship Id="rId10" Type="http://schemas.openxmlformats.org/officeDocument/2006/relationships/image" Target="../media/image39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1.png"/><Relationship Id="rId7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9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9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9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9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rmstrong.edu/liang/animation/web/BinarySearch.html" TargetMode="External"/><Relationship Id="rId2" Type="http://schemas.openxmlformats.org/officeDocument/2006/relationships/hyperlink" Target="https://en.wikipedia.org/wiki/Binary_search_algorithm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sv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30728"/>
          </a:xfrm>
        </p:spPr>
        <p:txBody>
          <a:bodyPr/>
          <a:lstStyle/>
          <a:p>
            <a:r>
              <a:rPr lang="en-US" dirty="0"/>
              <a:t>Searching, Sorting and Greedy Algorithms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Searching, Sorting and 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446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Efficient sorting algorithms are important for:</a:t>
            </a:r>
          </a:p>
          <a:p>
            <a:pPr lvl="1"/>
            <a:r>
              <a:rPr lang="en-US" dirty="0"/>
              <a:t>Producing human-readable output</a:t>
            </a:r>
          </a:p>
          <a:p>
            <a:pPr lvl="1"/>
            <a:r>
              <a:rPr lang="en-US" noProof="1"/>
              <a:t>Canonicalizing</a:t>
            </a:r>
            <a:r>
              <a:rPr lang="en-US" dirty="0"/>
              <a:t> data – making data uniquely arranged</a:t>
            </a:r>
          </a:p>
          <a:p>
            <a:pPr lvl="1"/>
            <a:r>
              <a:rPr lang="en-US" dirty="0"/>
              <a:t>In conjunction with other algorithms, like binary searching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 of sorting: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65382"/>
              </p:ext>
            </p:extLst>
          </p:nvPr>
        </p:nvGraphicFramePr>
        <p:xfrm>
          <a:off x="1981200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1" y="4782312"/>
            <a:ext cx="2045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Unsorted list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9783"/>
              </p:ext>
            </p:extLst>
          </p:nvPr>
        </p:nvGraphicFramePr>
        <p:xfrm>
          <a:off x="7478552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3353" y="4782312"/>
            <a:ext cx="1649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Sorted list</a:t>
            </a:r>
          </a:p>
        </p:txBody>
      </p:sp>
      <p:pic>
        <p:nvPicPr>
          <p:cNvPr id="2050" name="Picture 2" descr="http://www.magister.fi/wp-content/uploads/2012/10/process_automa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620" y="5087112"/>
            <a:ext cx="1085088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887752" y="562051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92752" y="561534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4746314"/>
            <a:ext cx="970810" cy="354604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sorting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48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1020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7119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TextBox 28">
            <a:extLst>
              <a:ext uri="{FF2B5EF4-FFF2-40B4-BE49-F238E27FC236}">
                <a16:creationId xmlns:a16="http://schemas.microsoft.com/office/drawing/2014/main" id="{DB450795-F4B9-4DE5-84CF-BBF9F6926A9A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7351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7119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0462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16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0651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6686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2156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6686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994957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6915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3382077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7543249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10210801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874625" y="3928248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2128351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8877025" y="392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3993395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4571666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pic>
        <p:nvPicPr>
          <p:cNvPr id="29" name="Graphic 28" descr="Close">
            <a:extLst>
              <a:ext uri="{FF2B5EF4-FFF2-40B4-BE49-F238E27FC236}">
                <a16:creationId xmlns:a16="http://schemas.microsoft.com/office/drawing/2014/main" id="{50F031BA-CB81-472C-9ACA-CC20ADDCA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9580" y="2111202"/>
            <a:ext cx="1781421" cy="1752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A4DFEC5-954E-4C8B-B735-72D63096DFCE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5FA377E9-FFC2-4537-B94F-09FF6F81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0600" y="2111201"/>
            <a:ext cx="1752600" cy="1752600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645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Optimal Greedy Algorithms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9FE26-9311-42C7-881D-E9BED6BD0A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587" y="1128360"/>
            <a:ext cx="2911927" cy="29119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Optimal Substructure and Greedy Choice Property</a:t>
            </a:r>
          </a:p>
        </p:txBody>
      </p:sp>
    </p:spTree>
    <p:extLst>
      <p:ext uri="{BB962C8B-B14F-4D97-AF65-F5344CB8AC3E}">
        <p14:creationId xmlns:p14="http://schemas.microsoft.com/office/powerpoint/2010/main" val="310651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5332" y="1196125"/>
            <a:ext cx="10844091" cy="5201066"/>
          </a:xfrm>
        </p:spPr>
        <p:txBody>
          <a:bodyPr/>
          <a:lstStyle/>
          <a:p>
            <a:r>
              <a:rPr lang="en-US" dirty="0"/>
              <a:t>Suitable problems for greedy algorithms have these </a:t>
            </a:r>
            <a:br>
              <a:rPr lang="en-US" dirty="0"/>
            </a:br>
            <a:r>
              <a:rPr lang="en-US" dirty="0"/>
              <a:t>properties: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Greedy choice property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Optimal substructure</a:t>
            </a:r>
          </a:p>
          <a:p>
            <a:r>
              <a:rPr lang="en-US" dirty="0"/>
              <a:t>Any problem having the above properties is guaranteed </a:t>
            </a:r>
            <a:br>
              <a:rPr lang="en-US" dirty="0"/>
            </a:br>
            <a:r>
              <a:rPr lang="en-US" dirty="0"/>
              <a:t>to have an optimal greedy solution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Greedy Algorithms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817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0794" y="1196125"/>
            <a:ext cx="11315829" cy="5201066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Greedy choice </a:t>
            </a:r>
            <a:r>
              <a:rPr lang="en-US" dirty="0"/>
              <a:t>property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 global optimal solution </a:t>
            </a:r>
            <a:r>
              <a:rPr lang="en-US" dirty="0"/>
              <a:t>can be obtained by greedily </a:t>
            </a:r>
            <a:br>
              <a:rPr lang="en-US" dirty="0"/>
            </a:br>
            <a:r>
              <a:rPr lang="en-US" dirty="0"/>
              <a:t>selecting a </a:t>
            </a:r>
            <a:r>
              <a:rPr lang="en-US" b="1" dirty="0">
                <a:solidFill>
                  <a:schemeClr val="bg1"/>
                </a:solidFill>
              </a:rPr>
              <a:t>locally optimal </a:t>
            </a:r>
            <a:r>
              <a:rPr lang="en-US" dirty="0"/>
              <a:t>choice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Sub-problems that arise are solved by consequent greedy </a:t>
            </a:r>
            <a:br>
              <a:rPr lang="en-US" dirty="0"/>
            </a:br>
            <a:r>
              <a:rPr lang="en-US" dirty="0"/>
              <a:t>choices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Enforced by optimal substructure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57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0223" y="1196125"/>
            <a:ext cx="11544427" cy="5201066"/>
          </a:xfrm>
        </p:spPr>
        <p:txBody>
          <a:bodyPr/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Optimal substructure </a:t>
            </a:r>
            <a:r>
              <a:rPr lang="en-US" dirty="0"/>
              <a:t>property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dirty="0"/>
              <a:t>After each greedy choice the problem remains an optimization </a:t>
            </a:r>
            <a:br>
              <a:rPr lang="en-US" dirty="0"/>
            </a:br>
            <a:r>
              <a:rPr lang="en-US" dirty="0"/>
              <a:t>problem of the same form as the original problem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An optimal global solution contains the optimal solutions</a:t>
            </a:r>
            <a:br>
              <a:rPr lang="en-US" sz="3199" b="1" dirty="0">
                <a:solidFill>
                  <a:schemeClr val="bg1"/>
                </a:solidFill>
              </a:rPr>
            </a:br>
            <a:r>
              <a:rPr lang="en-US" sz="3199" b="1" dirty="0">
                <a:solidFill>
                  <a:schemeClr val="bg1"/>
                </a:solidFill>
              </a:rPr>
              <a:t>of all its sub-problems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 Property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28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Algorithms: </a:t>
            </a:r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460" y="1211264"/>
            <a:ext cx="11885612" cy="5570537"/>
          </a:xfrm>
        </p:spPr>
        <p:txBody>
          <a:bodyPr>
            <a:normAutofit/>
          </a:bodyPr>
          <a:lstStyle/>
          <a:p>
            <a:r>
              <a:rPr lang="en-US" dirty="0"/>
              <a:t>Sorting algorithms are often classified by:</a:t>
            </a:r>
          </a:p>
          <a:p>
            <a:pPr lvl="1"/>
            <a:r>
              <a:rPr lang="en-US" dirty="0"/>
              <a:t>Computational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and memory usage</a:t>
            </a:r>
          </a:p>
          <a:p>
            <a:pPr lvl="2"/>
            <a:r>
              <a:rPr lang="en-US" dirty="0"/>
              <a:t>Worst, average and best-case behavior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Recursive</a:t>
            </a:r>
            <a:r>
              <a:rPr lang="en-US" dirty="0"/>
              <a:t> / non-recursive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Stability</a:t>
            </a:r>
            <a:r>
              <a:rPr lang="en-US" dirty="0"/>
              <a:t> – stable / unstable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Comparison-based</a:t>
            </a:r>
            <a:r>
              <a:rPr lang="en-US" dirty="0"/>
              <a:t> sort / </a:t>
            </a:r>
            <a:r>
              <a:rPr lang="en-US"/>
              <a:t>non-comparison based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024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0221" y="1196126"/>
            <a:ext cx="11011028" cy="3375875"/>
          </a:xfrm>
        </p:spPr>
        <p:txBody>
          <a:bodyPr>
            <a:normAutofit/>
          </a:bodyPr>
          <a:lstStyle/>
          <a:p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Max Coins</a:t>
            </a:r>
            <a:r>
              <a:rPr lang="en-US" dirty="0"/>
              <a:t>" game</a:t>
            </a:r>
          </a:p>
          <a:p>
            <a:pPr lvl="1"/>
            <a:r>
              <a:rPr lang="en-US" dirty="0"/>
              <a:t>You are given a set of coins</a:t>
            </a:r>
          </a:p>
          <a:p>
            <a:pPr lvl="1"/>
            <a:r>
              <a:rPr lang="en-US" dirty="0"/>
              <a:t>You play against another player, alternating turns</a:t>
            </a:r>
          </a:p>
          <a:p>
            <a:pPr lvl="1"/>
            <a:r>
              <a:rPr lang="en-US" dirty="0"/>
              <a:t>Per each turn, you can take up to three coins</a:t>
            </a:r>
          </a:p>
          <a:p>
            <a:pPr lvl="1"/>
            <a:r>
              <a:rPr lang="en-US" dirty="0"/>
              <a:t>Your goal is to have as many coins as possible at the 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Algorithms: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75685" y="4773357"/>
            <a:ext cx="9034281" cy="1570637"/>
            <a:chOff x="1446212" y="4747563"/>
            <a:chExt cx="9036634" cy="157104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1763" y="4747563"/>
              <a:ext cx="832209" cy="83220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6212" y="5486400"/>
              <a:ext cx="832209" cy="83220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3972" y="4747563"/>
              <a:ext cx="832209" cy="83220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8421" y="5486400"/>
              <a:ext cx="832209" cy="83220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5074" y="4747563"/>
              <a:ext cx="832209" cy="83220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9523" y="5486400"/>
              <a:ext cx="832209" cy="83220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0106" y="4747563"/>
              <a:ext cx="832209" cy="83220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4555" y="5486400"/>
              <a:ext cx="832209" cy="83220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2315" y="4747563"/>
              <a:ext cx="832209" cy="83220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6764" y="5486400"/>
              <a:ext cx="832209" cy="83220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3417" y="4747563"/>
              <a:ext cx="832209" cy="83220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7866" y="5486400"/>
              <a:ext cx="832209" cy="83220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5636" y="4747563"/>
              <a:ext cx="832209" cy="83220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0085" y="5486400"/>
              <a:ext cx="832209" cy="83220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7845" y="4747563"/>
              <a:ext cx="832209" cy="83220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2294" y="5486400"/>
              <a:ext cx="832209" cy="83220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8947" y="4747563"/>
              <a:ext cx="832209" cy="832209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3396" y="5486400"/>
              <a:ext cx="832209" cy="83220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3979" y="4747563"/>
              <a:ext cx="832209" cy="83220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8428" y="5486400"/>
              <a:ext cx="832209" cy="832209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50637" y="5486400"/>
              <a:ext cx="832209" cy="832209"/>
            </a:xfrm>
            <a:prstGeom prst="rect">
              <a:avLst/>
            </a:prstGeom>
          </p:spPr>
        </p:pic>
      </p:grpSp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704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1371" y="1196125"/>
            <a:ext cx="11163427" cy="520106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simple </a:t>
            </a:r>
            <a:r>
              <a:rPr lang="en-US" b="1" dirty="0">
                <a:solidFill>
                  <a:schemeClr val="bg1"/>
                </a:solidFill>
              </a:rPr>
              <a:t>greedy strategy </a:t>
            </a:r>
            <a:r>
              <a:rPr lang="en-US" dirty="0"/>
              <a:t>exists for the "Max Coins" game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399"/>
              </a:spcBef>
            </a:pPr>
            <a:r>
              <a:rPr lang="en-US" dirty="0"/>
              <a:t>Always choose the local maximum (at each step)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don't consider what the other player does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don't consider your actions' consequences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greedy algorithm </a:t>
            </a:r>
            <a:r>
              <a:rPr lang="en-US" dirty="0"/>
              <a:t>works optimally here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 takes as many coins as possible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Coins</a:t>
            </a:r>
            <a:r>
              <a:rPr lang="bg-BG" dirty="0"/>
              <a:t> – </a:t>
            </a:r>
            <a:r>
              <a:rPr lang="en-US" dirty="0"/>
              <a:t>Greedy Algorithm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696000" y="1989000"/>
            <a:ext cx="9725857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 algn="ctr">
              <a:buNone/>
            </a:pPr>
            <a:r>
              <a:rPr lang="en-US" sz="2799" dirty="0">
                <a:solidFill>
                  <a:schemeClr val="tx1"/>
                </a:solidFill>
                <a:effectLst/>
              </a:rPr>
              <a:t>At each turn take the maximum number of coins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712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Searching</a:t>
            </a:r>
            <a:r>
              <a:rPr lang="en-US" sz="3200" dirty="0"/>
              <a:t> algorithms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Binary Search, Linear Search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Slow</a:t>
            </a:r>
            <a:r>
              <a:rPr lang="en-US" sz="3200" dirty="0"/>
              <a:t> sorting algorithms: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Selection sort, Bubble sort, Insertion sort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Fast</a:t>
            </a:r>
            <a:r>
              <a:rPr lang="en-US" sz="3200" dirty="0"/>
              <a:t> sorting algorithms: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Quick sort, Merge sort, etc.</a:t>
            </a:r>
            <a:endParaRPr lang="bg-BG" sz="3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How to choose the most appropriate algorithm?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Greedy Algorithms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112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116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Stability of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8027" y="1150939"/>
            <a:ext cx="8037513" cy="557053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Stable</a:t>
            </a:r>
            <a:r>
              <a:rPr lang="en-US" dirty="0"/>
              <a:t> sorting algorithms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Maintain the order of equal elements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If two items compare as equal, their </a:t>
            </a:r>
            <a:br>
              <a:rPr lang="en-US" dirty="0"/>
            </a:br>
            <a:r>
              <a:rPr lang="en-US" dirty="0"/>
              <a:t>relative order is preserved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Unstable</a:t>
            </a:r>
            <a:r>
              <a:rPr lang="en-US" dirty="0"/>
              <a:t> sorting algorithms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Rearrange the equal elements in </a:t>
            </a:r>
            <a:br>
              <a:rPr lang="en-US" dirty="0"/>
            </a:br>
            <a:r>
              <a:rPr lang="en-US" dirty="0"/>
              <a:t>unpredictable order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Often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used for equality comparing</a:t>
            </a:r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398494"/>
            <a:ext cx="2950464" cy="4876800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126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Selection sort </a:t>
            </a:r>
            <a:r>
              <a:rPr lang="en-US" sz="3600" dirty="0"/>
              <a:t>– simple, but inefficient algorithm</a:t>
            </a:r>
          </a:p>
          <a:p>
            <a:pPr lvl="1"/>
            <a:r>
              <a:rPr lang="en-US" sz="3200" dirty="0"/>
              <a:t>Swap the first with the min element on the right, then the second, etc.</a:t>
            </a:r>
          </a:p>
          <a:p>
            <a:pPr lvl="1"/>
            <a:r>
              <a:rPr lang="en-US" sz="3200" dirty="0"/>
              <a:t>Memory: </a:t>
            </a:r>
            <a:r>
              <a:rPr lang="en-US" sz="3200" b="1" dirty="0">
                <a:solidFill>
                  <a:schemeClr val="bg1"/>
                </a:solidFill>
              </a:rPr>
              <a:t>O(1)</a:t>
            </a:r>
          </a:p>
          <a:p>
            <a:pPr lvl="1"/>
            <a:r>
              <a:rPr lang="en-US" sz="3200" dirty="0"/>
              <a:t>Time: </a:t>
            </a:r>
            <a:r>
              <a:rPr lang="en-US" sz="3200" b="1" dirty="0">
                <a:solidFill>
                  <a:schemeClr val="bg1"/>
                </a:solidFill>
              </a:rPr>
              <a:t>O(n</a:t>
            </a:r>
            <a:r>
              <a:rPr lang="en-US" sz="3200" b="1" baseline="30000" dirty="0">
                <a:solidFill>
                  <a:schemeClr val="bg1"/>
                </a:solidFill>
              </a:rPr>
              <a:t>2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3200" dirty="0"/>
              <a:t>Stable: No</a:t>
            </a:r>
          </a:p>
          <a:p>
            <a:pPr lvl="1"/>
            <a:r>
              <a:rPr lang="en-US" sz="3200" dirty="0"/>
              <a:t>Method: Selection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val="6091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46D733C-C1A2-49C5-9BFF-6019DBC59968}"/>
              </a:ext>
            </a:extLst>
          </p:cNvPr>
          <p:cNvSpPr txBox="1"/>
          <p:nvPr/>
        </p:nvSpPr>
        <p:spPr>
          <a:xfrm>
            <a:off x="1428061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088F59-B825-467E-AD34-4DB2AE3C05A7}"/>
              </a:ext>
            </a:extLst>
          </p:cNvPr>
          <p:cNvSpPr txBox="1"/>
          <p:nvPr/>
        </p:nvSpPr>
        <p:spPr>
          <a:xfrm>
            <a:off x="5608024" y="247165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6470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2445687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9662737" y="2445478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464192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3441657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6622513" y="247165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269512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4483828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4592512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686794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5500637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5609321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512996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6486882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6595566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199997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Searching Algorithms</a:t>
            </a:r>
          </a:p>
          <a:p>
            <a:pPr lvl="1"/>
            <a:r>
              <a:rPr lang="en-US" dirty="0"/>
              <a:t>Linear Search</a:t>
            </a:r>
          </a:p>
          <a:p>
            <a:pPr lvl="1"/>
            <a:r>
              <a:rPr lang="en-US" dirty="0"/>
              <a:t>Binary Search</a:t>
            </a:r>
            <a:endParaRPr lang="bg-BG" dirty="0"/>
          </a:p>
          <a:p>
            <a:r>
              <a:rPr lang="en-US" dirty="0"/>
              <a:t>Simple Sorting Algorithms</a:t>
            </a:r>
          </a:p>
          <a:p>
            <a:pPr lvl="1"/>
            <a:r>
              <a:rPr lang="en-US" dirty="0"/>
              <a:t>Selection, Bubble Sort and Insertion</a:t>
            </a:r>
          </a:p>
          <a:p>
            <a:r>
              <a:rPr lang="en-US" dirty="0"/>
              <a:t>Advanced Sorting Algorithms</a:t>
            </a:r>
          </a:p>
          <a:p>
            <a:pPr lvl="1"/>
            <a:r>
              <a:rPr lang="en-US" noProof="1"/>
              <a:t>QuickSort</a:t>
            </a:r>
            <a:r>
              <a:rPr lang="en-US" dirty="0"/>
              <a:t>, </a:t>
            </a:r>
            <a:r>
              <a:rPr lang="en-US" noProof="1"/>
              <a:t>MergeSort</a:t>
            </a:r>
          </a:p>
          <a:p>
            <a:r>
              <a:rPr lang="en-US" dirty="0"/>
              <a:t>Greedy Algorithms</a:t>
            </a:r>
            <a:endParaRPr lang="en-US" noProof="1"/>
          </a:p>
          <a:p>
            <a:pPr lvl="1"/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7526241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8647338" y="251460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279175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8531095" y="2500007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8639779" y="220723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182086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9544334" y="2476937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9653018" y="218416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610549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30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74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6BFD89-1DEC-4C2D-BAC1-C7147D6E1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96794" y="1989000"/>
            <a:ext cx="10949531" cy="3834036"/>
          </a:xfrm>
        </p:spPr>
        <p:txBody>
          <a:bodyPr/>
          <a:lstStyle/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499" dirty="0"/>
              <a:t>for (int index = 0; index &lt; </a:t>
            </a:r>
            <a:r>
              <a:rPr lang="en-US" altLang="en-US" sz="2499" dirty="0" err="1"/>
              <a:t>arr.Length</a:t>
            </a:r>
            <a:r>
              <a:rPr lang="en-US" altLang="en-US" sz="2499" dirty="0"/>
              <a:t>; index++) {</a:t>
            </a:r>
            <a:br>
              <a:rPr lang="en-US" altLang="en-US" sz="2499" dirty="0"/>
            </a:br>
            <a:r>
              <a:rPr lang="en-US" altLang="en-US" sz="2499" dirty="0"/>
              <a:t>    var min = index;</a:t>
            </a:r>
            <a:br>
              <a:rPr lang="en-US" altLang="en-US" sz="2499" dirty="0"/>
            </a:br>
            <a:r>
              <a:rPr lang="en-US" altLang="en-US" sz="2499" dirty="0"/>
              <a:t>    for (int curr = index + 1; curr &lt; </a:t>
            </a:r>
            <a:r>
              <a:rPr lang="en-US" altLang="en-US" sz="2499" dirty="0" err="1"/>
              <a:t>arr.Length</a:t>
            </a:r>
            <a:r>
              <a:rPr lang="en-US" altLang="en-US" sz="2499" dirty="0"/>
              <a:t>; curr++) {</a:t>
            </a:r>
            <a:br>
              <a:rPr lang="en-US" altLang="en-US" sz="2499" dirty="0"/>
            </a:br>
            <a:r>
              <a:rPr lang="en-US" altLang="en-US" sz="2499" dirty="0"/>
              <a:t>        if (arr[curr] &lt; arr[min]) {</a:t>
            </a:r>
            <a:br>
              <a:rPr lang="en-US" altLang="en-US" sz="2499" dirty="0"/>
            </a:br>
            <a:r>
              <a:rPr lang="en-US" altLang="en-US" sz="2499" dirty="0"/>
              <a:t>            min = curr;</a:t>
            </a:r>
            <a:br>
              <a:rPr lang="en-US" altLang="en-US" sz="2499" dirty="0"/>
            </a:br>
            <a:r>
              <a:rPr lang="en-US" altLang="en-US" sz="2499" dirty="0"/>
              <a:t>        }</a:t>
            </a:r>
            <a:br>
              <a:rPr lang="en-US" altLang="en-US" sz="2499" dirty="0"/>
            </a:br>
            <a:r>
              <a:rPr lang="en-US" altLang="en-US" sz="2499" dirty="0"/>
              <a:t>    }</a:t>
            </a:r>
            <a:br>
              <a:rPr lang="en-US" altLang="en-US" sz="2499" dirty="0"/>
            </a:br>
            <a:r>
              <a:rPr lang="en-US" altLang="en-US" sz="2499" dirty="0"/>
              <a:t>    Swap(arr, index, min);</a:t>
            </a:r>
            <a:br>
              <a:rPr lang="en-US" altLang="en-US" sz="2499" dirty="0"/>
            </a:br>
            <a:r>
              <a:rPr lang="en-US" altLang="en-US" sz="2499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3C25AA-25E6-4AF5-90DB-AFBACFF6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Code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6707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Bubble sort </a:t>
            </a:r>
            <a:r>
              <a:rPr lang="en-US" sz="3200" dirty="0"/>
              <a:t>– simple, but inefficient algorithm </a:t>
            </a:r>
          </a:p>
          <a:p>
            <a:pPr>
              <a:buClr>
                <a:schemeClr val="tx1"/>
              </a:buClr>
            </a:pPr>
            <a:r>
              <a:rPr lang="en-US" sz="3000" dirty="0"/>
              <a:t>Swaps to neighbor elements when not in order until sorted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Memory: </a:t>
            </a:r>
            <a:r>
              <a:rPr lang="en-US" sz="30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Time: </a:t>
            </a:r>
            <a:r>
              <a:rPr lang="en-US" sz="3000" b="1" dirty="0">
                <a:solidFill>
                  <a:schemeClr val="bg1"/>
                </a:solidFill>
              </a:rPr>
              <a:t>O(n</a:t>
            </a:r>
            <a:r>
              <a:rPr lang="en-US" sz="3000" b="1" baseline="30000" dirty="0">
                <a:solidFill>
                  <a:schemeClr val="bg1"/>
                </a:solidFill>
              </a:rPr>
              <a:t>2</a:t>
            </a:r>
            <a:r>
              <a:rPr lang="en-US" sz="3000" b="1" dirty="0">
                <a:solidFill>
                  <a:schemeClr val="bg1"/>
                </a:solidFill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Stable: Yes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Method: Exchanging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657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521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762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4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95728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08141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383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2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4166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54080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8555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Searching Algorithms</a:t>
            </a:r>
          </a:p>
        </p:txBody>
      </p:sp>
      <p:grpSp>
        <p:nvGrpSpPr>
          <p:cNvPr id="4" name="Групиране 3">
            <a:extLst>
              <a:ext uri="{FF2B5EF4-FFF2-40B4-BE49-F238E27FC236}">
                <a16:creationId xmlns:a16="http://schemas.microsoft.com/office/drawing/2014/main" id="{5C3C42E2-60C5-4C88-B550-3EE0C9729CBA}"/>
              </a:ext>
            </a:extLst>
          </p:cNvPr>
          <p:cNvGrpSpPr/>
          <p:nvPr/>
        </p:nvGrpSpPr>
        <p:grpSpPr>
          <a:xfrm>
            <a:off x="4888508" y="1494000"/>
            <a:ext cx="2414983" cy="2414983"/>
            <a:chOff x="4888508" y="1494000"/>
            <a:chExt cx="2414983" cy="2414983"/>
          </a:xfrm>
        </p:grpSpPr>
        <p:pic>
          <p:nvPicPr>
            <p:cNvPr id="7" name="Graphic 8" descr="Magnifying glass">
              <a:extLst>
                <a:ext uri="{FF2B5EF4-FFF2-40B4-BE49-F238E27FC236}">
                  <a16:creationId xmlns:a16="http://schemas.microsoft.com/office/drawing/2014/main" id="{C1339936-A6D4-48A7-AC11-7BBEE79EC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contras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88508" y="1494000"/>
              <a:ext cx="2414983" cy="2414983"/>
            </a:xfrm>
            <a:prstGeom prst="rect">
              <a:avLst/>
            </a:prstGeom>
          </p:spPr>
        </p:pic>
        <p:pic>
          <p:nvPicPr>
            <p:cNvPr id="8" name="Graphic 12" descr="Newspaper">
              <a:extLst>
                <a:ext uri="{FF2B5EF4-FFF2-40B4-BE49-F238E27FC236}">
                  <a16:creationId xmlns:a16="http://schemas.microsoft.com/office/drawing/2014/main" id="{CB33DEAB-DE8C-4903-AD98-E246533B7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41000" y="1854000"/>
              <a:ext cx="1247741" cy="1247741"/>
            </a:xfrm>
            <a:prstGeom prst="rect">
              <a:avLst/>
            </a:prstGeom>
          </p:spPr>
        </p:pic>
      </p:grp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Linear, Binary and Interpolation</a:t>
            </a:r>
          </a:p>
        </p:txBody>
      </p:sp>
    </p:spTree>
    <p:extLst>
      <p:ext uri="{BB962C8B-B14F-4D97-AF65-F5344CB8AC3E}">
        <p14:creationId xmlns:p14="http://schemas.microsoft.com/office/powerpoint/2010/main" val="294162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6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8921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629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7915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915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9956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933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6975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82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071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81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8247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9489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494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88392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981619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2825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9799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401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4194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745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5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0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06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3561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6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728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9176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67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63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581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Search algorithm </a:t>
            </a:r>
            <a:r>
              <a:rPr lang="en-US" dirty="0"/>
              <a:t>== an algorithm for finding an item with </a:t>
            </a:r>
            <a:br>
              <a:rPr lang="bg-BG" dirty="0"/>
            </a:br>
            <a:r>
              <a:rPr lang="en-US" dirty="0"/>
              <a:t>specified properties among a collection of items</a:t>
            </a:r>
          </a:p>
          <a:p>
            <a:r>
              <a:rPr lang="en-US" dirty="0"/>
              <a:t>Different types of searching algorithms:</a:t>
            </a:r>
          </a:p>
          <a:p>
            <a:pPr lvl="1"/>
            <a:r>
              <a:rPr lang="en-US" dirty="0"/>
              <a:t>For virtual search spaces</a:t>
            </a:r>
          </a:p>
          <a:p>
            <a:pPr lvl="2"/>
            <a:r>
              <a:rPr lang="en-US" dirty="0"/>
              <a:t>Satisfy specific mathematical equations</a:t>
            </a:r>
          </a:p>
          <a:p>
            <a:pPr lvl="2"/>
            <a:r>
              <a:rPr lang="en-US" dirty="0"/>
              <a:t>Try to exploit partial knowledge about a structure</a:t>
            </a:r>
          </a:p>
          <a:p>
            <a:pPr lvl="1"/>
            <a:r>
              <a:rPr lang="en-US" dirty="0"/>
              <a:t>For sub-structures of a given structure</a:t>
            </a:r>
          </a:p>
          <a:p>
            <a:pPr lvl="2"/>
            <a:r>
              <a:rPr lang="en-US" dirty="0"/>
              <a:t>A graph, a string, a finite group</a:t>
            </a:r>
          </a:p>
          <a:p>
            <a:pPr lvl="1"/>
            <a:r>
              <a:rPr lang="en-US" dirty="0"/>
              <a:t>Search for the min / max of a function,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87498"/>
            <a:ext cx="9506047" cy="882654"/>
          </a:xfrm>
        </p:spPr>
        <p:txBody>
          <a:bodyPr/>
          <a:lstStyle/>
          <a:p>
            <a:r>
              <a:rPr lang="en-US" dirty="0"/>
              <a:t>Search Algorithm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722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8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4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9936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76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72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949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728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29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71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7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0435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476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1078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9879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8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4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7235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19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15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3130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8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4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1077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672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12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5000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Linear search </a:t>
            </a:r>
            <a:r>
              <a:rPr lang="en-US" dirty="0"/>
              <a:t>finds a particular value in a list</a:t>
            </a:r>
          </a:p>
          <a:p>
            <a:pPr lvl="1"/>
            <a:r>
              <a:rPr lang="en-US" dirty="0"/>
              <a:t>Checking every one of the elements</a:t>
            </a:r>
          </a:p>
          <a:p>
            <a:pPr lvl="1"/>
            <a:r>
              <a:rPr lang="en-US" dirty="0"/>
              <a:t>One at a time, in sequence</a:t>
            </a:r>
          </a:p>
          <a:p>
            <a:pPr lvl="1"/>
            <a:r>
              <a:rPr lang="en-US" dirty="0"/>
              <a:t>Until the desired one is found</a:t>
            </a:r>
          </a:p>
          <a:p>
            <a:r>
              <a:rPr lang="en-US" dirty="0"/>
              <a:t>Worst &amp; average performance: O(n)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5245" y="4754596"/>
            <a:ext cx="6579820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for each item in the list: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that item has the desired 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the item's location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return nothing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424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2079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8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4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5529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955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915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919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7811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44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475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9049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9009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896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828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8248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7767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71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7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814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238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3220360"/>
          </a:xfrm>
        </p:spPr>
        <p:txBody>
          <a:bodyPr>
            <a:spAutoFit/>
          </a:bodyPr>
          <a:lstStyle/>
          <a:p>
            <a:r>
              <a:rPr lang="en-US" sz="3200" b="1" dirty="0">
                <a:hlinkClick r:id="rId2"/>
              </a:rPr>
              <a:t>Binary search</a:t>
            </a:r>
            <a:r>
              <a:rPr lang="en-US" sz="3200" dirty="0"/>
              <a:t> finds an item within a ordered data structure</a:t>
            </a:r>
          </a:p>
          <a:p>
            <a:r>
              <a:rPr lang="en-US" sz="3200" dirty="0"/>
              <a:t>At each step, compare the input with the middle element</a:t>
            </a:r>
          </a:p>
          <a:p>
            <a:pPr lvl="1"/>
            <a:r>
              <a:rPr lang="en-US" sz="3000" dirty="0"/>
              <a:t>The algorithm repeats its action to the left or right sub-structure</a:t>
            </a:r>
          </a:p>
          <a:p>
            <a:r>
              <a:rPr lang="en-US" sz="3200" dirty="0"/>
              <a:t>Average performance: </a:t>
            </a:r>
            <a:r>
              <a:rPr lang="en-US" sz="3200" b="1" dirty="0">
                <a:solidFill>
                  <a:schemeClr val="bg1"/>
                </a:solidFill>
              </a:rPr>
              <a:t>O(log(n))</a:t>
            </a:r>
          </a:p>
          <a:p>
            <a:r>
              <a:rPr lang="en-US" sz="3200" dirty="0"/>
              <a:t>See the </a:t>
            </a:r>
            <a:r>
              <a:rPr lang="en-US" sz="3200" b="1" dirty="0">
                <a:solidFill>
                  <a:prstClr val="white"/>
                </a:solidFill>
                <a:hlinkClick r:id="rId3"/>
              </a:rPr>
              <a:t>visualization</a:t>
            </a:r>
            <a:endParaRPr lang="en-US" sz="3200" b="1" dirty="0">
              <a:solidFill>
                <a:srgbClr val="FBEEC9">
                  <a:lumMod val="7500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pic>
        <p:nvPicPr>
          <p:cNvPr id="6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00" y="4522788"/>
            <a:ext cx="2879629" cy="19984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64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57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02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57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4265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12" y="2973324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48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081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BubbleSort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38203" y="1674000"/>
            <a:ext cx="9715594" cy="33054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var numbers = new [] {1, 3, 4, 2, 5, 6};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(int i = 0; i &lt; numbers.Length; i++)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for (int j = 1; j &lt; numbers.Length - i; j++)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if (numbers[j - 1] &gt; numbers[j])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Swap(numbers, j - 1, j);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468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0489A-542D-45B3-B4EC-FDD68A5F16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883805-36B0-4ABC-97A5-A05FD011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5D8A0F-DB1E-482A-9E1A-8EBAFBA65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000" y="1314000"/>
            <a:ext cx="8502797" cy="51159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numbers = new [] {1, 3, 4, 2, 5, 6};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isSorted = false;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i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(!isSorted)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isSorted = true;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(int j = 1; j &lt; numbers.Length - i; j++)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(numbers[j - 1] &gt; numbers[j])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isSorted = false;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Swap(numbers, j - 1, j);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 +=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192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Sorting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571464"/>
              </p:ext>
            </p:extLst>
          </p:nvPr>
        </p:nvGraphicFramePr>
        <p:xfrm>
          <a:off x="199511" y="3294000"/>
          <a:ext cx="11572974" cy="13706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3282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</a:t>
                      </a:r>
                      <a:r>
                        <a:rPr lang="en-US" b="0" baseline="30000" dirty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Exchanging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27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866" y="1192709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Insertion Sort </a:t>
            </a:r>
            <a:r>
              <a:rPr lang="en-US" sz="3400" dirty="0"/>
              <a:t>– simple, but inefficient algorithm</a:t>
            </a:r>
          </a:p>
          <a:p>
            <a:pPr lvl="1"/>
            <a:r>
              <a:rPr lang="en-US" sz="3400" dirty="0"/>
              <a:t>Move the first unsorted element left to its place</a:t>
            </a:r>
          </a:p>
          <a:p>
            <a:pPr lvl="1"/>
            <a:r>
              <a:rPr lang="en-US" sz="3400" dirty="0"/>
              <a:t>Memory: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1"/>
            <a:r>
              <a:rPr lang="en-US" sz="3400" dirty="0"/>
              <a:t>Time: </a:t>
            </a:r>
            <a:r>
              <a:rPr lang="en-US" sz="3400" b="1" dirty="0">
                <a:solidFill>
                  <a:schemeClr val="bg1"/>
                </a:solidFill>
              </a:rPr>
              <a:t>O(n</a:t>
            </a:r>
            <a:r>
              <a:rPr lang="en-US" sz="3400" b="1" baseline="30000" dirty="0">
                <a:solidFill>
                  <a:schemeClr val="bg1"/>
                </a:solidFill>
              </a:rPr>
              <a:t>2</a:t>
            </a:r>
            <a:r>
              <a:rPr lang="en-US" sz="3400" b="1" dirty="0">
                <a:solidFill>
                  <a:schemeClr val="bg1"/>
                </a:solidFill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Stable: </a:t>
            </a:r>
            <a:r>
              <a:rPr lang="en-US" sz="3400" b="1" dirty="0">
                <a:solidFill>
                  <a:schemeClr val="bg1"/>
                </a:solidFill>
              </a:rPr>
              <a:t>Yes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Method: </a:t>
            </a:r>
            <a:r>
              <a:rPr lang="en-US" sz="3400" b="1" dirty="0">
                <a:solidFill>
                  <a:schemeClr val="bg1"/>
                </a:solidFill>
              </a:rPr>
              <a:t>Insertion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7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58150" y="1583495"/>
            <a:ext cx="7675700" cy="36910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1; i &lt; arr.Length;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var j = i;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while (j &gt; 0 &amp;&amp; arr[j] &lt; arr[j - 1])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Swap(arr, j, j - 1);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j--;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676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Sorting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21453"/>
              </p:ext>
            </p:extLst>
          </p:nvPr>
        </p:nvGraphicFramePr>
        <p:xfrm>
          <a:off x="393183" y="2889000"/>
          <a:ext cx="11572974" cy="18275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3282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</a:t>
                      </a:r>
                      <a:r>
                        <a:rPr lang="en-US" b="0" baseline="30000" dirty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Exchanging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683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14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noProof="1"/>
              <a:t>QuickSort</a:t>
            </a:r>
            <a:r>
              <a:rPr lang="en-US" dirty="0"/>
              <a:t>, </a:t>
            </a:r>
            <a:r>
              <a:rPr lang="en-US" noProof="1"/>
              <a:t>MergeSort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Advanced Sorting 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13" name="Graphic 12" descr="Voice">
            <a:extLst>
              <a:ext uri="{FF2B5EF4-FFF2-40B4-BE49-F238E27FC236}">
                <a16:creationId xmlns:a16="http://schemas.microsoft.com/office/drawing/2014/main" id="{1151446B-C15D-4D85-A103-41FFA0276D9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contras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1000" y="906538"/>
            <a:ext cx="3263825" cy="32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2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(Iterative)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6917E-CCF1-498F-AC5E-EBFB9046E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101" y="1253499"/>
            <a:ext cx="9987797" cy="55037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int BinarySearch(int[] numbers, int searchNumber)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var left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var right = numbers.Length - 1;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while (left &lt;= right)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var mid = (left + right) / 2;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(numbers[mid] == searchNumber)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(searchNumber &gt; numbers[mid])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left = mid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right = mid - 1;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-1;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158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QuickSort</a:t>
            </a:r>
            <a:r>
              <a:rPr lang="en-US" sz="3400" dirty="0"/>
              <a:t> – efficient sorting algorithm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Choose a pivot; move smaller elements left &amp; larger right; sort left &amp; right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Memory: </a:t>
            </a:r>
            <a:r>
              <a:rPr lang="en-US" sz="3400" b="1" dirty="0">
                <a:solidFill>
                  <a:schemeClr val="bg1"/>
                </a:solidFill>
              </a:rPr>
              <a:t>O(log(n)) </a:t>
            </a:r>
            <a:r>
              <a:rPr lang="en-US" sz="3400" dirty="0"/>
              <a:t>stack space (recursion)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Time: </a:t>
            </a:r>
            <a:r>
              <a:rPr lang="en-US" sz="3400" b="1" dirty="0">
                <a:solidFill>
                  <a:schemeClr val="bg1"/>
                </a:solidFill>
              </a:rPr>
              <a:t>O(n</a:t>
            </a:r>
            <a:r>
              <a:rPr lang="en-US" sz="3400" b="1" baseline="30000" dirty="0">
                <a:solidFill>
                  <a:schemeClr val="bg1"/>
                </a:solidFill>
              </a:rPr>
              <a:t>2</a:t>
            </a:r>
            <a:r>
              <a:rPr lang="en-US" sz="3400" b="1" dirty="0">
                <a:solidFill>
                  <a:schemeClr val="bg1"/>
                </a:solidFill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Stable: </a:t>
            </a:r>
            <a:r>
              <a:rPr lang="en-US" sz="3400" b="1" dirty="0">
                <a:solidFill>
                  <a:schemeClr val="bg1"/>
                </a:solidFill>
              </a:rPr>
              <a:t>Depends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Method: </a:t>
            </a:r>
            <a:r>
              <a:rPr lang="en-US" sz="3400" b="1" dirty="0">
                <a:solidFill>
                  <a:schemeClr val="bg1"/>
                </a:solidFill>
              </a:rPr>
              <a:t>Partitioning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202605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B874E7-1A29-4127-8EB5-248B5BEC9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5FED18-E9D5-441F-8842-6FC18E32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Sort: Conceptual Overview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DF46C6-E405-49CC-8AF8-48B4CDE8A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245" y="1674000"/>
            <a:ext cx="7834235" cy="44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14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90632E-91A6-4ED5-BED9-2DC782C3A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4FBEE6-BBA9-4D24-9FC3-CB0943F9CF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01235" y="1518081"/>
            <a:ext cx="7979766" cy="5237625"/>
          </a:xfrm>
        </p:spPr>
        <p:txBody>
          <a:bodyPr/>
          <a:lstStyle/>
          <a:p>
            <a:r>
              <a:rPr lang="en-US" dirty="0"/>
              <a:t>public static void </a:t>
            </a:r>
            <a:r>
              <a:rPr lang="en-US" dirty="0" err="1"/>
              <a:t>QuickSortHelper</a:t>
            </a:r>
            <a:r>
              <a:rPr lang="en-US" dirty="0"/>
              <a:t>(</a:t>
            </a:r>
          </a:p>
          <a:p>
            <a:r>
              <a:rPr lang="en-US" dirty="0"/>
              <a:t>  int[] array, int </a:t>
            </a:r>
            <a:r>
              <a:rPr lang="en-US" dirty="0" err="1"/>
              <a:t>startIdx</a:t>
            </a:r>
            <a:r>
              <a:rPr lang="en-US" dirty="0"/>
              <a:t>, int </a:t>
            </a:r>
            <a:r>
              <a:rPr lang="en-US" dirty="0" err="1"/>
              <a:t>endIdx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if (</a:t>
            </a:r>
            <a:r>
              <a:rPr lang="en-US" dirty="0" err="1"/>
              <a:t>startIdx</a:t>
            </a:r>
            <a:r>
              <a:rPr lang="en-US" dirty="0"/>
              <a:t> &gt;= </a:t>
            </a:r>
            <a:r>
              <a:rPr lang="en-US" dirty="0" err="1"/>
              <a:t>endIdx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   return;</a:t>
            </a:r>
          </a:p>
          <a:p>
            <a:r>
              <a:rPr lang="en-US" dirty="0"/>
              <a:t>  var </a:t>
            </a:r>
            <a:r>
              <a:rPr lang="en-US" dirty="0" err="1"/>
              <a:t>pivotIdx</a:t>
            </a:r>
            <a:r>
              <a:rPr lang="en-US" dirty="0"/>
              <a:t> = </a:t>
            </a:r>
            <a:r>
              <a:rPr lang="en-US" dirty="0" err="1"/>
              <a:t>startIdx</a:t>
            </a:r>
            <a:r>
              <a:rPr lang="en-US" dirty="0"/>
              <a:t>;</a:t>
            </a:r>
          </a:p>
          <a:p>
            <a:r>
              <a:rPr lang="en-US" dirty="0"/>
              <a:t>  var </a:t>
            </a:r>
            <a:r>
              <a:rPr lang="en-US" dirty="0" err="1"/>
              <a:t>leftIdx</a:t>
            </a:r>
            <a:r>
              <a:rPr lang="en-US" dirty="0"/>
              <a:t> = </a:t>
            </a:r>
            <a:r>
              <a:rPr lang="en-US" dirty="0" err="1"/>
              <a:t>startIdx</a:t>
            </a:r>
            <a:r>
              <a:rPr lang="en-US" dirty="0"/>
              <a:t> + 1;</a:t>
            </a:r>
          </a:p>
          <a:p>
            <a:r>
              <a:rPr lang="en-US" dirty="0"/>
              <a:t>  var </a:t>
            </a:r>
            <a:r>
              <a:rPr lang="en-US" dirty="0" err="1"/>
              <a:t>rightIdx</a:t>
            </a:r>
            <a:r>
              <a:rPr lang="en-US" dirty="0"/>
              <a:t> = </a:t>
            </a:r>
            <a:r>
              <a:rPr lang="en-US" dirty="0" err="1"/>
              <a:t>endIdx</a:t>
            </a:r>
            <a:r>
              <a:rPr lang="en-US" dirty="0"/>
              <a:t>;</a:t>
            </a:r>
          </a:p>
          <a:p>
            <a:r>
              <a:rPr lang="en-US" dirty="0"/>
              <a:t>  while (</a:t>
            </a:r>
            <a:r>
              <a:rPr lang="en-US" dirty="0" err="1"/>
              <a:t>leftIdx</a:t>
            </a:r>
            <a:r>
              <a:rPr lang="en-US" dirty="0"/>
              <a:t> &lt;= </a:t>
            </a:r>
            <a:r>
              <a:rPr lang="en-US" dirty="0" err="1"/>
              <a:t>rightIdx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dirty="0">
                <a:solidFill>
                  <a:schemeClr val="accent2"/>
                </a:solidFill>
              </a:rPr>
              <a:t>TODO:</a:t>
            </a:r>
            <a:r>
              <a:rPr lang="en-US" i="1" dirty="0">
                <a:solidFill>
                  <a:schemeClr val="accent2"/>
                </a:solidFill>
              </a:rPr>
              <a:t> Continues on the next slide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dirty="0">
                <a:solidFill>
                  <a:schemeClr val="accent2"/>
                </a:solidFill>
              </a:rPr>
              <a:t>TODO:</a:t>
            </a:r>
            <a:r>
              <a:rPr lang="en-US" i="1" dirty="0">
                <a:solidFill>
                  <a:schemeClr val="accent2"/>
                </a:solidFill>
              </a:rPr>
              <a:t> Continues on slide Quick Sort (3)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6DFED4-4183-4339-992A-F5DFBB61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(1)</a:t>
            </a:r>
          </a:p>
        </p:txBody>
      </p:sp>
    </p:spTree>
    <p:extLst>
      <p:ext uri="{BB962C8B-B14F-4D97-AF65-F5344CB8AC3E}">
        <p14:creationId xmlns:p14="http://schemas.microsoft.com/office/powerpoint/2010/main" val="390304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90632E-91A6-4ED5-BED9-2DC782C3A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4FBEE6-BBA9-4D24-9FC3-CB0943F9CF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21000" y="1518081"/>
            <a:ext cx="7375594" cy="4850147"/>
          </a:xfrm>
        </p:spPr>
        <p:txBody>
          <a:bodyPr/>
          <a:lstStyle/>
          <a:p>
            <a:r>
              <a:rPr lang="en-US" dirty="0"/>
              <a:t>if (array[</a:t>
            </a:r>
            <a:r>
              <a:rPr lang="en-US" dirty="0" err="1"/>
              <a:t>leftIdx</a:t>
            </a:r>
            <a:r>
              <a:rPr lang="en-US" dirty="0"/>
              <a:t>] &gt; array[</a:t>
            </a:r>
            <a:r>
              <a:rPr lang="en-US" dirty="0" err="1"/>
              <a:t>pivotIdx</a:t>
            </a:r>
            <a:r>
              <a:rPr lang="en-US" dirty="0"/>
              <a:t>] &amp;&amp;</a:t>
            </a:r>
          </a:p>
          <a:p>
            <a:r>
              <a:rPr lang="en-US" dirty="0"/>
              <a:t>      array[</a:t>
            </a:r>
            <a:r>
              <a:rPr lang="en-US" dirty="0" err="1"/>
              <a:t>rightIdx</a:t>
            </a:r>
            <a:r>
              <a:rPr lang="en-US" dirty="0"/>
              <a:t>] &lt; array[</a:t>
            </a:r>
            <a:r>
              <a:rPr lang="en-US" dirty="0" err="1"/>
              <a:t>pivotIdx</a:t>
            </a:r>
            <a:r>
              <a:rPr lang="en-US" dirty="0"/>
              <a:t>]) {</a:t>
            </a:r>
          </a:p>
          <a:p>
            <a:r>
              <a:rPr lang="en-US" dirty="0"/>
              <a:t>  Swap(array, </a:t>
            </a:r>
            <a:r>
              <a:rPr lang="en-US" dirty="0" err="1"/>
              <a:t>leftIdx</a:t>
            </a:r>
            <a:r>
              <a:rPr lang="en-US" dirty="0"/>
              <a:t>, </a:t>
            </a:r>
            <a:r>
              <a:rPr lang="en-US" dirty="0" err="1"/>
              <a:t>rightIdx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if (array[</a:t>
            </a:r>
            <a:r>
              <a:rPr lang="en-US" dirty="0" err="1"/>
              <a:t>leftIdx</a:t>
            </a:r>
            <a:r>
              <a:rPr lang="en-US" dirty="0"/>
              <a:t>] &lt;= array[</a:t>
            </a:r>
            <a:r>
              <a:rPr lang="en-US" dirty="0" err="1"/>
              <a:t>pivotIdx</a:t>
            </a:r>
            <a:r>
              <a:rPr lang="en-US" dirty="0"/>
              <a:t>]) {</a:t>
            </a:r>
          </a:p>
          <a:p>
            <a:r>
              <a:rPr lang="en-US" dirty="0"/>
              <a:t>  </a:t>
            </a:r>
            <a:r>
              <a:rPr lang="en-US" dirty="0" err="1"/>
              <a:t>leftIdx</a:t>
            </a:r>
            <a:r>
              <a:rPr lang="en-US" dirty="0"/>
              <a:t> += 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if (array[</a:t>
            </a:r>
            <a:r>
              <a:rPr lang="en-US" dirty="0" err="1"/>
              <a:t>rightIdx</a:t>
            </a:r>
            <a:r>
              <a:rPr lang="en-US" dirty="0"/>
              <a:t>] &gt;= array[</a:t>
            </a:r>
            <a:r>
              <a:rPr lang="en-US" dirty="0" err="1"/>
              <a:t>pivotIdx</a:t>
            </a:r>
            <a:r>
              <a:rPr lang="en-US" dirty="0"/>
              <a:t>]) {</a:t>
            </a:r>
          </a:p>
          <a:p>
            <a:r>
              <a:rPr lang="en-US" dirty="0"/>
              <a:t>  </a:t>
            </a:r>
            <a:r>
              <a:rPr lang="en-US" dirty="0" err="1"/>
              <a:t>rightIdx</a:t>
            </a:r>
            <a:r>
              <a:rPr lang="en-US" dirty="0"/>
              <a:t> -= 1;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6DFED4-4183-4339-992A-F5DFBB61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(2)</a:t>
            </a:r>
          </a:p>
        </p:txBody>
      </p:sp>
    </p:spTree>
    <p:extLst>
      <p:ext uri="{BB962C8B-B14F-4D97-AF65-F5344CB8AC3E}">
        <p14:creationId xmlns:p14="http://schemas.microsoft.com/office/powerpoint/2010/main" val="401681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90632E-91A6-4ED5-BED9-2DC782C3A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4FBEE6-BBA9-4D24-9FC3-CB0943F9CF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86000" y="1518081"/>
            <a:ext cx="9625594" cy="4462669"/>
          </a:xfrm>
        </p:spPr>
        <p:txBody>
          <a:bodyPr/>
          <a:lstStyle/>
          <a:p>
            <a:r>
              <a:rPr lang="en-US" dirty="0"/>
              <a:t>Swap(array, </a:t>
            </a:r>
            <a:r>
              <a:rPr lang="en-US" dirty="0" err="1"/>
              <a:t>pivotIdx</a:t>
            </a:r>
            <a:r>
              <a:rPr lang="en-US" dirty="0"/>
              <a:t>, </a:t>
            </a:r>
            <a:r>
              <a:rPr lang="en-US" dirty="0" err="1"/>
              <a:t>rightIdx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var </a:t>
            </a:r>
            <a:r>
              <a:rPr lang="en-US" dirty="0" err="1"/>
              <a:t>isLeftSubArraysSmaller</a:t>
            </a:r>
            <a:r>
              <a:rPr lang="en-US" dirty="0"/>
              <a:t> = </a:t>
            </a:r>
          </a:p>
          <a:p>
            <a:r>
              <a:rPr lang="en-US" dirty="0"/>
              <a:t>  </a:t>
            </a:r>
            <a:r>
              <a:rPr lang="en-US" dirty="0" err="1"/>
              <a:t>rightIdx</a:t>
            </a:r>
            <a:r>
              <a:rPr lang="en-US" dirty="0"/>
              <a:t> - 1 - </a:t>
            </a:r>
            <a:r>
              <a:rPr lang="en-US" dirty="0" err="1"/>
              <a:t>startIdx</a:t>
            </a:r>
            <a:r>
              <a:rPr lang="en-US" dirty="0"/>
              <a:t> &lt; </a:t>
            </a:r>
            <a:r>
              <a:rPr lang="en-US" dirty="0" err="1"/>
              <a:t>endIdx</a:t>
            </a:r>
            <a:r>
              <a:rPr lang="en-US" dirty="0"/>
              <a:t> - (</a:t>
            </a:r>
            <a:r>
              <a:rPr lang="en-US" dirty="0" err="1"/>
              <a:t>rightIdx</a:t>
            </a:r>
            <a:r>
              <a:rPr lang="en-US" dirty="0"/>
              <a:t> + 1);</a:t>
            </a:r>
          </a:p>
          <a:p>
            <a:r>
              <a:rPr lang="en-US" dirty="0"/>
              <a:t>if (</a:t>
            </a:r>
            <a:r>
              <a:rPr lang="en-US" dirty="0" err="1"/>
              <a:t>isLeftSubArraysSmaller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 err="1"/>
              <a:t>QuickSortHelper</a:t>
            </a:r>
            <a:r>
              <a:rPr lang="en-US" dirty="0"/>
              <a:t>(array, </a:t>
            </a:r>
            <a:r>
              <a:rPr lang="en-US" dirty="0" err="1"/>
              <a:t>startIdx</a:t>
            </a:r>
            <a:r>
              <a:rPr lang="en-US" dirty="0"/>
              <a:t>, </a:t>
            </a:r>
            <a:r>
              <a:rPr lang="en-US" dirty="0" err="1"/>
              <a:t>rightIdx</a:t>
            </a:r>
            <a:r>
              <a:rPr lang="en-US" dirty="0"/>
              <a:t> - 1);</a:t>
            </a:r>
          </a:p>
          <a:p>
            <a:r>
              <a:rPr lang="en-US" dirty="0"/>
              <a:t>  </a:t>
            </a:r>
            <a:r>
              <a:rPr lang="en-US" dirty="0" err="1"/>
              <a:t>QuickSortHelper</a:t>
            </a:r>
            <a:r>
              <a:rPr lang="en-US" dirty="0"/>
              <a:t>(array, </a:t>
            </a:r>
            <a:r>
              <a:rPr lang="en-US" dirty="0" err="1"/>
              <a:t>rightIdx</a:t>
            </a:r>
            <a:r>
              <a:rPr lang="en-US" dirty="0"/>
              <a:t> + 1, </a:t>
            </a:r>
            <a:r>
              <a:rPr lang="en-US" dirty="0" err="1"/>
              <a:t>endIdx</a:t>
            </a:r>
            <a:r>
              <a:rPr lang="en-US" dirty="0"/>
              <a:t>);</a:t>
            </a:r>
          </a:p>
          <a:p>
            <a:r>
              <a:rPr lang="en-US" dirty="0"/>
              <a:t>} else {</a:t>
            </a:r>
          </a:p>
          <a:p>
            <a:r>
              <a:rPr lang="en-US" dirty="0"/>
              <a:t>  </a:t>
            </a:r>
            <a:r>
              <a:rPr lang="en-US" dirty="0" err="1"/>
              <a:t>QuickSortHelper</a:t>
            </a:r>
            <a:r>
              <a:rPr lang="en-US" dirty="0"/>
              <a:t>(array, </a:t>
            </a:r>
            <a:r>
              <a:rPr lang="en-US" dirty="0" err="1"/>
              <a:t>rightIdx</a:t>
            </a:r>
            <a:r>
              <a:rPr lang="en-US" dirty="0"/>
              <a:t> + 1, </a:t>
            </a:r>
            <a:r>
              <a:rPr lang="en-US" dirty="0" err="1"/>
              <a:t>endIdx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QuickSortHelper</a:t>
            </a:r>
            <a:r>
              <a:rPr lang="en-US" dirty="0"/>
              <a:t>(array, </a:t>
            </a:r>
            <a:r>
              <a:rPr lang="en-US" dirty="0" err="1"/>
              <a:t>startIdx</a:t>
            </a:r>
            <a:r>
              <a:rPr lang="en-US" dirty="0"/>
              <a:t>, </a:t>
            </a:r>
            <a:r>
              <a:rPr lang="en-US" dirty="0" err="1"/>
              <a:t>rightIdx</a:t>
            </a:r>
            <a:r>
              <a:rPr lang="en-US" dirty="0"/>
              <a:t> - 1);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6DFED4-4183-4339-992A-F5DFBB61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(3)</a:t>
            </a:r>
          </a:p>
        </p:txBody>
      </p:sp>
    </p:spTree>
    <p:extLst>
      <p:ext uri="{BB962C8B-B14F-4D97-AF65-F5344CB8AC3E}">
        <p14:creationId xmlns:p14="http://schemas.microsoft.com/office/powerpoint/2010/main" val="56157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Sorting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21000" y="6561138"/>
            <a:ext cx="459527" cy="296862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365828"/>
              </p:ext>
            </p:extLst>
          </p:nvPr>
        </p:nvGraphicFramePr>
        <p:xfrm>
          <a:off x="336000" y="1854000"/>
          <a:ext cx="11572974" cy="22844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3282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</a:t>
                      </a:r>
                      <a:r>
                        <a:rPr lang="en-US" b="0" baseline="30000" dirty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Exchanging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68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Partitioning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69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5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Merge sort </a:t>
            </a:r>
            <a:r>
              <a:rPr lang="en-US" sz="3500" dirty="0"/>
              <a:t>is efficient sorting algorithm </a:t>
            </a:r>
          </a:p>
          <a:p>
            <a:r>
              <a:rPr lang="en-US" dirty="0"/>
              <a:t>Divide the list into sub-lists (typically 2 sub-lists)</a:t>
            </a:r>
          </a:p>
          <a:p>
            <a:pPr marL="806450" lvl="1" indent="-428625">
              <a:buFont typeface="+mj-lt"/>
              <a:buAutoNum type="arabicPeriod"/>
            </a:pPr>
            <a:r>
              <a:rPr lang="en-US" dirty="0"/>
              <a:t>Sort each sub-list (recursively call merge-sort)</a:t>
            </a:r>
          </a:p>
          <a:p>
            <a:pPr marL="806450" lvl="1" indent="-428625">
              <a:buFont typeface="+mj-lt"/>
              <a:buAutoNum type="arabicPeriod"/>
            </a:pPr>
            <a:r>
              <a:rPr lang="en-US" dirty="0"/>
              <a:t>Merge the sorted sub-lists into a single list</a:t>
            </a:r>
          </a:p>
          <a:p>
            <a:r>
              <a:rPr lang="en-US" sz="3500" dirty="0"/>
              <a:t>Memory: </a:t>
            </a:r>
            <a:r>
              <a:rPr lang="en-US" sz="3300" b="1" dirty="0">
                <a:solidFill>
                  <a:schemeClr val="bg1"/>
                </a:solidFill>
              </a:rPr>
              <a:t>O(n) </a:t>
            </a:r>
            <a:r>
              <a:rPr lang="en-US" sz="3300" dirty="0"/>
              <a:t>/</a:t>
            </a:r>
            <a:r>
              <a:rPr lang="en-US" sz="3300" b="1" dirty="0">
                <a:solidFill>
                  <a:schemeClr val="bg1"/>
                </a:solidFill>
              </a:rPr>
              <a:t> O(n*log(n))</a:t>
            </a:r>
          </a:p>
          <a:p>
            <a:r>
              <a:rPr lang="en-US" sz="3500" dirty="0"/>
              <a:t>Time: </a:t>
            </a:r>
            <a:r>
              <a:rPr lang="en-US" sz="3500" b="1" dirty="0">
                <a:solidFill>
                  <a:schemeClr val="bg1"/>
                </a:solidFill>
              </a:rPr>
              <a:t>O(n*log(n))</a:t>
            </a:r>
          </a:p>
          <a:p>
            <a:r>
              <a:rPr lang="en-US" sz="3500" dirty="0"/>
              <a:t>Highly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parallelizable</a:t>
            </a:r>
            <a:r>
              <a:rPr lang="en-US" sz="3500" dirty="0"/>
              <a:t> on multiple cores / machines </a:t>
            </a:r>
            <a:r>
              <a:rPr lang="en-US" sz="3500" dirty="0">
                <a:sym typeface="Wingdings" panose="05000000000000000000" pitchFamily="2" charset="2"/>
              </a:rPr>
              <a:t> </a:t>
            </a:r>
            <a:r>
              <a:rPr lang="en-US" sz="3500" dirty="0"/>
              <a:t>up to </a:t>
            </a:r>
            <a:r>
              <a:rPr lang="en-US" sz="3500" b="1" dirty="0">
                <a:solidFill>
                  <a:schemeClr val="bg1"/>
                </a:solidFill>
              </a:rPr>
              <a:t>O(log(n))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2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Sort: Conceptual Overview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000" y="1286760"/>
            <a:ext cx="5492048" cy="5239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490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8EB380-5348-4835-928B-1A7F46675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78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187982-7AA8-4AC8-89D5-6C6F37E398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000" y="1417875"/>
            <a:ext cx="10956000" cy="4850147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// Memory: O(n*log(n))</a:t>
            </a:r>
          </a:p>
          <a:p>
            <a:r>
              <a:rPr lang="en-US" dirty="0"/>
              <a:t>public static int[] </a:t>
            </a:r>
            <a:r>
              <a:rPr lang="en-US" dirty="0" err="1"/>
              <a:t>MergeSort</a:t>
            </a:r>
            <a:r>
              <a:rPr lang="en-US" dirty="0"/>
              <a:t>(int[] array)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if (</a:t>
            </a:r>
            <a:r>
              <a:rPr lang="en-US" dirty="0" err="1"/>
              <a:t>array.Length</a:t>
            </a:r>
            <a:r>
              <a:rPr lang="en-US" dirty="0"/>
              <a:t> == 1)</a:t>
            </a:r>
          </a:p>
          <a:p>
            <a:r>
              <a:rPr lang="en-US" dirty="0"/>
              <a:t>    return array;</a:t>
            </a:r>
          </a:p>
          <a:p>
            <a:endParaRPr lang="en-US" dirty="0"/>
          </a:p>
          <a:p>
            <a:r>
              <a:rPr lang="en-US" dirty="0"/>
              <a:t>  var </a:t>
            </a:r>
            <a:r>
              <a:rPr lang="en-US" dirty="0" err="1"/>
              <a:t>middleIdx</a:t>
            </a:r>
            <a:r>
              <a:rPr lang="en-US" dirty="0"/>
              <a:t> = </a:t>
            </a:r>
            <a:r>
              <a:rPr lang="en-US" dirty="0" err="1"/>
              <a:t>array.Length</a:t>
            </a:r>
            <a:r>
              <a:rPr lang="en-US" dirty="0"/>
              <a:t> / 2;</a:t>
            </a:r>
          </a:p>
          <a:p>
            <a:r>
              <a:rPr lang="en-US" dirty="0"/>
              <a:t>  var </a:t>
            </a:r>
            <a:r>
              <a:rPr lang="en-US" dirty="0" err="1"/>
              <a:t>leftHalf</a:t>
            </a:r>
            <a:r>
              <a:rPr lang="en-US" dirty="0"/>
              <a:t> = </a:t>
            </a:r>
            <a:r>
              <a:rPr lang="en-US" dirty="0" err="1"/>
              <a:t>array.Take</a:t>
            </a:r>
            <a:r>
              <a:rPr lang="en-US" dirty="0"/>
              <a:t>(</a:t>
            </a:r>
            <a:r>
              <a:rPr lang="en-US" dirty="0" err="1"/>
              <a:t>middleIdx</a:t>
            </a:r>
            <a:r>
              <a:rPr lang="en-US" dirty="0"/>
              <a:t>).</a:t>
            </a:r>
            <a:r>
              <a:rPr lang="en-US" dirty="0" err="1"/>
              <a:t>ToArray</a:t>
            </a:r>
            <a:r>
              <a:rPr lang="en-US" dirty="0"/>
              <a:t>();</a:t>
            </a:r>
          </a:p>
          <a:p>
            <a:r>
              <a:rPr lang="en-US" dirty="0"/>
              <a:t>  var </a:t>
            </a:r>
            <a:r>
              <a:rPr lang="en-US" dirty="0" err="1"/>
              <a:t>rightHalf</a:t>
            </a:r>
            <a:r>
              <a:rPr lang="en-US" dirty="0"/>
              <a:t> = </a:t>
            </a:r>
            <a:r>
              <a:rPr lang="en-US" dirty="0" err="1"/>
              <a:t>array.Skip</a:t>
            </a:r>
            <a:r>
              <a:rPr lang="en-US" dirty="0"/>
              <a:t>(</a:t>
            </a:r>
            <a:r>
              <a:rPr lang="en-US" dirty="0" err="1"/>
              <a:t>middleIdx</a:t>
            </a:r>
            <a:r>
              <a:rPr lang="en-US" dirty="0"/>
              <a:t>).</a:t>
            </a:r>
            <a:r>
              <a:rPr lang="en-US" dirty="0" err="1"/>
              <a:t>ToArray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return </a:t>
            </a:r>
            <a:r>
              <a:rPr lang="en-US" dirty="0" err="1"/>
              <a:t>MergeArrays</a:t>
            </a:r>
            <a:r>
              <a:rPr lang="en-US" dirty="0"/>
              <a:t>(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leftHalf</a:t>
            </a:r>
            <a:r>
              <a:rPr lang="en-US" dirty="0"/>
              <a:t>), 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rightHalf</a:t>
            </a:r>
            <a:r>
              <a:rPr lang="en-US" dirty="0"/>
              <a:t>));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94388B-3A3C-4ADB-A5B3-432FB8D6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(1)</a:t>
            </a:r>
          </a:p>
        </p:txBody>
      </p:sp>
    </p:spTree>
    <p:extLst>
      <p:ext uri="{BB962C8B-B14F-4D97-AF65-F5344CB8AC3E}">
        <p14:creationId xmlns:p14="http://schemas.microsoft.com/office/powerpoint/2010/main" val="414172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8EB380-5348-4835-928B-1A7F46675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187982-7AA8-4AC8-89D5-6C6F37E398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000" y="1417875"/>
            <a:ext cx="10956000" cy="5237625"/>
          </a:xfrm>
        </p:spPr>
        <p:txBody>
          <a:bodyPr/>
          <a:lstStyle/>
          <a:p>
            <a:r>
              <a:rPr lang="en-US" dirty="0"/>
              <a:t>public static int[] </a:t>
            </a:r>
            <a:r>
              <a:rPr lang="en-US" dirty="0" err="1"/>
              <a:t>MergeArrays</a:t>
            </a:r>
            <a:r>
              <a:rPr lang="en-US" dirty="0"/>
              <a:t>(int[] left, int[] right) {</a:t>
            </a:r>
          </a:p>
          <a:p>
            <a:r>
              <a:rPr lang="en-US" dirty="0"/>
              <a:t>  var sorted = new int[</a:t>
            </a:r>
            <a:r>
              <a:rPr lang="en-US" dirty="0" err="1"/>
              <a:t>left.Length</a:t>
            </a:r>
            <a:r>
              <a:rPr lang="en-US" dirty="0"/>
              <a:t> + </a:t>
            </a:r>
            <a:r>
              <a:rPr lang="en-US" dirty="0" err="1"/>
              <a:t>right.Length</a:t>
            </a:r>
            <a:r>
              <a:rPr lang="en-US" dirty="0"/>
              <a:t>];</a:t>
            </a:r>
          </a:p>
          <a:p>
            <a:r>
              <a:rPr lang="en-US" dirty="0"/>
              <a:t>  var </a:t>
            </a:r>
            <a:r>
              <a:rPr lang="en-US" dirty="0" err="1"/>
              <a:t>sortedIdx</a:t>
            </a:r>
            <a:r>
              <a:rPr lang="en-US" dirty="0"/>
              <a:t> = 0; var </a:t>
            </a:r>
            <a:r>
              <a:rPr lang="en-US" dirty="0" err="1"/>
              <a:t>leftIdx</a:t>
            </a:r>
            <a:r>
              <a:rPr lang="en-US" dirty="0"/>
              <a:t> = 0; var </a:t>
            </a:r>
            <a:r>
              <a:rPr lang="en-US" dirty="0" err="1"/>
              <a:t>rightIdx</a:t>
            </a:r>
            <a:r>
              <a:rPr lang="en-US" dirty="0"/>
              <a:t> = 0;</a:t>
            </a:r>
          </a:p>
          <a:p>
            <a:r>
              <a:rPr lang="en-US" dirty="0"/>
              <a:t>  while (</a:t>
            </a:r>
            <a:r>
              <a:rPr lang="en-US" dirty="0" err="1"/>
              <a:t>leftIdx</a:t>
            </a:r>
            <a:r>
              <a:rPr lang="en-US" dirty="0"/>
              <a:t> &lt; </a:t>
            </a:r>
            <a:r>
              <a:rPr lang="en-US" dirty="0" err="1"/>
              <a:t>left.Length</a:t>
            </a:r>
            <a:r>
              <a:rPr lang="en-US" dirty="0"/>
              <a:t> &amp;&amp; </a:t>
            </a:r>
            <a:r>
              <a:rPr lang="en-US" dirty="0" err="1"/>
              <a:t>rightIdx</a:t>
            </a:r>
            <a:r>
              <a:rPr lang="en-US" dirty="0"/>
              <a:t> &lt; </a:t>
            </a:r>
            <a:r>
              <a:rPr lang="en-US" dirty="0" err="1"/>
              <a:t>right.Length</a:t>
            </a:r>
            <a:r>
              <a:rPr lang="en-US" dirty="0"/>
              <a:t>) {</a:t>
            </a:r>
          </a:p>
          <a:p>
            <a:r>
              <a:rPr lang="en-US" dirty="0"/>
              <a:t>    if (left[</a:t>
            </a:r>
            <a:r>
              <a:rPr lang="en-US" dirty="0" err="1"/>
              <a:t>leftIdx</a:t>
            </a:r>
            <a:r>
              <a:rPr lang="en-US" dirty="0"/>
              <a:t>] &lt; right[</a:t>
            </a:r>
            <a:r>
              <a:rPr lang="en-US" dirty="0" err="1"/>
              <a:t>rightIdx</a:t>
            </a:r>
            <a:r>
              <a:rPr lang="en-US" dirty="0"/>
              <a:t>]) {</a:t>
            </a:r>
          </a:p>
          <a:p>
            <a:r>
              <a:rPr lang="en-US" dirty="0"/>
              <a:t>      sorted[</a:t>
            </a:r>
            <a:r>
              <a:rPr lang="en-US" dirty="0" err="1"/>
              <a:t>sortedIdx</a:t>
            </a:r>
            <a:r>
              <a:rPr lang="en-US" dirty="0"/>
              <a:t>++] = left[</a:t>
            </a:r>
            <a:r>
              <a:rPr lang="en-US" dirty="0" err="1"/>
              <a:t>leftIdx</a:t>
            </a:r>
            <a:r>
              <a:rPr lang="en-US" dirty="0"/>
              <a:t>++];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sorted[</a:t>
            </a:r>
            <a:r>
              <a:rPr lang="en-US" dirty="0" err="1"/>
              <a:t>sortedIdx</a:t>
            </a:r>
            <a:r>
              <a:rPr lang="en-US" dirty="0"/>
              <a:t>++] = right[</a:t>
            </a:r>
            <a:r>
              <a:rPr lang="en-US" dirty="0" err="1"/>
              <a:t>rightIdx</a:t>
            </a:r>
            <a:r>
              <a:rPr lang="en-US" dirty="0"/>
              <a:t>++];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dirty="0">
                <a:solidFill>
                  <a:schemeClr val="accent2"/>
                </a:solidFill>
              </a:rPr>
              <a:t>TODO:</a:t>
            </a:r>
            <a:r>
              <a:rPr lang="en-US" i="1" dirty="0">
                <a:solidFill>
                  <a:schemeClr val="accent2"/>
                </a:solidFill>
              </a:rPr>
              <a:t> Take remaining elements either from the left or right</a:t>
            </a:r>
          </a:p>
          <a:p>
            <a:r>
              <a:rPr lang="en-US" dirty="0"/>
              <a:t>  return sorted;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94388B-3A3C-4ADB-A5B3-432FB8D6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(2)</a:t>
            </a:r>
          </a:p>
        </p:txBody>
      </p:sp>
    </p:spTree>
    <p:extLst>
      <p:ext uri="{BB962C8B-B14F-4D97-AF65-F5344CB8AC3E}">
        <p14:creationId xmlns:p14="http://schemas.microsoft.com/office/powerpoint/2010/main" val="41943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Simple Sorting Algorithms</a:t>
            </a:r>
          </a:p>
        </p:txBody>
      </p:sp>
      <p:pic>
        <p:nvPicPr>
          <p:cNvPr id="7" name="Graphic 3" descr="Bar chart">
            <a:extLst>
              <a:ext uri="{FF2B5EF4-FFF2-40B4-BE49-F238E27FC236}">
                <a16:creationId xmlns:a16="http://schemas.microsoft.com/office/drawing/2014/main" id="{71BA4389-2639-4761-A0EA-2BB31BB01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1066800"/>
            <a:ext cx="3163548" cy="3163548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Selection Sort and Bubble Sort</a:t>
            </a:r>
          </a:p>
        </p:txBody>
      </p:sp>
    </p:spTree>
    <p:extLst>
      <p:ext uri="{BB962C8B-B14F-4D97-AF65-F5344CB8AC3E}">
        <p14:creationId xmlns:p14="http://schemas.microsoft.com/office/powerpoint/2010/main" val="116382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8EB380-5348-4835-928B-1A7F46675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187982-7AA8-4AC8-89D5-6C6F37E398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34500" y="1417875"/>
            <a:ext cx="7323000" cy="4462669"/>
          </a:xfrm>
        </p:spPr>
        <p:txBody>
          <a:bodyPr/>
          <a:lstStyle/>
          <a:p>
            <a:r>
              <a:rPr lang="en-US" dirty="0"/>
              <a:t>while (</a:t>
            </a:r>
            <a:r>
              <a:rPr lang="en-US" dirty="0" err="1"/>
              <a:t>leftIdx</a:t>
            </a:r>
            <a:r>
              <a:rPr lang="en-US" dirty="0"/>
              <a:t> &lt; </a:t>
            </a:r>
            <a:r>
              <a:rPr lang="en-US" dirty="0" err="1"/>
              <a:t>left.Length</a:t>
            </a:r>
            <a:r>
              <a:rPr lang="en-US" dirty="0"/>
              <a:t>) {</a:t>
            </a:r>
          </a:p>
          <a:p>
            <a:r>
              <a:rPr lang="en-US" dirty="0"/>
              <a:t>  sorted[</a:t>
            </a:r>
            <a:r>
              <a:rPr lang="en-US" dirty="0" err="1"/>
              <a:t>sortedIdx</a:t>
            </a:r>
            <a:r>
              <a:rPr lang="en-US" dirty="0"/>
              <a:t>] = left[</a:t>
            </a:r>
            <a:r>
              <a:rPr lang="en-US" dirty="0" err="1"/>
              <a:t>leftIdx</a:t>
            </a:r>
            <a:r>
              <a:rPr lang="en-US" dirty="0"/>
              <a:t>];</a:t>
            </a:r>
          </a:p>
          <a:p>
            <a:r>
              <a:rPr lang="en-US" dirty="0"/>
              <a:t>  </a:t>
            </a:r>
            <a:r>
              <a:rPr lang="en-US" dirty="0" err="1"/>
              <a:t>sortedIdx</a:t>
            </a:r>
            <a:r>
              <a:rPr lang="en-US" dirty="0"/>
              <a:t> += 1;</a:t>
            </a:r>
          </a:p>
          <a:p>
            <a:r>
              <a:rPr lang="en-US" dirty="0"/>
              <a:t>  </a:t>
            </a:r>
            <a:r>
              <a:rPr lang="en-US" dirty="0" err="1"/>
              <a:t>leftIdx</a:t>
            </a:r>
            <a:r>
              <a:rPr lang="en-US" dirty="0"/>
              <a:t> += 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while (</a:t>
            </a:r>
            <a:r>
              <a:rPr lang="en-US" dirty="0" err="1"/>
              <a:t>rightIdx</a:t>
            </a:r>
            <a:r>
              <a:rPr lang="en-US" dirty="0"/>
              <a:t> &lt; </a:t>
            </a:r>
            <a:r>
              <a:rPr lang="en-US" dirty="0" err="1"/>
              <a:t>right.Length</a:t>
            </a:r>
            <a:r>
              <a:rPr lang="en-US" dirty="0"/>
              <a:t>) {</a:t>
            </a:r>
          </a:p>
          <a:p>
            <a:r>
              <a:rPr lang="en-US" dirty="0"/>
              <a:t>  sorted[</a:t>
            </a:r>
            <a:r>
              <a:rPr lang="en-US" dirty="0" err="1"/>
              <a:t>sortedIdx</a:t>
            </a:r>
            <a:r>
              <a:rPr lang="en-US" dirty="0"/>
              <a:t>] = right[</a:t>
            </a:r>
            <a:r>
              <a:rPr lang="en-US" dirty="0" err="1"/>
              <a:t>rightIdx</a:t>
            </a:r>
            <a:r>
              <a:rPr lang="en-US" dirty="0"/>
              <a:t>];</a:t>
            </a:r>
          </a:p>
          <a:p>
            <a:r>
              <a:rPr lang="en-US" dirty="0"/>
              <a:t>  </a:t>
            </a:r>
            <a:r>
              <a:rPr lang="en-US" dirty="0" err="1"/>
              <a:t>sortedIdx</a:t>
            </a:r>
            <a:r>
              <a:rPr lang="en-US" dirty="0"/>
              <a:t> += 1;</a:t>
            </a:r>
          </a:p>
          <a:p>
            <a:r>
              <a:rPr lang="en-US" dirty="0"/>
              <a:t>  </a:t>
            </a:r>
            <a:r>
              <a:rPr lang="en-US" dirty="0" err="1"/>
              <a:t>rightIdx</a:t>
            </a:r>
            <a:r>
              <a:rPr lang="en-US" dirty="0"/>
              <a:t> += 1;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94388B-3A3C-4ADB-A5B3-432FB8D6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(3)</a:t>
            </a:r>
          </a:p>
        </p:txBody>
      </p:sp>
    </p:spTree>
    <p:extLst>
      <p:ext uri="{BB962C8B-B14F-4D97-AF65-F5344CB8AC3E}">
        <p14:creationId xmlns:p14="http://schemas.microsoft.com/office/powerpoint/2010/main" val="238924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D139D8-D7CE-4798-AAA8-01F77D6C1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81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90313-B48F-40FC-8683-FD41C0CEB5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1117" y="1269375"/>
            <a:ext cx="9029766" cy="5237625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// Memory: O(n)</a:t>
            </a:r>
          </a:p>
          <a:p>
            <a:r>
              <a:rPr lang="en-US" dirty="0"/>
              <a:t>public static int[] </a:t>
            </a:r>
            <a:r>
              <a:rPr lang="en-US" dirty="0" err="1"/>
              <a:t>MergeSort</a:t>
            </a:r>
            <a:r>
              <a:rPr lang="en-US" dirty="0"/>
              <a:t>(int[] array)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if (</a:t>
            </a:r>
            <a:r>
              <a:rPr lang="en-US" dirty="0" err="1"/>
              <a:t>array.Length</a:t>
            </a:r>
            <a:r>
              <a:rPr lang="en-US" dirty="0"/>
              <a:t> &lt;= 1)</a:t>
            </a:r>
          </a:p>
          <a:p>
            <a:r>
              <a:rPr lang="en-US" dirty="0"/>
              <a:t>    return array;</a:t>
            </a:r>
          </a:p>
          <a:p>
            <a:endParaRPr lang="en-US" dirty="0"/>
          </a:p>
          <a:p>
            <a:r>
              <a:rPr lang="en-US" dirty="0"/>
              <a:t>  var copy = new int[</a:t>
            </a:r>
            <a:r>
              <a:rPr lang="en-US" dirty="0" err="1"/>
              <a:t>array.Length</a:t>
            </a:r>
            <a:r>
              <a:rPr lang="en-US" dirty="0"/>
              <a:t>];</a:t>
            </a:r>
          </a:p>
          <a:p>
            <a:r>
              <a:rPr lang="en-US" dirty="0"/>
              <a:t>  </a:t>
            </a:r>
            <a:r>
              <a:rPr lang="en-US" dirty="0" err="1"/>
              <a:t>Array.Copy</a:t>
            </a:r>
            <a:r>
              <a:rPr lang="en-US" dirty="0"/>
              <a:t>(array, copy, </a:t>
            </a:r>
            <a:r>
              <a:rPr lang="en-US" dirty="0" err="1"/>
              <a:t>array.Length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MergeSortHelper</a:t>
            </a:r>
            <a:r>
              <a:rPr lang="en-US" dirty="0"/>
              <a:t>(array, copy, 0, </a:t>
            </a:r>
            <a:r>
              <a:rPr lang="en-US" dirty="0" err="1"/>
              <a:t>array.Length</a:t>
            </a:r>
            <a:r>
              <a:rPr lang="en-US" dirty="0"/>
              <a:t> - 1);</a:t>
            </a:r>
          </a:p>
          <a:p>
            <a:endParaRPr lang="en-US" dirty="0"/>
          </a:p>
          <a:p>
            <a:r>
              <a:rPr lang="en-US" dirty="0"/>
              <a:t>  return array;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9A6993-108A-47DB-B547-DA03AED1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373304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D139D8-D7CE-4798-AAA8-01F77D6C1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82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90313-B48F-40FC-8683-FD41C0CEB5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1280342"/>
            <a:ext cx="10125000" cy="4850147"/>
          </a:xfrm>
        </p:spPr>
        <p:txBody>
          <a:bodyPr/>
          <a:lstStyle/>
          <a:p>
            <a:r>
              <a:rPr lang="en-US" dirty="0"/>
              <a:t>public static void </a:t>
            </a:r>
            <a:r>
              <a:rPr lang="en-US" dirty="0" err="1"/>
              <a:t>MergeSortHelper</a:t>
            </a:r>
            <a:r>
              <a:rPr lang="en-US" dirty="0"/>
              <a:t>(</a:t>
            </a:r>
          </a:p>
          <a:p>
            <a:r>
              <a:rPr lang="en-US" dirty="0"/>
              <a:t>  int[] source, int[] copy, int </a:t>
            </a:r>
            <a:r>
              <a:rPr lang="en-US" dirty="0" err="1"/>
              <a:t>leftIdx</a:t>
            </a:r>
            <a:r>
              <a:rPr lang="en-US" dirty="0"/>
              <a:t>, int </a:t>
            </a:r>
            <a:r>
              <a:rPr lang="en-US" dirty="0" err="1"/>
              <a:t>rightIdx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if (</a:t>
            </a:r>
            <a:r>
              <a:rPr lang="en-US" dirty="0" err="1"/>
              <a:t>leftIdx</a:t>
            </a:r>
            <a:r>
              <a:rPr lang="en-US" dirty="0"/>
              <a:t> &gt;= </a:t>
            </a:r>
            <a:r>
              <a:rPr lang="en-US" dirty="0" err="1"/>
              <a:t>rightIdx</a:t>
            </a:r>
            <a:r>
              <a:rPr lang="en-US" dirty="0"/>
              <a:t>)</a:t>
            </a:r>
          </a:p>
          <a:p>
            <a:r>
              <a:rPr lang="en-US" dirty="0"/>
              <a:t>    return;</a:t>
            </a:r>
          </a:p>
          <a:p>
            <a:endParaRPr lang="en-US" dirty="0"/>
          </a:p>
          <a:p>
            <a:r>
              <a:rPr lang="en-US" dirty="0"/>
              <a:t>  var </a:t>
            </a:r>
            <a:r>
              <a:rPr lang="en-US" dirty="0" err="1"/>
              <a:t>middleIdx</a:t>
            </a:r>
            <a:r>
              <a:rPr lang="en-US" dirty="0"/>
              <a:t> = (</a:t>
            </a:r>
            <a:r>
              <a:rPr lang="en-US" dirty="0" err="1"/>
              <a:t>leftIdx</a:t>
            </a:r>
            <a:r>
              <a:rPr lang="en-US" dirty="0"/>
              <a:t> + </a:t>
            </a:r>
            <a:r>
              <a:rPr lang="en-US" dirty="0" err="1"/>
              <a:t>rightIdx</a:t>
            </a:r>
            <a:r>
              <a:rPr lang="en-US" dirty="0"/>
              <a:t>) / 2;</a:t>
            </a:r>
          </a:p>
          <a:p>
            <a:r>
              <a:rPr lang="en-US" dirty="0"/>
              <a:t>  </a:t>
            </a:r>
            <a:r>
              <a:rPr lang="en-US" dirty="0" err="1"/>
              <a:t>MergeSortHelper</a:t>
            </a:r>
            <a:r>
              <a:rPr lang="en-US" dirty="0"/>
              <a:t>(copy, source, </a:t>
            </a:r>
            <a:r>
              <a:rPr lang="en-US" dirty="0" err="1"/>
              <a:t>leftIdx</a:t>
            </a:r>
            <a:r>
              <a:rPr lang="en-US" dirty="0"/>
              <a:t>, </a:t>
            </a:r>
            <a:r>
              <a:rPr lang="en-US" dirty="0" err="1"/>
              <a:t>middleIdx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MergeSortHelper</a:t>
            </a:r>
            <a:r>
              <a:rPr lang="en-US" dirty="0"/>
              <a:t>(copy, source, </a:t>
            </a:r>
            <a:r>
              <a:rPr lang="en-US" dirty="0" err="1"/>
              <a:t>middleIdx</a:t>
            </a:r>
            <a:r>
              <a:rPr lang="en-US" dirty="0"/>
              <a:t> + 1, </a:t>
            </a:r>
            <a:r>
              <a:rPr lang="en-US" dirty="0" err="1"/>
              <a:t>rightIdx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MergeArrays</a:t>
            </a:r>
            <a:r>
              <a:rPr lang="en-US" dirty="0"/>
              <a:t>(source, copy, </a:t>
            </a:r>
            <a:r>
              <a:rPr lang="en-US" dirty="0" err="1"/>
              <a:t>leftIdx</a:t>
            </a:r>
            <a:r>
              <a:rPr lang="en-US" dirty="0"/>
              <a:t>, </a:t>
            </a:r>
            <a:r>
              <a:rPr lang="en-US" dirty="0" err="1"/>
              <a:t>middleIdx</a:t>
            </a:r>
            <a:r>
              <a:rPr lang="en-US" dirty="0"/>
              <a:t>, </a:t>
            </a:r>
            <a:r>
              <a:rPr lang="en-US" dirty="0" err="1"/>
              <a:t>rightIdx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9A6993-108A-47DB-B547-DA03AED1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(2)</a:t>
            </a:r>
          </a:p>
        </p:txBody>
      </p:sp>
    </p:spTree>
    <p:extLst>
      <p:ext uri="{BB962C8B-B14F-4D97-AF65-F5344CB8AC3E}">
        <p14:creationId xmlns:p14="http://schemas.microsoft.com/office/powerpoint/2010/main" val="364297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D139D8-D7CE-4798-AAA8-01F77D6C1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83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90313-B48F-40FC-8683-FD41C0CEB5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1000" y="1269375"/>
            <a:ext cx="11655000" cy="5237625"/>
          </a:xfrm>
        </p:spPr>
        <p:txBody>
          <a:bodyPr/>
          <a:lstStyle/>
          <a:p>
            <a:r>
              <a:rPr lang="en-US" dirty="0"/>
              <a:t>public static void </a:t>
            </a:r>
            <a:r>
              <a:rPr lang="en-US" dirty="0" err="1"/>
              <a:t>MergeArrays</a:t>
            </a:r>
            <a:r>
              <a:rPr lang="en-US" dirty="0"/>
              <a:t>(</a:t>
            </a:r>
          </a:p>
          <a:p>
            <a:r>
              <a:rPr lang="en-US" dirty="0"/>
              <a:t>  int[] source, int[] copy, int </a:t>
            </a:r>
            <a:r>
              <a:rPr lang="en-US" dirty="0" err="1"/>
              <a:t>startIdx</a:t>
            </a:r>
            <a:r>
              <a:rPr lang="en-US" dirty="0"/>
              <a:t>, int </a:t>
            </a:r>
            <a:r>
              <a:rPr lang="en-US" dirty="0" err="1"/>
              <a:t>middleIdx</a:t>
            </a:r>
            <a:r>
              <a:rPr lang="en-US" dirty="0"/>
              <a:t>, int </a:t>
            </a:r>
            <a:r>
              <a:rPr lang="en-US" dirty="0" err="1"/>
              <a:t>endIdx</a:t>
            </a:r>
            <a:r>
              <a:rPr lang="en-US" dirty="0"/>
              <a:t>) {</a:t>
            </a:r>
          </a:p>
          <a:p>
            <a:r>
              <a:rPr lang="en-US" dirty="0"/>
              <a:t>  var </a:t>
            </a:r>
            <a:r>
              <a:rPr lang="en-US" dirty="0" err="1"/>
              <a:t>sourceIdx</a:t>
            </a:r>
            <a:r>
              <a:rPr lang="en-US" dirty="0"/>
              <a:t> = </a:t>
            </a:r>
            <a:r>
              <a:rPr lang="en-US" dirty="0" err="1"/>
              <a:t>startIdx</a:t>
            </a:r>
            <a:r>
              <a:rPr lang="en-US" dirty="0"/>
              <a:t>;</a:t>
            </a:r>
          </a:p>
          <a:p>
            <a:r>
              <a:rPr lang="en-US" dirty="0"/>
              <a:t>  var </a:t>
            </a:r>
            <a:r>
              <a:rPr lang="en-US" dirty="0" err="1"/>
              <a:t>leftIdx</a:t>
            </a:r>
            <a:r>
              <a:rPr lang="en-US" dirty="0"/>
              <a:t> = </a:t>
            </a:r>
            <a:r>
              <a:rPr lang="en-US" dirty="0" err="1"/>
              <a:t>startIdx</a:t>
            </a:r>
            <a:r>
              <a:rPr lang="en-US" dirty="0"/>
              <a:t>; var </a:t>
            </a:r>
            <a:r>
              <a:rPr lang="en-US" dirty="0" err="1"/>
              <a:t>rightIdx</a:t>
            </a:r>
            <a:r>
              <a:rPr lang="en-US" dirty="0"/>
              <a:t> = </a:t>
            </a:r>
            <a:r>
              <a:rPr lang="en-US" dirty="0" err="1"/>
              <a:t>middleIdx</a:t>
            </a:r>
            <a:r>
              <a:rPr lang="en-US" dirty="0"/>
              <a:t> + 1;</a:t>
            </a:r>
          </a:p>
          <a:p>
            <a:r>
              <a:rPr lang="en-US" dirty="0"/>
              <a:t>  while (</a:t>
            </a:r>
            <a:r>
              <a:rPr lang="en-US" dirty="0" err="1"/>
              <a:t>leftIdx</a:t>
            </a:r>
            <a:r>
              <a:rPr lang="en-US" dirty="0"/>
              <a:t> &lt;= </a:t>
            </a:r>
            <a:r>
              <a:rPr lang="en-US" dirty="0" err="1"/>
              <a:t>middleIdx</a:t>
            </a:r>
            <a:r>
              <a:rPr lang="en-US" dirty="0"/>
              <a:t> &amp;&amp; </a:t>
            </a:r>
            <a:r>
              <a:rPr lang="en-US" dirty="0" err="1"/>
              <a:t>rightIdx</a:t>
            </a:r>
            <a:r>
              <a:rPr lang="en-US" dirty="0"/>
              <a:t> &lt;= </a:t>
            </a:r>
            <a:r>
              <a:rPr lang="en-US" dirty="0" err="1"/>
              <a:t>endIdx</a:t>
            </a:r>
            <a:r>
              <a:rPr lang="en-US" dirty="0"/>
              <a:t>) {</a:t>
            </a:r>
          </a:p>
          <a:p>
            <a:r>
              <a:rPr lang="en-US" dirty="0"/>
              <a:t>    if (copy[</a:t>
            </a:r>
            <a:r>
              <a:rPr lang="en-US" dirty="0" err="1"/>
              <a:t>leftIdx</a:t>
            </a:r>
            <a:r>
              <a:rPr lang="en-US" dirty="0"/>
              <a:t>] &lt; copy[</a:t>
            </a:r>
            <a:r>
              <a:rPr lang="en-US" dirty="0" err="1"/>
              <a:t>rightIdx</a:t>
            </a:r>
            <a:r>
              <a:rPr lang="en-US" dirty="0"/>
              <a:t>])</a:t>
            </a:r>
          </a:p>
          <a:p>
            <a:r>
              <a:rPr lang="en-US" dirty="0"/>
              <a:t>      source[</a:t>
            </a:r>
            <a:r>
              <a:rPr lang="en-US" dirty="0" err="1"/>
              <a:t>sourceIdx</a:t>
            </a:r>
            <a:r>
              <a:rPr lang="en-US" dirty="0"/>
              <a:t>++] = copy[</a:t>
            </a:r>
            <a:r>
              <a:rPr lang="en-US" dirty="0" err="1"/>
              <a:t>leftIdx</a:t>
            </a:r>
            <a:r>
              <a:rPr lang="en-US" dirty="0"/>
              <a:t>++];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source[</a:t>
            </a:r>
            <a:r>
              <a:rPr lang="en-US" dirty="0" err="1"/>
              <a:t>sourceIdx</a:t>
            </a:r>
            <a:r>
              <a:rPr lang="en-US" dirty="0"/>
              <a:t>++] = copy[</a:t>
            </a:r>
            <a:r>
              <a:rPr lang="en-US" dirty="0" err="1"/>
              <a:t>rightIdx</a:t>
            </a:r>
            <a:r>
              <a:rPr lang="en-US" dirty="0"/>
              <a:t>++];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dirty="0">
                <a:solidFill>
                  <a:schemeClr val="accent2"/>
                </a:solidFill>
              </a:rPr>
              <a:t>TODO:</a:t>
            </a:r>
            <a:r>
              <a:rPr lang="en-US" i="1" dirty="0">
                <a:solidFill>
                  <a:schemeClr val="accent2"/>
                </a:solidFill>
              </a:rPr>
              <a:t> Take remaining elements either from the left or right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9A6993-108A-47DB-B547-DA03AED1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(3)</a:t>
            </a:r>
          </a:p>
        </p:txBody>
      </p:sp>
    </p:spTree>
    <p:extLst>
      <p:ext uri="{BB962C8B-B14F-4D97-AF65-F5344CB8AC3E}">
        <p14:creationId xmlns:p14="http://schemas.microsoft.com/office/powerpoint/2010/main" val="169556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D139D8-D7CE-4798-AAA8-01F77D6C1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90313-B48F-40FC-8683-FD41C0CEB5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32048" y="1269375"/>
            <a:ext cx="6705000" cy="5237625"/>
          </a:xfrm>
        </p:spPr>
        <p:txBody>
          <a:bodyPr/>
          <a:lstStyle/>
          <a:p>
            <a:r>
              <a:rPr lang="en-US" dirty="0"/>
              <a:t>while (</a:t>
            </a:r>
            <a:r>
              <a:rPr lang="en-US" dirty="0" err="1"/>
              <a:t>leftIdx</a:t>
            </a:r>
            <a:r>
              <a:rPr lang="en-US" dirty="0"/>
              <a:t> &lt;= </a:t>
            </a:r>
            <a:r>
              <a:rPr lang="en-US" dirty="0" err="1"/>
              <a:t>middleIdx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source[</a:t>
            </a:r>
            <a:r>
              <a:rPr lang="en-US" dirty="0" err="1"/>
              <a:t>sourceIdx</a:t>
            </a:r>
            <a:r>
              <a:rPr lang="en-US" dirty="0"/>
              <a:t>] = copy[</a:t>
            </a:r>
            <a:r>
              <a:rPr lang="en-US" dirty="0" err="1"/>
              <a:t>leftIdx</a:t>
            </a:r>
            <a:r>
              <a:rPr lang="en-US" dirty="0"/>
              <a:t>];</a:t>
            </a:r>
          </a:p>
          <a:p>
            <a:r>
              <a:rPr lang="en-US" dirty="0"/>
              <a:t>  </a:t>
            </a:r>
            <a:r>
              <a:rPr lang="en-US" dirty="0" err="1"/>
              <a:t>leftIdx</a:t>
            </a:r>
            <a:r>
              <a:rPr lang="en-US" dirty="0"/>
              <a:t> += 1;</a:t>
            </a:r>
          </a:p>
          <a:p>
            <a:r>
              <a:rPr lang="en-US" dirty="0"/>
              <a:t>  </a:t>
            </a:r>
            <a:r>
              <a:rPr lang="en-US" dirty="0" err="1"/>
              <a:t>sourceIdx</a:t>
            </a:r>
            <a:r>
              <a:rPr lang="en-US" dirty="0"/>
              <a:t> += 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while (</a:t>
            </a:r>
            <a:r>
              <a:rPr lang="en-US" dirty="0" err="1"/>
              <a:t>rightIdx</a:t>
            </a:r>
            <a:r>
              <a:rPr lang="en-US" dirty="0"/>
              <a:t> &lt;= </a:t>
            </a:r>
            <a:r>
              <a:rPr lang="en-US" dirty="0" err="1"/>
              <a:t>endIdx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source[</a:t>
            </a:r>
            <a:r>
              <a:rPr lang="en-US" dirty="0" err="1"/>
              <a:t>sourceIdx</a:t>
            </a:r>
            <a:r>
              <a:rPr lang="en-US" dirty="0"/>
              <a:t>] = copy[</a:t>
            </a:r>
            <a:r>
              <a:rPr lang="en-US" dirty="0" err="1"/>
              <a:t>rightIdx</a:t>
            </a:r>
            <a:r>
              <a:rPr lang="en-US" dirty="0"/>
              <a:t>];</a:t>
            </a:r>
          </a:p>
          <a:p>
            <a:r>
              <a:rPr lang="en-US" dirty="0"/>
              <a:t>  </a:t>
            </a:r>
            <a:r>
              <a:rPr lang="en-US" dirty="0" err="1"/>
              <a:t>rightIdx</a:t>
            </a:r>
            <a:r>
              <a:rPr lang="en-US" dirty="0"/>
              <a:t> += 1;</a:t>
            </a:r>
          </a:p>
          <a:p>
            <a:r>
              <a:rPr lang="en-US" dirty="0"/>
              <a:t>  </a:t>
            </a:r>
            <a:r>
              <a:rPr lang="en-US" dirty="0" err="1"/>
              <a:t>sourceIdx</a:t>
            </a:r>
            <a:r>
              <a:rPr lang="en-US" dirty="0"/>
              <a:t> += 1;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9A6993-108A-47DB-B547-DA03AED1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(4)</a:t>
            </a:r>
          </a:p>
        </p:txBody>
      </p:sp>
    </p:spTree>
    <p:extLst>
      <p:ext uri="{BB962C8B-B14F-4D97-AF65-F5344CB8AC3E}">
        <p14:creationId xmlns:p14="http://schemas.microsoft.com/office/powerpoint/2010/main" val="2087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Sorting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21000" y="6561138"/>
            <a:ext cx="459527" cy="296862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699482"/>
              </p:ext>
            </p:extLst>
          </p:nvPr>
        </p:nvGraphicFramePr>
        <p:xfrm>
          <a:off x="336000" y="1854000"/>
          <a:ext cx="11572974" cy="27412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3282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</a:t>
                      </a:r>
                      <a:r>
                        <a:rPr lang="en-US" b="0" baseline="30000" dirty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Exchanging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68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Partitioning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69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49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01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A9F8F-6954-42D4-95FC-D0CC26D4E1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153" y="1236520"/>
            <a:ext cx="2715697" cy="271569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Picking Locally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364408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459385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Used for solving optimization problems</a:t>
            </a:r>
          </a:p>
          <a:p>
            <a:r>
              <a:rPr lang="en-US" sz="3200" dirty="0"/>
              <a:t>Usually more efficient than the other algorithms</a:t>
            </a:r>
          </a:p>
          <a:p>
            <a:r>
              <a:rPr lang="en-US" sz="3200" dirty="0"/>
              <a:t>Can produce  a </a:t>
            </a:r>
            <a:r>
              <a:rPr lang="en-US" sz="3200" b="1" dirty="0">
                <a:solidFill>
                  <a:schemeClr val="bg1"/>
                </a:solidFill>
              </a:rPr>
              <a:t>non-optimal</a:t>
            </a:r>
            <a:r>
              <a:rPr lang="en-US" sz="3200" dirty="0"/>
              <a:t> (incorrect) result</a:t>
            </a:r>
          </a:p>
          <a:p>
            <a:r>
              <a:rPr lang="en-US" sz="3200" dirty="0"/>
              <a:t>Pick the </a:t>
            </a:r>
            <a:r>
              <a:rPr lang="en-US" sz="3200" b="1" dirty="0">
                <a:solidFill>
                  <a:schemeClr val="bg1"/>
                </a:solidFill>
              </a:rPr>
              <a:t>best local </a:t>
            </a:r>
            <a:r>
              <a:rPr lang="en-US" sz="3200" dirty="0"/>
              <a:t>solution</a:t>
            </a:r>
          </a:p>
          <a:p>
            <a:pPr lvl="1"/>
            <a:r>
              <a:rPr lang="en-US" sz="2800" dirty="0"/>
              <a:t>The optimum for a </a:t>
            </a:r>
            <a:r>
              <a:rPr lang="en-US" sz="2800" b="1" dirty="0">
                <a:solidFill>
                  <a:schemeClr val="bg1"/>
                </a:solidFill>
              </a:rPr>
              <a:t>current</a:t>
            </a:r>
            <a:r>
              <a:rPr lang="en-US" sz="2800" dirty="0"/>
              <a:t> position and point of view</a:t>
            </a:r>
          </a:p>
          <a:p>
            <a:r>
              <a:rPr lang="en-US" sz="3200" dirty="0"/>
              <a:t>Greedy algorithms assume that always choosing a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local</a:t>
            </a:r>
            <a:r>
              <a:rPr lang="en-US" sz="3200" dirty="0"/>
              <a:t> optimum leads to the </a:t>
            </a:r>
            <a:r>
              <a:rPr lang="en-US" sz="3200" b="1" dirty="0">
                <a:solidFill>
                  <a:schemeClr val="bg1"/>
                </a:solidFill>
              </a:rPr>
              <a:t>global</a:t>
            </a:r>
            <a:r>
              <a:rPr lang="en-US" sz="3200" dirty="0"/>
              <a:t> optimum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100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Finding the best solution from all possible solutions</a:t>
            </a:r>
          </a:p>
          <a:p>
            <a:r>
              <a:rPr lang="en-US" sz="3200" dirty="0"/>
              <a:t>Examples:</a:t>
            </a:r>
          </a:p>
          <a:p>
            <a:pPr lvl="1"/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shortest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path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from Sofia to Varna</a:t>
            </a:r>
          </a:p>
          <a:p>
            <a:pPr lvl="1"/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maximum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increasing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subsequence</a:t>
            </a:r>
            <a:r>
              <a:rPr lang="en-US" sz="3200" dirty="0"/>
              <a:t> </a:t>
            </a:r>
          </a:p>
          <a:p>
            <a:pPr lvl="1"/>
            <a:r>
              <a:rPr lang="en-US" sz="3200" dirty="0"/>
              <a:t>Find the shortest route that visits each city and</a:t>
            </a:r>
            <a:br>
              <a:rPr lang="en-US" sz="3200" dirty="0"/>
            </a:br>
            <a:r>
              <a:rPr lang="en-US" sz="3200" dirty="0"/>
              <a:t>returns to the origin city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848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6486" y="1196125"/>
            <a:ext cx="11301283" cy="5201066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program, which gathers a sum of money, </a:t>
            </a:r>
            <a:br>
              <a:rPr lang="en-US" sz="3200" dirty="0"/>
            </a:br>
            <a:r>
              <a:rPr lang="en-US" sz="3200" dirty="0"/>
              <a:t>using the least possible number of coins</a:t>
            </a:r>
          </a:p>
          <a:p>
            <a:r>
              <a:rPr lang="en-US" sz="3200" dirty="0"/>
              <a:t>Consider the US </a:t>
            </a:r>
            <a:r>
              <a:rPr lang="en-US" sz="3200" b="1" dirty="0">
                <a:solidFill>
                  <a:schemeClr val="bg1"/>
                </a:solidFill>
              </a:rPr>
              <a:t>currency coins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0.01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0.02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0.05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0.10 </a:t>
            </a:r>
            <a:endParaRPr lang="en-US" sz="3000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Greedy algorithm </a:t>
            </a:r>
            <a:r>
              <a:rPr lang="en-US" sz="3200" dirty="0"/>
              <a:t>for "Sum of Coins":</a:t>
            </a:r>
          </a:p>
          <a:p>
            <a:pPr lvl="1"/>
            <a:r>
              <a:rPr lang="en-US" sz="3000" dirty="0"/>
              <a:t>Take the largest coin while possible</a:t>
            </a:r>
          </a:p>
          <a:p>
            <a:pPr lvl="1"/>
            <a:r>
              <a:rPr lang="en-US" sz="3000" dirty="0"/>
              <a:t>Then take the second largest</a:t>
            </a:r>
          </a:p>
          <a:p>
            <a:pPr lvl="1"/>
            <a:r>
              <a:rPr lang="en-US" sz="3000" dirty="0"/>
              <a:t>Etc.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Coins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981015" y="2286000"/>
            <a:ext cx="3429000" cy="3276600"/>
            <a:chOff x="4529567" y="1214512"/>
            <a:chExt cx="3229698" cy="3040480"/>
          </a:xfrm>
        </p:grpSpPr>
        <p:sp>
          <p:nvSpPr>
            <p:cNvPr id="5" name="TextBox 28">
              <a:extLst>
                <a:ext uri="{FF2B5EF4-FFF2-40B4-BE49-F238E27FC236}">
                  <a16:creationId xmlns:a16="http://schemas.microsoft.com/office/drawing/2014/main" id="{A2F042AC-6CAC-44D4-BD1D-16687E107AB7}"/>
                </a:ext>
              </a:extLst>
            </p:cNvPr>
            <p:cNvSpPr txBox="1"/>
            <p:nvPr/>
          </p:nvSpPr>
          <p:spPr>
            <a:xfrm>
              <a:off x="4529567" y="2508782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5¢</a:t>
              </a:r>
            </a:p>
          </p:txBody>
        </p:sp>
        <p:sp>
          <p:nvSpPr>
            <p:cNvPr id="6" name="TextBox 28">
              <a:extLst>
                <a:ext uri="{FF2B5EF4-FFF2-40B4-BE49-F238E27FC236}">
                  <a16:creationId xmlns:a16="http://schemas.microsoft.com/office/drawing/2014/main" id="{ED6BDF5F-0F17-4342-B2AB-89298BEBC1B6}"/>
                </a:ext>
              </a:extLst>
            </p:cNvPr>
            <p:cNvSpPr txBox="1"/>
            <p:nvPr/>
          </p:nvSpPr>
          <p:spPr>
            <a:xfrm>
              <a:off x="5276027" y="3373514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bg-BG" sz="2799" dirty="0">
                  <a:solidFill>
                    <a:schemeClr val="tx1"/>
                  </a:solidFill>
                  <a:effectLst/>
                </a:rPr>
                <a:t>4</a:t>
              </a:r>
              <a:r>
                <a:rPr lang="en-US" sz="2799" dirty="0">
                  <a:solidFill>
                    <a:schemeClr val="tx1"/>
                  </a:solidFill>
                  <a:effectLst/>
                </a:rPr>
                <a:t>¢</a:t>
              </a:r>
            </a:p>
          </p:txBody>
        </p:sp>
        <p:sp>
          <p:nvSpPr>
            <p:cNvPr id="8" name="TextBox 28">
              <a:extLst>
                <a:ext uri="{FF2B5EF4-FFF2-40B4-BE49-F238E27FC236}">
                  <a16:creationId xmlns:a16="http://schemas.microsoft.com/office/drawing/2014/main" id="{C8799BA4-F4A1-44C5-A9ED-5B9BE616B020}"/>
                </a:ext>
              </a:extLst>
            </p:cNvPr>
            <p:cNvSpPr txBox="1"/>
            <p:nvPr/>
          </p:nvSpPr>
          <p:spPr>
            <a:xfrm>
              <a:off x="4796210" y="1358815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1¢</a:t>
              </a:r>
            </a:p>
          </p:txBody>
        </p: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03977CAF-923F-412B-B01F-D2C42FEB55F5}"/>
                </a:ext>
              </a:extLst>
            </p:cNvPr>
            <p:cNvSpPr txBox="1"/>
            <p:nvPr/>
          </p:nvSpPr>
          <p:spPr>
            <a:xfrm>
              <a:off x="5755844" y="2294013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50¢</a:t>
              </a:r>
            </a:p>
          </p:txBody>
        </p:sp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37F4D815-8BEF-4AB0-8F2D-DCAB3E75AB6E}"/>
                </a:ext>
              </a:extLst>
            </p:cNvPr>
            <p:cNvSpPr txBox="1"/>
            <p:nvPr/>
          </p:nvSpPr>
          <p:spPr>
            <a:xfrm>
              <a:off x="6799630" y="2761480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25¢</a:t>
              </a:r>
            </a:p>
          </p:txBody>
        </p:sp>
        <p:sp>
          <p:nvSpPr>
            <p:cNvPr id="11" name="TextBox 28">
              <a:extLst>
                <a:ext uri="{FF2B5EF4-FFF2-40B4-BE49-F238E27FC236}">
                  <a16:creationId xmlns:a16="http://schemas.microsoft.com/office/drawing/2014/main" id="{CF9ACAC6-772E-4D6A-8C94-6A6C677EAB23}"/>
                </a:ext>
              </a:extLst>
            </p:cNvPr>
            <p:cNvSpPr txBox="1"/>
            <p:nvPr/>
          </p:nvSpPr>
          <p:spPr>
            <a:xfrm>
              <a:off x="6094412" y="1214512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1$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330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Sorting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5884" y="1150939"/>
            <a:ext cx="11804650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Sorting algorithm</a:t>
            </a:r>
          </a:p>
          <a:p>
            <a:pPr lvl="1"/>
            <a:r>
              <a:rPr lang="en-US" dirty="0"/>
              <a:t>An algorithm that rearranges elements in a list</a:t>
            </a:r>
          </a:p>
          <a:p>
            <a:pPr lvl="2"/>
            <a:r>
              <a:rPr lang="en-US" dirty="0"/>
              <a:t>In non-decreasing order</a:t>
            </a:r>
          </a:p>
          <a:p>
            <a:pPr lvl="1"/>
            <a:r>
              <a:rPr lang="en-US" dirty="0"/>
              <a:t>Elements must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</a:p>
          <a:p>
            <a:r>
              <a:rPr lang="en-US" dirty="0"/>
              <a:t>More formally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is a sequence / list of elements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  <a:r>
              <a:rPr lang="en-US" dirty="0"/>
              <a:t> is an rearrangement / </a:t>
            </a:r>
            <a:r>
              <a:rPr lang="en-US" b="1" dirty="0">
                <a:solidFill>
                  <a:schemeClr val="bg1"/>
                </a:solidFill>
              </a:rPr>
              <a:t>permutation</a:t>
            </a:r>
            <a:r>
              <a:rPr lang="en-US" dirty="0"/>
              <a:t> of elements</a:t>
            </a:r>
          </a:p>
          <a:p>
            <a:pPr lvl="2"/>
            <a:r>
              <a:rPr lang="en-US" dirty="0"/>
              <a:t>In non-decreasing order</a:t>
            </a:r>
          </a:p>
        </p:txBody>
      </p:sp>
      <p:pic>
        <p:nvPicPr>
          <p:cNvPr id="5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313" y="2590800"/>
            <a:ext cx="2971800" cy="217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606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6576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308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7" y="472440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  <a:endParaRPr lang="bg-BG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5C8592-A1B1-4D5E-87FF-5A6FFDEA1972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104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308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05183C-C636-44B6-98CD-E373511E9F9B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46EC755-1F1C-4A59-BA4D-A7BF8A9E7CCF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1201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929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818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7956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818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8195749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AE8F8C4-C1B2-4629-BD5D-252C91DE3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8763" y="2362200"/>
            <a:ext cx="1752600" cy="1752600"/>
          </a:xfrm>
          <a:prstGeom prst="rect">
            <a:avLst/>
          </a:prstGeom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4439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Coins (1)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1056000" y="1355012"/>
            <a:ext cx="10260000" cy="5151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noProof="1">
                <a:solidFill>
                  <a:schemeClr val="tx1"/>
                </a:solidFill>
                <a:effectLst/>
              </a:rPr>
              <a:t>var coins = </a:t>
            </a:r>
            <a:r>
              <a:rPr lang="en-US" i="1" noProof="1">
                <a:solidFill>
                  <a:schemeClr val="accent2"/>
                </a:solidFill>
                <a:effectLst/>
              </a:rPr>
              <a:t>// Read an array of integers and sort it in desc.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noProof="1">
                <a:solidFill>
                  <a:schemeClr val="tx1"/>
                </a:solidFill>
                <a:effectLst/>
              </a:rPr>
              <a:t>var target = int.Parse(Console.ReadLine());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noProof="1">
                <a:solidFill>
                  <a:schemeClr val="tx1"/>
                </a:solidFill>
                <a:effectLst/>
              </a:rPr>
              <a:t>var counter = 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noProof="1">
                <a:solidFill>
                  <a:schemeClr val="tx1"/>
                </a:solidFill>
                <a:effectLst/>
              </a:rPr>
              <a:t>var coinsIndex = 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noProof="1">
                <a:solidFill>
                  <a:schemeClr val="tx1"/>
                </a:solidFill>
                <a:effectLst/>
              </a:rPr>
              <a:t>var sb = new StringBuilder();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noProof="1">
                <a:solidFill>
                  <a:schemeClr val="tx1"/>
                </a:solidFill>
                <a:effectLst/>
              </a:rPr>
              <a:t>while (target &gt; 0 &amp;&amp; coinsIndex &lt; coins.Length)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noProof="1">
                <a:solidFill>
                  <a:schemeClr val="tx1"/>
                </a:solidFill>
                <a:effectLst/>
              </a:rPr>
              <a:t>  var currentCoin = coins[coinsIndex++];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noProof="1">
                <a:solidFill>
                  <a:schemeClr val="tx1"/>
                </a:solidFill>
                <a:effectLst/>
              </a:rPr>
              <a:t>  var coinsCount = target / currentCoin;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noProof="1">
                <a:solidFill>
                  <a:schemeClr val="tx1"/>
                </a:solidFill>
                <a:effectLst/>
              </a:rPr>
              <a:t>  if (coinsCount &gt; 0)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noProof="1">
                <a:solidFill>
                  <a:schemeClr val="tx1"/>
                </a:solidFill>
                <a:effectLst/>
              </a:rPr>
              <a:t>    counter += coinsCount;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noProof="1">
                <a:solidFill>
                  <a:schemeClr val="tx1"/>
                </a:solidFill>
                <a:effectLst/>
              </a:rPr>
              <a:t>    target -= currentCoin * coinsCount;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noProof="1">
                <a:solidFill>
                  <a:schemeClr val="tx1"/>
                </a:solidFill>
                <a:effectLst/>
              </a:rPr>
              <a:t>    sb.AppendLine($"{coinsCount} coin(s) with value {currentCoin}");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noProof="1">
                <a:solidFill>
                  <a:schemeClr val="tx1"/>
                </a:solidFill>
                <a:effectLst/>
              </a:rPr>
              <a:t> 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i="1" noProof="1">
                <a:solidFill>
                  <a:schemeClr val="accent2"/>
                </a:solidFill>
                <a:effectLst/>
              </a:rPr>
              <a:t>// </a:t>
            </a:r>
            <a:r>
              <a:rPr lang="en-US" noProof="1">
                <a:solidFill>
                  <a:schemeClr val="accent2"/>
                </a:solidFill>
                <a:effectLst/>
              </a:rPr>
              <a:t>TODO:</a:t>
            </a:r>
            <a:r>
              <a:rPr lang="en-US" i="1" noProof="1">
                <a:solidFill>
                  <a:schemeClr val="accent2"/>
                </a:solidFill>
                <a:effectLst/>
              </a:rPr>
              <a:t> Print the output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616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finds the smallest subset of S, the union </a:t>
            </a:r>
            <a:br>
              <a:rPr lang="en-US" sz="3200" dirty="0"/>
            </a:br>
            <a:r>
              <a:rPr lang="en-US" sz="3200" dirty="0"/>
              <a:t>of which = </a:t>
            </a:r>
            <a:r>
              <a:rPr lang="en-US" sz="3200" b="1" dirty="0">
                <a:solidFill>
                  <a:schemeClr val="bg1"/>
                </a:solidFill>
              </a:rPr>
              <a:t>U</a:t>
            </a:r>
            <a:r>
              <a:rPr lang="en-US" sz="3200" dirty="0"/>
              <a:t> (if it exists)</a:t>
            </a:r>
          </a:p>
          <a:p>
            <a:r>
              <a:rPr lang="en-US" sz="3200" dirty="0"/>
              <a:t>You will be given a </a:t>
            </a:r>
            <a:r>
              <a:rPr lang="en-US" sz="3200" b="1" dirty="0">
                <a:solidFill>
                  <a:schemeClr val="bg1"/>
                </a:solidFill>
              </a:rPr>
              <a:t>set</a:t>
            </a:r>
            <a:r>
              <a:rPr lang="en-US" sz="3200" dirty="0"/>
              <a:t> of integers </a:t>
            </a:r>
            <a:r>
              <a:rPr lang="en-US" sz="3200" b="1" dirty="0">
                <a:solidFill>
                  <a:schemeClr val="bg1"/>
                </a:solidFill>
              </a:rPr>
              <a:t>U</a:t>
            </a:r>
            <a:r>
              <a:rPr lang="en-US" sz="3200" dirty="0"/>
              <a:t> called "</a:t>
            </a:r>
            <a:r>
              <a:rPr lang="en-US" sz="3200" b="1" dirty="0">
                <a:solidFill>
                  <a:schemeClr val="bg1"/>
                </a:solidFill>
              </a:rPr>
              <a:t>the Universe</a:t>
            </a:r>
            <a:r>
              <a:rPr lang="en-US" sz="3200" dirty="0"/>
              <a:t>"</a:t>
            </a:r>
          </a:p>
          <a:p>
            <a:r>
              <a:rPr lang="en-US" sz="3200" dirty="0"/>
              <a:t>And a set 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 of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 integer sets whose union = </a:t>
            </a:r>
            <a:r>
              <a:rPr lang="en-US" sz="3200" b="1" dirty="0">
                <a:solidFill>
                  <a:schemeClr val="bg1"/>
                </a:solidFill>
              </a:rPr>
              <a:t>U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Set Cover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696000" y="3834000"/>
            <a:ext cx="3092531" cy="25867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1, 2, 3, 4, 5</a:t>
            </a:r>
            <a:endParaRPr lang="bg-BG" dirty="0"/>
          </a:p>
          <a:p>
            <a:r>
              <a:rPr lang="en-US" dirty="0"/>
              <a:t>4</a:t>
            </a:r>
            <a:endParaRPr lang="bg-BG" dirty="0"/>
          </a:p>
          <a:p>
            <a:r>
              <a:rPr lang="en-US" dirty="0"/>
              <a:t>1</a:t>
            </a:r>
            <a:endParaRPr lang="bg-BG" dirty="0"/>
          </a:p>
          <a:p>
            <a:r>
              <a:rPr lang="en-US" dirty="0"/>
              <a:t>2, 4</a:t>
            </a:r>
            <a:endParaRPr lang="bg-BG" dirty="0"/>
          </a:p>
          <a:p>
            <a:r>
              <a:rPr lang="en-US" dirty="0"/>
              <a:t>5</a:t>
            </a:r>
            <a:endParaRPr lang="bg-BG" dirty="0"/>
          </a:p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5165821" y="4018665"/>
            <a:ext cx="3734676" cy="22174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Sets to take (4):</a:t>
            </a:r>
            <a:endParaRPr lang="bg-BG" dirty="0"/>
          </a:p>
          <a:p>
            <a:r>
              <a:rPr lang="en-US" dirty="0"/>
              <a:t>2, 4</a:t>
            </a:r>
            <a:endParaRPr lang="bg-BG" dirty="0"/>
          </a:p>
          <a:p>
            <a:r>
              <a:rPr lang="en-US" dirty="0"/>
              <a:t>1</a:t>
            </a:r>
            <a:endParaRPr lang="bg-BG" dirty="0"/>
          </a:p>
          <a:p>
            <a:r>
              <a:rPr lang="en-US" dirty="0"/>
              <a:t>5</a:t>
            </a:r>
            <a:endParaRPr lang="bg-BG" dirty="0"/>
          </a:p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7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4209927" y="5026231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382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</a:t>
            </a:r>
            <a:endParaRPr lang="bg-BG" dirty="0"/>
          </a:p>
        </p:txBody>
      </p:sp>
      <p:sp>
        <p:nvSpPr>
          <p:cNvPr id="5" name="Text Placeholder 7"/>
          <p:cNvSpPr txBox="1">
            <a:spLocks noGrp="1"/>
          </p:cNvSpPr>
          <p:nvPr>
            <p:ph type="body" sz="quarter" idx="10"/>
          </p:nvPr>
        </p:nvSpPr>
        <p:spPr>
          <a:xfrm>
            <a:off x="704465" y="1295322"/>
            <a:ext cx="11048565" cy="53514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Read the input elements – universe and sets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var </a:t>
            </a:r>
            <a:r>
              <a:rPr lang="en-GB" sz="2400" b="1" dirty="0" err="1">
                <a:latin typeface="Consolas" pitchFamily="49" charset="0"/>
                <a:cs typeface="Consolas" pitchFamily="49" charset="0"/>
              </a:rPr>
              <a:t>selectedSets</a:t>
            </a:r>
            <a:r>
              <a:rPr lang="en-GB" sz="2400" b="1" dirty="0">
                <a:latin typeface="Consolas" pitchFamily="49" charset="0"/>
                <a:cs typeface="Consolas" pitchFamily="49" charset="0"/>
              </a:rPr>
              <a:t> = new List&lt;int[]&gt;();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while (</a:t>
            </a:r>
            <a:r>
              <a:rPr lang="en-GB" sz="2400" b="1" dirty="0" err="1">
                <a:latin typeface="Consolas" pitchFamily="49" charset="0"/>
                <a:cs typeface="Consolas" pitchFamily="49" charset="0"/>
              </a:rPr>
              <a:t>universe.Count</a:t>
            </a:r>
            <a:r>
              <a:rPr lang="en-GB" sz="2400" b="1" dirty="0">
                <a:latin typeface="Consolas" pitchFamily="49" charset="0"/>
                <a:cs typeface="Consolas" pitchFamily="49" charset="0"/>
              </a:rPr>
              <a:t> &gt; 0) {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  var </a:t>
            </a:r>
            <a:r>
              <a:rPr lang="en-GB" sz="2400" b="1" dirty="0" err="1">
                <a:latin typeface="Consolas" pitchFamily="49" charset="0"/>
                <a:cs typeface="Consolas" pitchFamily="49" charset="0"/>
              </a:rPr>
              <a:t>currentSet</a:t>
            </a:r>
            <a:r>
              <a:rPr lang="en-GB" sz="2400" b="1" dirty="0">
                <a:latin typeface="Consolas" pitchFamily="49" charset="0"/>
                <a:cs typeface="Consolas" pitchFamily="49" charset="0"/>
              </a:rPr>
              <a:t> = sets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    .</a:t>
            </a:r>
            <a:r>
              <a:rPr lang="en-GB" sz="2400" b="1" dirty="0" err="1">
                <a:latin typeface="Consolas" pitchFamily="49" charset="0"/>
                <a:cs typeface="Consolas" pitchFamily="49" charset="0"/>
              </a:rPr>
              <a:t>OrderByDescending</a:t>
            </a:r>
            <a:r>
              <a:rPr lang="en-GB" sz="2400" b="1" dirty="0">
                <a:latin typeface="Consolas" pitchFamily="49" charset="0"/>
                <a:cs typeface="Consolas" pitchFamily="49" charset="0"/>
              </a:rPr>
              <a:t>(s =&gt; </a:t>
            </a:r>
            <a:r>
              <a:rPr lang="en-GB" sz="2400" b="1" dirty="0" err="1">
                <a:latin typeface="Consolas" pitchFamily="49" charset="0"/>
                <a:cs typeface="Consolas" pitchFamily="49" charset="0"/>
              </a:rPr>
              <a:t>s.Count</a:t>
            </a:r>
            <a:r>
              <a:rPr lang="en-GB" sz="2400" b="1" dirty="0">
                <a:latin typeface="Consolas" pitchFamily="49" charset="0"/>
                <a:cs typeface="Consolas" pitchFamily="49" charset="0"/>
              </a:rPr>
              <a:t>(e =&gt; </a:t>
            </a:r>
            <a:r>
              <a:rPr lang="en-GB" sz="2400" b="1" dirty="0" err="1">
                <a:latin typeface="Consolas" pitchFamily="49" charset="0"/>
                <a:cs typeface="Consolas" pitchFamily="49" charset="0"/>
              </a:rPr>
              <a:t>universe.Contains</a:t>
            </a:r>
            <a:r>
              <a:rPr lang="en-GB" sz="2400" b="1" dirty="0">
                <a:latin typeface="Consolas" pitchFamily="49" charset="0"/>
                <a:cs typeface="Consolas" pitchFamily="49" charset="0"/>
              </a:rPr>
              <a:t>(e)))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    .</a:t>
            </a:r>
            <a:r>
              <a:rPr lang="en-GB" sz="2400" b="1" dirty="0" err="1">
                <a:latin typeface="Consolas" pitchFamily="49" charset="0"/>
                <a:cs typeface="Consolas" pitchFamily="49" charset="0"/>
              </a:rPr>
              <a:t>FirstOrDefault</a:t>
            </a:r>
            <a:r>
              <a:rPr lang="en-GB" sz="24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  foreach (var number in </a:t>
            </a:r>
            <a:r>
              <a:rPr lang="en-GB" sz="2400" b="1" dirty="0" err="1">
                <a:latin typeface="Consolas" pitchFamily="49" charset="0"/>
                <a:cs typeface="Consolas" pitchFamily="49" charset="0"/>
              </a:rPr>
              <a:t>currentSet</a:t>
            </a:r>
            <a:r>
              <a:rPr lang="en-GB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  { </a:t>
            </a:r>
            <a:r>
              <a:rPr lang="en-GB" sz="2400" b="1" dirty="0" err="1">
                <a:latin typeface="Consolas" pitchFamily="49" charset="0"/>
                <a:cs typeface="Consolas" pitchFamily="49" charset="0"/>
              </a:rPr>
              <a:t>universe.Remove</a:t>
            </a:r>
            <a:r>
              <a:rPr lang="en-GB" sz="2400" b="1" dirty="0">
                <a:latin typeface="Consolas" pitchFamily="49" charset="0"/>
                <a:cs typeface="Consolas" pitchFamily="49" charset="0"/>
              </a:rPr>
              <a:t>(number); }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dirty="0" err="1">
                <a:latin typeface="Consolas" pitchFamily="49" charset="0"/>
                <a:cs typeface="Consolas" pitchFamily="49" charset="0"/>
              </a:rPr>
              <a:t>sets.Remove</a:t>
            </a:r>
            <a:r>
              <a:rPr lang="en-GB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400" b="1" dirty="0" err="1">
                <a:latin typeface="Consolas" pitchFamily="49" charset="0"/>
                <a:cs typeface="Consolas" pitchFamily="49" charset="0"/>
              </a:rPr>
              <a:t>currentSet</a:t>
            </a:r>
            <a:r>
              <a:rPr lang="en-GB" sz="2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dirty="0" err="1">
                <a:latin typeface="Consolas" pitchFamily="49" charset="0"/>
                <a:cs typeface="Consolas" pitchFamily="49" charset="0"/>
              </a:rPr>
              <a:t>selectedSets.Add</a:t>
            </a:r>
            <a:r>
              <a:rPr lang="en-GB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400" b="1" dirty="0" err="1">
                <a:latin typeface="Consolas" pitchFamily="49" charset="0"/>
                <a:cs typeface="Consolas" pitchFamily="49" charset="0"/>
              </a:rPr>
              <a:t>currentSet</a:t>
            </a:r>
            <a:r>
              <a:rPr lang="en-GB" sz="2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Pirnt the output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75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Failure Cases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55B9BD-6DE9-4382-8BBE-7C9F07C236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16" y="1012250"/>
            <a:ext cx="3003502" cy="3003500"/>
          </a:xfrm>
          <a:prstGeom prst="rect">
            <a:avLst/>
          </a:prstGeom>
          <a:noFill/>
        </p:spPr>
      </p:pic>
      <p:pic>
        <p:nvPicPr>
          <p:cNvPr id="9" name="Graphic 10" descr="Close">
            <a:extLst>
              <a:ext uri="{FF2B5EF4-FFF2-40B4-BE49-F238E27FC236}">
                <a16:creationId xmlns:a16="http://schemas.microsoft.com/office/drawing/2014/main" id="{5D877A7B-9767-4724-AB5B-E4AD3BB4D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2168" y="1479883"/>
            <a:ext cx="2664396" cy="2664396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Greedy Algorithms Often Fail</a:t>
            </a:r>
          </a:p>
        </p:txBody>
      </p:sp>
    </p:spTree>
    <p:extLst>
      <p:ext uri="{BB962C8B-B14F-4D97-AF65-F5344CB8AC3E}">
        <p14:creationId xmlns:p14="http://schemas.microsoft.com/office/powerpoint/2010/main" val="377753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471" y="4724062"/>
            <a:ext cx="1638163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Actual:</a:t>
            </a:r>
            <a:endParaRPr lang="bg-BG" sz="3999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0633" y="4724062"/>
            <a:ext cx="444236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0</a:t>
            </a:r>
            <a:endParaRPr lang="bg-BG" sz="39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905" y="1499433"/>
            <a:ext cx="2245992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Target: 18</a:t>
            </a:r>
            <a:endParaRPr lang="bg-BG" sz="3999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0311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943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00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4072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1303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053664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432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08793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161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521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2671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5032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402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4445</TotalTime>
  <Words>3877</Words>
  <Application>Microsoft Office PowerPoint</Application>
  <PresentationFormat>Widescreen</PresentationFormat>
  <Paragraphs>997</Paragraphs>
  <Slides>116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22" baseType="lpstr">
      <vt:lpstr>Arial</vt:lpstr>
      <vt:lpstr>Calibri</vt:lpstr>
      <vt:lpstr>Consolas</vt:lpstr>
      <vt:lpstr>Wingdings</vt:lpstr>
      <vt:lpstr>Wingdings 2</vt:lpstr>
      <vt:lpstr>SoftUni</vt:lpstr>
      <vt:lpstr>Searching, Sorting and Greedy Algorithms</vt:lpstr>
      <vt:lpstr>Table of Contents</vt:lpstr>
      <vt:lpstr>Searching Algorithms</vt:lpstr>
      <vt:lpstr>Search Algorithm</vt:lpstr>
      <vt:lpstr>Linear Search</vt:lpstr>
      <vt:lpstr>Binary Search</vt:lpstr>
      <vt:lpstr>Binary Search (Iterative)</vt:lpstr>
      <vt:lpstr>Simple Sorting Algorithms</vt:lpstr>
      <vt:lpstr>What is a Sorting Algorithm?</vt:lpstr>
      <vt:lpstr>Sorting – Example</vt:lpstr>
      <vt:lpstr>Sorting Algorithms: Classification</vt:lpstr>
      <vt:lpstr>Stability of Sorting</vt:lpstr>
      <vt:lpstr>Selection Sort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Code</vt:lpstr>
      <vt:lpstr>Bubble Sort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BubbleSort</vt:lpstr>
      <vt:lpstr>Bubble Sort (2)</vt:lpstr>
      <vt:lpstr>Comparison of Sorting Algorithms</vt:lpstr>
      <vt:lpstr>Insertion Sort</vt:lpstr>
      <vt:lpstr>Insertion Sort</vt:lpstr>
      <vt:lpstr>Comparison of Sorting Algorithms</vt:lpstr>
      <vt:lpstr>Advanced Sorting Algorithms</vt:lpstr>
      <vt:lpstr>Quick Sort</vt:lpstr>
      <vt:lpstr>Quick Sort: Conceptual Overview</vt:lpstr>
      <vt:lpstr>Quick Sort (1)</vt:lpstr>
      <vt:lpstr>Quick Sort (2)</vt:lpstr>
      <vt:lpstr>Quick Sort (3)</vt:lpstr>
      <vt:lpstr>Comparison of Sorting Algorithms</vt:lpstr>
      <vt:lpstr>Merge Sort</vt:lpstr>
      <vt:lpstr>Merge Sort: Conceptual Overview</vt:lpstr>
      <vt:lpstr>Merge Sort (1)</vt:lpstr>
      <vt:lpstr>Merge Sort (2)</vt:lpstr>
      <vt:lpstr>Merge Sort (3)</vt:lpstr>
      <vt:lpstr>Merge Sort</vt:lpstr>
      <vt:lpstr>Merge Sort (2)</vt:lpstr>
      <vt:lpstr>Merge Sort (3)</vt:lpstr>
      <vt:lpstr>Merge Sort (4)</vt:lpstr>
      <vt:lpstr>Comparison of Sorting Algorithms</vt:lpstr>
      <vt:lpstr>Greedy Algorithms</vt:lpstr>
      <vt:lpstr>Greedy Algorithms</vt:lpstr>
      <vt:lpstr>Optimization Problems</vt:lpstr>
      <vt:lpstr>Problem: Sum of Coins</vt:lpstr>
      <vt:lpstr>Sum of Coins Visualization</vt:lpstr>
      <vt:lpstr>Sum of Coins Visualization</vt:lpstr>
      <vt:lpstr>Sum of Coins Visualization</vt:lpstr>
      <vt:lpstr>Sum of Coins Visualization</vt:lpstr>
      <vt:lpstr>Sum of Coins Visualization</vt:lpstr>
      <vt:lpstr>Solution: Sum of Coins (1)</vt:lpstr>
      <vt:lpstr>Problem: Set Cover</vt:lpstr>
      <vt:lpstr>Solution: Set Cover</vt:lpstr>
      <vt:lpstr>Greedy Failure Cases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Optimal Greedy Algorithms</vt:lpstr>
      <vt:lpstr>Optimal Greedy Algorithms</vt:lpstr>
      <vt:lpstr>Greedy Choice Property</vt:lpstr>
      <vt:lpstr>Optimal Substructure Property</vt:lpstr>
      <vt:lpstr>Greedy Algorithms: Example</vt:lpstr>
      <vt:lpstr>Max Coins – Greedy Algorithm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Anna Sarambelieva</cp:lastModifiedBy>
  <cp:revision>149</cp:revision>
  <dcterms:created xsi:type="dcterms:W3CDTF">2018-05-23T13:08:44Z</dcterms:created>
  <dcterms:modified xsi:type="dcterms:W3CDTF">2020-11-30T19:48:38Z</dcterms:modified>
  <cp:category>computer programming;programming;software development;software engineering</cp:category>
</cp:coreProperties>
</file>