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9"/>
  </p:notesMasterIdLst>
  <p:handoutMasterIdLst>
    <p:handoutMasterId r:id="rId70"/>
  </p:handoutMasterIdLst>
  <p:sldIdLst>
    <p:sldId id="503" r:id="rId2"/>
    <p:sldId id="276" r:id="rId3"/>
    <p:sldId id="666" r:id="rId4"/>
    <p:sldId id="504" r:id="rId5"/>
    <p:sldId id="505" r:id="rId6"/>
    <p:sldId id="667" r:id="rId7"/>
    <p:sldId id="519" r:id="rId8"/>
    <p:sldId id="684" r:id="rId9"/>
    <p:sldId id="674" r:id="rId10"/>
    <p:sldId id="675" r:id="rId11"/>
    <p:sldId id="676" r:id="rId12"/>
    <p:sldId id="677" r:id="rId13"/>
    <p:sldId id="678" r:id="rId14"/>
    <p:sldId id="679" r:id="rId15"/>
    <p:sldId id="680" r:id="rId16"/>
    <p:sldId id="683" r:id="rId17"/>
    <p:sldId id="681" r:id="rId18"/>
    <p:sldId id="682" r:id="rId19"/>
    <p:sldId id="598" r:id="rId20"/>
    <p:sldId id="599" r:id="rId21"/>
    <p:sldId id="607" r:id="rId22"/>
    <p:sldId id="608" r:id="rId23"/>
    <p:sldId id="609" r:id="rId24"/>
    <p:sldId id="610" r:id="rId25"/>
    <p:sldId id="611" r:id="rId26"/>
    <p:sldId id="612" r:id="rId27"/>
    <p:sldId id="613" r:id="rId28"/>
    <p:sldId id="614" r:id="rId29"/>
    <p:sldId id="615" r:id="rId30"/>
    <p:sldId id="616" r:id="rId31"/>
    <p:sldId id="617" r:id="rId32"/>
    <p:sldId id="618" r:id="rId33"/>
    <p:sldId id="619" r:id="rId34"/>
    <p:sldId id="620" r:id="rId35"/>
    <p:sldId id="621" r:id="rId36"/>
    <p:sldId id="622" r:id="rId37"/>
    <p:sldId id="623" r:id="rId38"/>
    <p:sldId id="624" r:id="rId39"/>
    <p:sldId id="625" r:id="rId40"/>
    <p:sldId id="626" r:id="rId41"/>
    <p:sldId id="627" r:id="rId42"/>
    <p:sldId id="628" r:id="rId43"/>
    <p:sldId id="629" r:id="rId44"/>
    <p:sldId id="630" r:id="rId45"/>
    <p:sldId id="631" r:id="rId46"/>
    <p:sldId id="632" r:id="rId47"/>
    <p:sldId id="633" r:id="rId48"/>
    <p:sldId id="634" r:id="rId49"/>
    <p:sldId id="635" r:id="rId50"/>
    <p:sldId id="636" r:id="rId51"/>
    <p:sldId id="637" r:id="rId52"/>
    <p:sldId id="638" r:id="rId53"/>
    <p:sldId id="639" r:id="rId54"/>
    <p:sldId id="640" r:id="rId55"/>
    <p:sldId id="641" r:id="rId56"/>
    <p:sldId id="642" r:id="rId57"/>
    <p:sldId id="668" r:id="rId58"/>
    <p:sldId id="669" r:id="rId59"/>
    <p:sldId id="670" r:id="rId60"/>
    <p:sldId id="671" r:id="rId61"/>
    <p:sldId id="672" r:id="rId62"/>
    <p:sldId id="673" r:id="rId63"/>
    <p:sldId id="349" r:id="rId64"/>
    <p:sldId id="401" r:id="rId65"/>
    <p:sldId id="259" r:id="rId66"/>
    <p:sldId id="493" r:id="rId67"/>
    <p:sldId id="405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</p14:sldIdLst>
        </p14:section>
        <p14:section name="What is Dynamic Programming" id="{C242050E-447B-41FD-BFA3-F207B4C28BE7}">
          <p14:sldIdLst>
            <p14:sldId id="666"/>
          </p14:sldIdLst>
        </p14:section>
        <p14:section name="Fibonacci Sequence" id="{A4BC1508-2E9E-4F89-B2DE-76EC12EF55C2}">
          <p14:sldIdLst>
            <p14:sldId id="504"/>
            <p14:sldId id="505"/>
            <p14:sldId id="667"/>
            <p14:sldId id="519"/>
            <p14:sldId id="684"/>
          </p14:sldIdLst>
        </p14:section>
        <p14:section name="Subset Sum" id="{532DF78C-BE6E-45B9-9F31-6BF1466718DE}">
          <p14:sldIdLst>
            <p14:sldId id="674"/>
            <p14:sldId id="675"/>
            <p14:sldId id="676"/>
            <p14:sldId id="677"/>
            <p14:sldId id="678"/>
            <p14:sldId id="679"/>
            <p14:sldId id="680"/>
            <p14:sldId id="683"/>
            <p14:sldId id="681"/>
            <p14:sldId id="682"/>
          </p14:sldIdLst>
        </p14:section>
        <p14:section name="Move Down/Right Sum" id="{C019648E-507C-4CD6-9E3C-617645FA3500}">
          <p14:sldIdLst>
            <p14:sldId id="598"/>
            <p14:sldId id="599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</p14:sldIdLst>
        </p14:section>
        <p14:section name="Longest Common Subsequence" id="{DEABF860-DC04-4B81-8716-388AB3E55CA5}">
          <p14:sldIdLst>
            <p14:sldId id="668"/>
            <p14:sldId id="669"/>
            <p14:sldId id="670"/>
            <p14:sldId id="671"/>
            <p14:sldId id="672"/>
            <p14:sldId id="673"/>
          </p14:sldIdLst>
        </p14:section>
        <p14:section name="Conclusion" id="{E19D07F1-86E2-47E9-B2AB-7ADC4F89DC12}">
          <p14:sldIdLst>
            <p14:sldId id="349"/>
            <p14:sldId id="401"/>
            <p14:sldId id="259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Sarambelieva" initials="AS" lastIdx="1" clrIdx="0">
    <p:extLst>
      <p:ext uri="{19B8F6BF-5375-455C-9EA6-DF929625EA0E}">
        <p15:presenceInfo xmlns:p15="http://schemas.microsoft.com/office/powerpoint/2012/main" userId="Anna Sarambelie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5214" autoAdjust="0"/>
  </p:normalViewPr>
  <p:slideViewPr>
    <p:cSldViewPr showGuides="1">
      <p:cViewPr varScale="1">
        <p:scale>
          <a:sx n="101" d="100"/>
          <a:sy n="101" d="100"/>
        </p:scale>
        <p:origin x="966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39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59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74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47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86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85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11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09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59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8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64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45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98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60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17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905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17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983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683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09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61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801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242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77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545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205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410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963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012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37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97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301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930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3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154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341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47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8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00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88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bset_sum_problem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1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30728"/>
          </a:xfrm>
        </p:spPr>
        <p:txBody>
          <a:bodyPr/>
          <a:lstStyle/>
          <a:p>
            <a:r>
              <a:rPr lang="en-US" dirty="0"/>
              <a:t>Solving Optimization Problems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6ACA9-E1AF-4AE9-9862-4633A716DA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linkClick r:id="rId2"/>
              </a:rPr>
              <a:t>Subset sum problem</a:t>
            </a:r>
            <a:r>
              <a:rPr lang="en-US" dirty="0"/>
              <a:t> (zero subset sum problem)</a:t>
            </a:r>
          </a:p>
          <a:p>
            <a:pPr lvl="1"/>
            <a:r>
              <a:rPr lang="en-US" dirty="0"/>
              <a:t>Given a set of integers, find a non-empty </a:t>
            </a:r>
            <a:r>
              <a:rPr lang="en-US" b="1" dirty="0">
                <a:solidFill>
                  <a:schemeClr val="bg1"/>
                </a:solidFill>
              </a:rPr>
              <a:t>subset whose sum 0</a:t>
            </a:r>
          </a:p>
          <a:p>
            <a:pPr lvl="2"/>
            <a:r>
              <a:rPr lang="en-US" dirty="0"/>
              <a:t>E.g. {8, </a:t>
            </a:r>
            <a:r>
              <a:rPr lang="en-US" b="1" dirty="0">
                <a:solidFill>
                  <a:schemeClr val="bg1"/>
                </a:solidFill>
              </a:rPr>
              <a:t>3</a:t>
            </a:r>
            <a:r>
              <a:rPr lang="en-US" dirty="0"/>
              <a:t>, -50,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-2</a:t>
            </a:r>
            <a:r>
              <a:rPr lang="en-US" dirty="0"/>
              <a:t>, -1, 15, </a:t>
            </a:r>
            <a:r>
              <a:rPr lang="en-US" b="1" dirty="0">
                <a:solidFill>
                  <a:schemeClr val="bg1"/>
                </a:solidFill>
              </a:rPr>
              <a:t>-2</a:t>
            </a:r>
            <a:r>
              <a:rPr lang="en-US" dirty="0"/>
              <a:t>} -&gt; {3, 1, -2, -2}</a:t>
            </a:r>
          </a:p>
          <a:p>
            <a:pPr lvl="1"/>
            <a:r>
              <a:rPr lang="en-US" dirty="0"/>
              <a:t>Given a set of integers and an integer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find a subset whose sum is </a:t>
            </a:r>
            <a:r>
              <a:rPr lang="en-US" b="1" dirty="0">
                <a:solidFill>
                  <a:schemeClr val="bg1"/>
                </a:solidFill>
              </a:rPr>
              <a:t>S</a:t>
            </a:r>
          </a:p>
          <a:p>
            <a:pPr lvl="2"/>
            <a:r>
              <a:rPr lang="en-US" dirty="0"/>
              <a:t>E.g. {8, </a:t>
            </a:r>
            <a:r>
              <a:rPr lang="en-US" b="1" dirty="0">
                <a:solidFill>
                  <a:schemeClr val="bg1"/>
                </a:solidFill>
              </a:rPr>
              <a:t>3</a:t>
            </a:r>
            <a:r>
              <a:rPr lang="en-US" dirty="0"/>
              <a:t>, 2,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12</a:t>
            </a:r>
            <a:r>
              <a:rPr lang="en-US" dirty="0"/>
              <a:t>, 1}, S=16 -&gt; {3, 1, 12}</a:t>
            </a:r>
          </a:p>
          <a:p>
            <a:r>
              <a:rPr lang="en-US" dirty="0"/>
              <a:t>Given a set of integers, find all possible sums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F29245-786F-4395-AD6F-308C78CC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 Problem and Its Variations</a:t>
            </a:r>
          </a:p>
        </p:txBody>
      </p:sp>
    </p:spTree>
    <p:extLst>
      <p:ext uri="{BB962C8B-B14F-4D97-AF65-F5344CB8AC3E}">
        <p14:creationId xmlns:p14="http://schemas.microsoft.com/office/powerpoint/2010/main" val="27988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244FB3-0C5C-4B0B-B30B-CA5AD6B294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D088B-68A9-4B99-98D7-0B0249335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Solving the subset sum problem: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nums</a:t>
            </a:r>
            <a:r>
              <a:rPr lang="en-US" dirty="0"/>
              <a:t> = { 3, 5, 1, 4, 2 },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targetSum</a:t>
            </a:r>
            <a:r>
              <a:rPr lang="en-US" dirty="0"/>
              <a:t> = 6</a:t>
            </a:r>
          </a:p>
          <a:p>
            <a:pPr>
              <a:buClr>
                <a:schemeClr val="tx1"/>
              </a:buClr>
            </a:pPr>
            <a:r>
              <a:rPr lang="en-US" dirty="0"/>
              <a:t>Start with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possibleSums</a:t>
            </a:r>
            <a:r>
              <a:rPr lang="en-US" dirty="0"/>
              <a:t> = { 0 }</a:t>
            </a:r>
          </a:p>
          <a:p>
            <a:pPr>
              <a:buClr>
                <a:schemeClr val="tx1"/>
              </a:buClr>
            </a:pPr>
            <a:r>
              <a:rPr lang="en-US" dirty="0"/>
              <a:t>Step 1: obtain all possible sums ending at { 3 }</a:t>
            </a:r>
          </a:p>
          <a:p>
            <a:pPr lvl="1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possibleSums</a:t>
            </a:r>
            <a:r>
              <a:rPr lang="en-US" dirty="0"/>
              <a:t> = { 0 } ∪ { 0+3 } = { 0, 3 }</a:t>
            </a:r>
          </a:p>
          <a:p>
            <a:pPr>
              <a:buClr>
                <a:schemeClr val="tx1"/>
              </a:buClr>
            </a:pPr>
            <a:r>
              <a:rPr lang="en-US" dirty="0"/>
              <a:t>Step 2: obtain all possible sums ending at { 5 }</a:t>
            </a:r>
          </a:p>
          <a:p>
            <a:pPr lvl="1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possibleSums</a:t>
            </a:r>
            <a:r>
              <a:rPr lang="en-US" dirty="0"/>
              <a:t> = { 0, 3 } ∪ { 0+5, 3+5 } = { 0, 3, 5, 8 } </a:t>
            </a:r>
          </a:p>
          <a:p>
            <a:pPr>
              <a:buClr>
                <a:schemeClr val="tx1"/>
              </a:buClr>
            </a:pPr>
            <a:r>
              <a:rPr lang="en-US" dirty="0"/>
              <a:t>Step 3: obtain all possible sums ending at { 1 }</a:t>
            </a:r>
          </a:p>
          <a:p>
            <a:pPr lvl="1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possibleSums</a:t>
            </a:r>
            <a:r>
              <a:rPr lang="en-US" dirty="0"/>
              <a:t> = { 0, 3, 5, 8 } ∪ { 0+1, 3+1, 5+1, 8+1 } = {0, 1, 3, 4, 5, 6, 8, 9}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227CFF-5CB7-42DC-9F8E-C364A876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Subset Sum Problem (No Repeats)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6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A182C6-F994-4B41-A621-5D5508063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C8A3C0-EA87-4E86-9885-9E1521F00B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000" y="1314000"/>
            <a:ext cx="8534766" cy="5237625"/>
          </a:xfrm>
        </p:spPr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ISet</a:t>
            </a:r>
            <a:r>
              <a:rPr lang="en-US" dirty="0"/>
              <a:t>&lt;int&gt; </a:t>
            </a:r>
            <a:r>
              <a:rPr lang="en-US" dirty="0" err="1"/>
              <a:t>CalcPossibleSumsSet</a:t>
            </a:r>
            <a:r>
              <a:rPr lang="en-US" dirty="0"/>
              <a:t>(int[] </a:t>
            </a:r>
            <a:r>
              <a:rPr lang="en-US" dirty="0" err="1"/>
              <a:t>nums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var </a:t>
            </a:r>
            <a:r>
              <a:rPr lang="en-US" dirty="0" err="1"/>
              <a:t>possibleSums</a:t>
            </a:r>
            <a:r>
              <a:rPr lang="en-US" dirty="0"/>
              <a:t> = new HashSet&lt;int&gt; { 0 };</a:t>
            </a:r>
          </a:p>
          <a:p>
            <a:r>
              <a:rPr lang="en-US" dirty="0"/>
              <a:t>  foreach (var num in </a:t>
            </a:r>
            <a:r>
              <a:rPr lang="en-US" dirty="0" err="1"/>
              <a:t>nums</a:t>
            </a:r>
            <a:r>
              <a:rPr lang="en-US" dirty="0"/>
              <a:t>) {</a:t>
            </a:r>
          </a:p>
          <a:p>
            <a:r>
              <a:rPr lang="en-US" dirty="0"/>
              <a:t>    var </a:t>
            </a:r>
            <a:r>
              <a:rPr lang="en-US" dirty="0" err="1"/>
              <a:t>newSums</a:t>
            </a:r>
            <a:r>
              <a:rPr lang="en-US" dirty="0"/>
              <a:t> = new HashSet&lt;int&gt;();</a:t>
            </a:r>
          </a:p>
          <a:p>
            <a:r>
              <a:rPr lang="en-US" dirty="0"/>
              <a:t>    foreach (var sum in </a:t>
            </a:r>
            <a:r>
              <a:rPr lang="en-US" dirty="0" err="1"/>
              <a:t>possibleSums</a:t>
            </a:r>
            <a:r>
              <a:rPr lang="en-US" dirty="0"/>
              <a:t>) {</a:t>
            </a:r>
          </a:p>
          <a:p>
            <a:r>
              <a:rPr lang="en-US" dirty="0"/>
              <a:t>      var </a:t>
            </a:r>
            <a:r>
              <a:rPr lang="en-US" dirty="0" err="1"/>
              <a:t>newSum</a:t>
            </a:r>
            <a:r>
              <a:rPr lang="en-US" dirty="0"/>
              <a:t> = sum + num;</a:t>
            </a:r>
          </a:p>
          <a:p>
            <a:r>
              <a:rPr lang="en-US" dirty="0"/>
              <a:t>      </a:t>
            </a:r>
            <a:r>
              <a:rPr lang="en-US" dirty="0" err="1"/>
              <a:t>newSums.Add</a:t>
            </a:r>
            <a:r>
              <a:rPr lang="en-US" dirty="0"/>
              <a:t>(</a:t>
            </a:r>
            <a:r>
              <a:rPr lang="en-US" dirty="0" err="1"/>
              <a:t>newSum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possibleSums.UnionWith</a:t>
            </a:r>
            <a:r>
              <a:rPr lang="en-US" dirty="0"/>
              <a:t>(</a:t>
            </a:r>
            <a:r>
              <a:rPr lang="en-US" dirty="0" err="1"/>
              <a:t>newSums</a:t>
            </a:r>
            <a:r>
              <a:rPr lang="en-US" dirty="0"/>
              <a:t>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</a:t>
            </a:r>
            <a:r>
              <a:rPr lang="en-US" dirty="0" err="1"/>
              <a:t>possibleSums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333CC3-B706-43F4-8C56-FC48E514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Subset Sum Problem (No Repeats)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5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287F4C-6BF1-4A4A-98DA-8C21D90B9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407DD2-0B07-474A-87E9-95CF2B8623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Keep for each obtained sum in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possibleSums</a:t>
            </a:r>
            <a:r>
              <a:rPr lang="en-US" dirty="0"/>
              <a:t> how it is obtained</a:t>
            </a:r>
          </a:p>
          <a:p>
            <a:pPr>
              <a:buClr>
                <a:schemeClr val="tx1"/>
              </a:buClr>
            </a:pPr>
            <a:r>
              <a:rPr lang="en-US" dirty="0"/>
              <a:t>Use a dictionary instead of set:</a:t>
            </a:r>
          </a:p>
          <a:p>
            <a:pPr lvl="1">
              <a:buClr>
                <a:schemeClr val="tx1"/>
              </a:buClr>
            </a:pPr>
            <a:r>
              <a:rPr lang="en-US" sz="3398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possibleSums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[s]</a:t>
            </a:r>
            <a:r>
              <a:rPr lang="en-US" dirty="0"/>
              <a:t> -&gt;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sum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is obtained by adding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dirty="0"/>
              <a:t> to some previously obtained subset sum</a:t>
            </a:r>
          </a:p>
          <a:p>
            <a:pPr lvl="2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–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dirty="0"/>
              <a:t> gives us the</a:t>
            </a:r>
            <a:br>
              <a:rPr lang="en-US" dirty="0"/>
            </a:br>
            <a:r>
              <a:rPr lang="en-US" dirty="0"/>
              <a:t>previous sum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535DC8-6F26-411B-B3D2-2731409B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Sum: How to Recover the Subset?</a:t>
            </a:r>
          </a:p>
        </p:txBody>
      </p:sp>
    </p:spTree>
    <p:extLst>
      <p:ext uri="{BB962C8B-B14F-4D97-AF65-F5344CB8AC3E}">
        <p14:creationId xmlns:p14="http://schemas.microsoft.com/office/powerpoint/2010/main" val="142267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E2D42-6ADC-4FFF-8B13-04BDB085F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FC8276-8BCC-4817-9E3A-34E4B44DC5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6000" y="1221646"/>
            <a:ext cx="9442383" cy="5533988"/>
          </a:xfrm>
        </p:spPr>
        <p:txBody>
          <a:bodyPr/>
          <a:lstStyle/>
          <a:p>
            <a:r>
              <a:rPr lang="en-US" sz="2200" dirty="0"/>
              <a:t>static </a:t>
            </a:r>
            <a:r>
              <a:rPr lang="en-US" sz="2200" dirty="0" err="1"/>
              <a:t>IDictionary</a:t>
            </a:r>
            <a:r>
              <a:rPr lang="en-US" sz="2200" dirty="0"/>
              <a:t>&lt;int, int&gt; </a:t>
            </a:r>
            <a:r>
              <a:rPr lang="en-US" sz="2200" dirty="0" err="1"/>
              <a:t>CalcPossibleSums</a:t>
            </a:r>
            <a:r>
              <a:rPr lang="en-US" sz="2200" dirty="0"/>
              <a:t>(int[] </a:t>
            </a:r>
            <a:r>
              <a:rPr lang="en-US" sz="2200" dirty="0" err="1"/>
              <a:t>nums</a:t>
            </a:r>
            <a:r>
              <a:rPr lang="en-US" sz="2200" dirty="0"/>
              <a:t>)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var </a:t>
            </a:r>
            <a:r>
              <a:rPr lang="en-US" sz="2200" dirty="0" err="1"/>
              <a:t>possibleSums</a:t>
            </a:r>
            <a:r>
              <a:rPr lang="en-US" sz="2200" dirty="0"/>
              <a:t> = new Dictionary&lt;int, int&gt; { { 0, 0 } };</a:t>
            </a:r>
          </a:p>
          <a:p>
            <a:r>
              <a:rPr lang="en-US" sz="2200" dirty="0"/>
              <a:t>  foreach (var num in </a:t>
            </a:r>
            <a:r>
              <a:rPr lang="en-US" sz="2200" dirty="0" err="1"/>
              <a:t>nums</a:t>
            </a:r>
            <a:r>
              <a:rPr lang="en-US" sz="2200" dirty="0"/>
              <a:t>) {</a:t>
            </a:r>
          </a:p>
          <a:p>
            <a:r>
              <a:rPr lang="en-US" sz="2200" dirty="0"/>
              <a:t>    var </a:t>
            </a:r>
            <a:r>
              <a:rPr lang="en-US" sz="2200" dirty="0" err="1"/>
              <a:t>newSums</a:t>
            </a:r>
            <a:r>
              <a:rPr lang="en-US" sz="2200" dirty="0"/>
              <a:t> = new Dictionary&lt;int, int&gt;();</a:t>
            </a:r>
          </a:p>
          <a:p>
            <a:r>
              <a:rPr lang="en-US" sz="2200" dirty="0"/>
              <a:t>    foreach (var sum in </a:t>
            </a:r>
            <a:r>
              <a:rPr lang="en-US" sz="2200" dirty="0" err="1"/>
              <a:t>possibleSums.Keys</a:t>
            </a:r>
            <a:r>
              <a:rPr lang="en-US" sz="2200" dirty="0"/>
              <a:t>) {</a:t>
            </a:r>
          </a:p>
          <a:p>
            <a:r>
              <a:rPr lang="en-US" sz="2200" dirty="0"/>
              <a:t>      var </a:t>
            </a:r>
            <a:r>
              <a:rPr lang="en-US" sz="2200" dirty="0" err="1"/>
              <a:t>newSum</a:t>
            </a:r>
            <a:r>
              <a:rPr lang="en-US" sz="2200" dirty="0"/>
              <a:t> = sum + num;</a:t>
            </a:r>
          </a:p>
          <a:p>
            <a:r>
              <a:rPr lang="en-US" sz="2200" dirty="0"/>
              <a:t>      if (!</a:t>
            </a:r>
            <a:r>
              <a:rPr lang="en-US" sz="2200" dirty="0" err="1"/>
              <a:t>possibleSums.ContainsKey</a:t>
            </a:r>
            <a:r>
              <a:rPr lang="en-US" sz="2200" dirty="0"/>
              <a:t>(</a:t>
            </a:r>
            <a:r>
              <a:rPr lang="en-US" sz="2200" dirty="0" err="1"/>
              <a:t>newSum</a:t>
            </a:r>
            <a:r>
              <a:rPr lang="en-US" sz="2200" dirty="0"/>
              <a:t>))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newSums.Add</a:t>
            </a:r>
            <a:r>
              <a:rPr lang="en-US" sz="2200" dirty="0"/>
              <a:t>(</a:t>
            </a:r>
            <a:r>
              <a:rPr lang="en-US" sz="2200" dirty="0" err="1"/>
              <a:t>newSum</a:t>
            </a:r>
            <a:r>
              <a:rPr lang="en-US" sz="2200" dirty="0"/>
              <a:t>, num);</a:t>
            </a:r>
          </a:p>
          <a:p>
            <a:r>
              <a:rPr lang="en-US" sz="2200" dirty="0"/>
              <a:t>    }</a:t>
            </a:r>
          </a:p>
          <a:p>
            <a:r>
              <a:rPr lang="en-US" sz="2200" dirty="0"/>
              <a:t>    foreach (var sum in </a:t>
            </a:r>
            <a:r>
              <a:rPr lang="en-US" sz="2200" dirty="0" err="1"/>
              <a:t>newSums</a:t>
            </a:r>
            <a:r>
              <a:rPr lang="en-US" sz="2200" dirty="0"/>
              <a:t>)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possibleSums.Add</a:t>
            </a:r>
            <a:r>
              <a:rPr lang="en-US" sz="2200" dirty="0"/>
              <a:t>(</a:t>
            </a:r>
            <a:r>
              <a:rPr lang="en-US" sz="2200" dirty="0" err="1"/>
              <a:t>sum.Key</a:t>
            </a:r>
            <a:r>
              <a:rPr lang="en-US" sz="2200" dirty="0"/>
              <a:t>, </a:t>
            </a:r>
            <a:r>
              <a:rPr lang="en-US" sz="2200" dirty="0" err="1"/>
              <a:t>sum.Value</a:t>
            </a:r>
            <a:r>
              <a:rPr lang="en-US" sz="2200" dirty="0"/>
              <a:t>);</a:t>
            </a:r>
          </a:p>
          <a:p>
            <a:r>
              <a:rPr lang="en-US" sz="2200" dirty="0"/>
              <a:t>  }</a:t>
            </a:r>
          </a:p>
          <a:p>
            <a:r>
              <a:rPr lang="en-US" sz="2200" dirty="0"/>
              <a:t>  return </a:t>
            </a:r>
            <a:r>
              <a:rPr lang="en-US" sz="2200" dirty="0" err="1"/>
              <a:t>possibleSums</a:t>
            </a:r>
            <a:r>
              <a:rPr lang="en-US" sz="2200" dirty="0"/>
              <a:t>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9E7375-B247-46F2-A75C-C1C7E22C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 (No Repeats + Subset Recovery)</a:t>
            </a:r>
          </a:p>
        </p:txBody>
      </p:sp>
    </p:spTree>
    <p:extLst>
      <p:ext uri="{BB962C8B-B14F-4D97-AF65-F5344CB8AC3E}">
        <p14:creationId xmlns:p14="http://schemas.microsoft.com/office/powerpoint/2010/main" val="325135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E2D42-6ADC-4FFF-8B13-04BDB085F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FC8276-8BCC-4817-9E3A-34E4B44DC5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000" y="1347192"/>
            <a:ext cx="8550000" cy="5178506"/>
          </a:xfrm>
        </p:spPr>
        <p:txBody>
          <a:bodyPr/>
          <a:lstStyle/>
          <a:p>
            <a:r>
              <a:rPr lang="en-US" sz="2200" dirty="0"/>
              <a:t>static List&lt;int&gt; </a:t>
            </a:r>
            <a:r>
              <a:rPr lang="en-US" sz="2200" dirty="0" err="1"/>
              <a:t>FindSubset</a:t>
            </a:r>
            <a:r>
              <a:rPr lang="en-US" sz="2200" dirty="0"/>
              <a:t>(</a:t>
            </a:r>
          </a:p>
          <a:p>
            <a:r>
              <a:rPr lang="en-US" sz="2200" dirty="0"/>
              <a:t>  int </a:t>
            </a:r>
            <a:r>
              <a:rPr lang="en-US" sz="2200" dirty="0" err="1"/>
              <a:t>targetSum</a:t>
            </a:r>
            <a:r>
              <a:rPr lang="en-US" sz="2200" dirty="0"/>
              <a:t>, </a:t>
            </a:r>
            <a:r>
              <a:rPr lang="en-US" sz="2200" dirty="0" err="1"/>
              <a:t>IDictionary</a:t>
            </a:r>
            <a:r>
              <a:rPr lang="en-US" sz="2200" dirty="0"/>
              <a:t>&lt;int, int&gt; </a:t>
            </a:r>
            <a:r>
              <a:rPr lang="en-US" sz="2200" dirty="0" err="1"/>
              <a:t>possibleSums</a:t>
            </a:r>
            <a:r>
              <a:rPr lang="en-US" sz="2200" dirty="0"/>
              <a:t>)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var subset = new List&lt;int&gt;();</a:t>
            </a:r>
          </a:p>
          <a:p>
            <a:r>
              <a:rPr lang="en-US" sz="2200" dirty="0"/>
              <a:t>  while (</a:t>
            </a:r>
            <a:r>
              <a:rPr lang="en-US" sz="2200" dirty="0" err="1"/>
              <a:t>targetSum</a:t>
            </a:r>
            <a:r>
              <a:rPr lang="en-US" sz="2200" dirty="0"/>
              <a:t> &gt; 0)</a:t>
            </a:r>
          </a:p>
          <a:p>
            <a:r>
              <a:rPr lang="en-US" sz="2200" dirty="0"/>
              <a:t>  {</a:t>
            </a:r>
          </a:p>
          <a:p>
            <a:r>
              <a:rPr lang="en-US" sz="2200" dirty="0"/>
              <a:t>    var </a:t>
            </a:r>
            <a:r>
              <a:rPr lang="en-US" sz="2200" dirty="0" err="1"/>
              <a:t>lastNum</a:t>
            </a:r>
            <a:r>
              <a:rPr lang="en-US" sz="2200" dirty="0"/>
              <a:t> = </a:t>
            </a:r>
            <a:r>
              <a:rPr lang="en-US" sz="2200" dirty="0" err="1"/>
              <a:t>possibleSums</a:t>
            </a:r>
            <a:r>
              <a:rPr lang="en-US" sz="2200" dirty="0"/>
              <a:t>[</a:t>
            </a:r>
            <a:r>
              <a:rPr lang="en-US" sz="2200" dirty="0" err="1"/>
              <a:t>targetSum</a:t>
            </a:r>
            <a:r>
              <a:rPr lang="en-US" sz="2200" dirty="0"/>
              <a:t>];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subset.Add</a:t>
            </a:r>
            <a:r>
              <a:rPr lang="en-US" sz="2200" dirty="0"/>
              <a:t>(</a:t>
            </a:r>
            <a:r>
              <a:rPr lang="en-US" sz="2200" dirty="0" err="1"/>
              <a:t>lastNum</a:t>
            </a:r>
            <a:r>
              <a:rPr lang="en-US" sz="2200" dirty="0"/>
              <a:t>);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targetSum</a:t>
            </a:r>
            <a:r>
              <a:rPr lang="en-US" sz="2200" dirty="0"/>
              <a:t> -= </a:t>
            </a:r>
            <a:r>
              <a:rPr lang="en-US" sz="2200" dirty="0" err="1"/>
              <a:t>lastNum</a:t>
            </a:r>
            <a:r>
              <a:rPr lang="en-US" sz="2200" dirty="0"/>
              <a:t>;</a:t>
            </a:r>
          </a:p>
          <a:p>
            <a:r>
              <a:rPr lang="en-US" sz="2200" dirty="0"/>
              <a:t>  }</a:t>
            </a:r>
          </a:p>
          <a:p>
            <a:endParaRPr lang="en-US" sz="2200" dirty="0"/>
          </a:p>
          <a:p>
            <a:r>
              <a:rPr lang="en-US" sz="2200" dirty="0"/>
              <a:t>  </a:t>
            </a:r>
            <a:r>
              <a:rPr lang="en-US" sz="2200" dirty="0" err="1"/>
              <a:t>subset.Reverse</a:t>
            </a:r>
            <a:r>
              <a:rPr lang="en-US" sz="2200" dirty="0"/>
              <a:t>();</a:t>
            </a:r>
          </a:p>
          <a:p>
            <a:r>
              <a:rPr lang="en-US" sz="2200" dirty="0"/>
              <a:t>  return subset;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9E7375-B247-46F2-A75C-C1C7E22C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 (No Repeats): Subset Recovery</a:t>
            </a:r>
          </a:p>
        </p:txBody>
      </p:sp>
    </p:spTree>
    <p:extLst>
      <p:ext uri="{BB962C8B-B14F-4D97-AF65-F5344CB8AC3E}">
        <p14:creationId xmlns:p14="http://schemas.microsoft.com/office/powerpoint/2010/main" val="327787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F58919-24FB-4C01-AE7A-FD7F20DB11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4ACB2F-DAA6-4B10-A512-CFBBE52A68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Given a </a:t>
            </a:r>
            <a:r>
              <a:rPr lang="en-US" b="1" dirty="0">
                <a:solidFill>
                  <a:schemeClr val="bg1"/>
                </a:solidFill>
              </a:rPr>
              <a:t>set of integers</a:t>
            </a:r>
            <a:r>
              <a:rPr lang="en-US" dirty="0"/>
              <a:t> and an integer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, find a subset whose </a:t>
            </a:r>
            <a:r>
              <a:rPr lang="en-US" b="1" dirty="0">
                <a:solidFill>
                  <a:schemeClr val="bg1"/>
                </a:solidFill>
              </a:rPr>
              <a:t>sum is S</a:t>
            </a:r>
          </a:p>
          <a:p>
            <a:pPr lvl="1"/>
            <a:r>
              <a:rPr lang="en-US" dirty="0"/>
              <a:t>Repetitions are allowed</a:t>
            </a:r>
          </a:p>
          <a:p>
            <a:pPr lvl="1"/>
            <a:r>
              <a:rPr lang="en-US" dirty="0"/>
              <a:t>E.g. {3, 5, 2}, S=17</a:t>
            </a:r>
          </a:p>
          <a:p>
            <a:pPr lvl="2"/>
            <a:r>
              <a:rPr lang="en-US" dirty="0"/>
              <a:t>{5, 5, 5, 2}</a:t>
            </a:r>
          </a:p>
          <a:p>
            <a:pPr lvl="2"/>
            <a:r>
              <a:rPr lang="en-US" dirty="0"/>
              <a:t>{3, 3, 3, 3, 3, 2}</a:t>
            </a:r>
          </a:p>
          <a:p>
            <a:pPr lvl="2"/>
            <a:r>
              <a:rPr lang="en-US" dirty="0"/>
              <a:t>{5, 5, 2, 2, 3}</a:t>
            </a:r>
          </a:p>
          <a:p>
            <a:pPr lvl="2"/>
            <a:r>
              <a:rPr lang="en-US" dirty="0"/>
              <a:t>...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1C3A049-5F15-4889-9FF0-7AE075F8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 Problem (with Repetition)</a:t>
            </a:r>
          </a:p>
        </p:txBody>
      </p:sp>
    </p:spTree>
    <p:extLst>
      <p:ext uri="{BB962C8B-B14F-4D97-AF65-F5344CB8AC3E}">
        <p14:creationId xmlns:p14="http://schemas.microsoft.com/office/powerpoint/2010/main" val="235522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52DB73-E500-4D0B-A383-20576C368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DC1D9-B078-4982-A13E-A4B043BDC4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1000" y="1269375"/>
            <a:ext cx="10154766" cy="5237625"/>
          </a:xfrm>
        </p:spPr>
        <p:txBody>
          <a:bodyPr/>
          <a:lstStyle/>
          <a:p>
            <a:r>
              <a:rPr lang="en-US" dirty="0"/>
              <a:t>static bool[] </a:t>
            </a:r>
            <a:r>
              <a:rPr lang="en-US" dirty="0" err="1"/>
              <a:t>CalcPossibleSums</a:t>
            </a:r>
            <a:r>
              <a:rPr lang="en-US" dirty="0"/>
              <a:t>(int[] </a:t>
            </a:r>
            <a:r>
              <a:rPr lang="en-US" dirty="0" err="1"/>
              <a:t>nums</a:t>
            </a:r>
            <a:r>
              <a:rPr lang="en-US" dirty="0"/>
              <a:t>, int </a:t>
            </a:r>
            <a:r>
              <a:rPr lang="en-US" dirty="0" err="1"/>
              <a:t>targetSum</a:t>
            </a:r>
            <a:r>
              <a:rPr lang="en-US" dirty="0"/>
              <a:t>) {</a:t>
            </a:r>
          </a:p>
          <a:p>
            <a:r>
              <a:rPr lang="en-US" dirty="0"/>
              <a:t>  var possible = new bool[</a:t>
            </a:r>
            <a:r>
              <a:rPr lang="en-US" dirty="0" err="1"/>
              <a:t>targetSum</a:t>
            </a:r>
            <a:r>
              <a:rPr lang="en-US" dirty="0"/>
              <a:t> + 1];</a:t>
            </a:r>
          </a:p>
          <a:p>
            <a:r>
              <a:rPr lang="en-US" dirty="0"/>
              <a:t>  possible[0] = true;</a:t>
            </a:r>
          </a:p>
          <a:p>
            <a:r>
              <a:rPr lang="en-US" dirty="0"/>
              <a:t>  for (int sum = 0; sum &lt; </a:t>
            </a:r>
            <a:r>
              <a:rPr lang="en-US" dirty="0" err="1"/>
              <a:t>possible.Length</a:t>
            </a:r>
            <a:r>
              <a:rPr lang="en-US" dirty="0"/>
              <a:t>; sum++) {</a:t>
            </a:r>
          </a:p>
          <a:p>
            <a:r>
              <a:rPr lang="en-US" dirty="0"/>
              <a:t>    if (!possible[sum]) continue;</a:t>
            </a:r>
          </a:p>
          <a:p>
            <a:r>
              <a:rPr lang="en-US" dirty="0"/>
              <a:t>    foreach (var num in </a:t>
            </a:r>
            <a:r>
              <a:rPr lang="en-US" dirty="0" err="1"/>
              <a:t>nums</a:t>
            </a:r>
            <a:r>
              <a:rPr lang="en-US" dirty="0"/>
              <a:t>) {</a:t>
            </a:r>
          </a:p>
          <a:p>
            <a:r>
              <a:rPr lang="en-US" dirty="0"/>
              <a:t>      var </a:t>
            </a:r>
            <a:r>
              <a:rPr lang="en-US" dirty="0" err="1"/>
              <a:t>newSum</a:t>
            </a:r>
            <a:r>
              <a:rPr lang="en-US" dirty="0"/>
              <a:t> = sum + num;</a:t>
            </a:r>
          </a:p>
          <a:p>
            <a:r>
              <a:rPr lang="en-US" dirty="0"/>
              <a:t>      if (</a:t>
            </a:r>
            <a:r>
              <a:rPr lang="en-US" dirty="0" err="1"/>
              <a:t>newSum</a:t>
            </a:r>
            <a:r>
              <a:rPr lang="en-US" dirty="0"/>
              <a:t> &lt;= </a:t>
            </a:r>
            <a:r>
              <a:rPr lang="en-US" dirty="0" err="1"/>
              <a:t>targetSum</a:t>
            </a:r>
            <a:r>
              <a:rPr lang="en-US" dirty="0"/>
              <a:t>)</a:t>
            </a:r>
          </a:p>
          <a:p>
            <a:r>
              <a:rPr lang="en-US" dirty="0"/>
              <a:t>        possible[</a:t>
            </a:r>
            <a:r>
              <a:rPr lang="en-US" dirty="0" err="1"/>
              <a:t>newSum</a:t>
            </a:r>
            <a:r>
              <a:rPr lang="en-US" dirty="0"/>
              <a:t>] = true;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possible;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A0C25C-E682-4952-AD5D-03312DCE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 (with Repetition)</a:t>
            </a:r>
          </a:p>
        </p:txBody>
      </p:sp>
    </p:spTree>
    <p:extLst>
      <p:ext uri="{BB962C8B-B14F-4D97-AF65-F5344CB8AC3E}">
        <p14:creationId xmlns:p14="http://schemas.microsoft.com/office/powerpoint/2010/main" val="297584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3C9FFB-AC82-42BA-8A63-D25FBC1B5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F1FE8-AFCA-4A5E-855A-E80BBD8FC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58617" y="1178898"/>
            <a:ext cx="9074766" cy="5625102"/>
          </a:xfrm>
        </p:spPr>
        <p:txBody>
          <a:bodyPr/>
          <a:lstStyle/>
          <a:p>
            <a:r>
              <a:rPr lang="en-US" dirty="0"/>
              <a:t>static List&lt;int&gt; </a:t>
            </a:r>
            <a:r>
              <a:rPr lang="en-US" dirty="0" err="1"/>
              <a:t>FindSubset</a:t>
            </a:r>
            <a:r>
              <a:rPr lang="en-US" dirty="0"/>
              <a:t>(</a:t>
            </a:r>
          </a:p>
          <a:p>
            <a:r>
              <a:rPr lang="en-US" dirty="0"/>
              <a:t>  int[] </a:t>
            </a:r>
            <a:r>
              <a:rPr lang="en-US" dirty="0" err="1"/>
              <a:t>nums</a:t>
            </a:r>
            <a:r>
              <a:rPr lang="en-US" dirty="0"/>
              <a:t>, int </a:t>
            </a:r>
            <a:r>
              <a:rPr lang="en-US" dirty="0" err="1"/>
              <a:t>targetSum</a:t>
            </a:r>
            <a:r>
              <a:rPr lang="en-US" dirty="0"/>
              <a:t>, bool[] </a:t>
            </a:r>
            <a:r>
              <a:rPr lang="en-US" dirty="0" err="1"/>
              <a:t>possibleSums</a:t>
            </a:r>
            <a:r>
              <a:rPr lang="en-US" dirty="0"/>
              <a:t>) {</a:t>
            </a:r>
          </a:p>
          <a:p>
            <a:r>
              <a:rPr lang="en-US" dirty="0"/>
              <a:t>  var subset = new List&lt;int&gt;();</a:t>
            </a:r>
          </a:p>
          <a:p>
            <a:r>
              <a:rPr lang="en-US" dirty="0"/>
              <a:t>  while (</a:t>
            </a:r>
            <a:r>
              <a:rPr lang="en-US" dirty="0" err="1"/>
              <a:t>targetSum</a:t>
            </a:r>
            <a:r>
              <a:rPr lang="en-US" dirty="0"/>
              <a:t> &gt; 0) {</a:t>
            </a:r>
          </a:p>
          <a:p>
            <a:r>
              <a:rPr lang="en-US" dirty="0"/>
              <a:t>    foreach (var num in </a:t>
            </a:r>
            <a:r>
              <a:rPr lang="en-US" dirty="0" err="1"/>
              <a:t>nums</a:t>
            </a:r>
            <a:r>
              <a:rPr lang="en-US" dirty="0"/>
              <a:t>) {</a:t>
            </a:r>
          </a:p>
          <a:p>
            <a:r>
              <a:rPr lang="en-US" dirty="0"/>
              <a:t>      var </a:t>
            </a:r>
            <a:r>
              <a:rPr lang="en-US" dirty="0" err="1"/>
              <a:t>newSum</a:t>
            </a:r>
            <a:r>
              <a:rPr lang="en-US" dirty="0"/>
              <a:t> = </a:t>
            </a:r>
            <a:r>
              <a:rPr lang="en-US" dirty="0" err="1"/>
              <a:t>targetSum</a:t>
            </a:r>
            <a:r>
              <a:rPr lang="en-US" dirty="0"/>
              <a:t> - num;</a:t>
            </a:r>
          </a:p>
          <a:p>
            <a:r>
              <a:rPr lang="en-US" dirty="0"/>
              <a:t>      if (</a:t>
            </a:r>
            <a:r>
              <a:rPr lang="en-US" dirty="0" err="1"/>
              <a:t>newSum</a:t>
            </a:r>
            <a:r>
              <a:rPr lang="en-US" dirty="0"/>
              <a:t> &gt;= 0 &amp;&amp; </a:t>
            </a:r>
            <a:r>
              <a:rPr lang="en-US" dirty="0" err="1"/>
              <a:t>possibleSums</a:t>
            </a:r>
            <a:r>
              <a:rPr lang="en-US" dirty="0"/>
              <a:t>[</a:t>
            </a:r>
            <a:r>
              <a:rPr lang="en-US" dirty="0" err="1"/>
              <a:t>newSum</a:t>
            </a:r>
            <a:r>
              <a:rPr lang="en-US" dirty="0"/>
              <a:t>]) {</a:t>
            </a:r>
          </a:p>
          <a:p>
            <a:r>
              <a:rPr lang="en-US" dirty="0"/>
              <a:t>        </a:t>
            </a:r>
            <a:r>
              <a:rPr lang="en-US" dirty="0" err="1"/>
              <a:t>targetSum</a:t>
            </a:r>
            <a:r>
              <a:rPr lang="en-US" dirty="0"/>
              <a:t> = </a:t>
            </a:r>
            <a:r>
              <a:rPr lang="en-US" dirty="0" err="1"/>
              <a:t>newSum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subset.Add</a:t>
            </a:r>
            <a:r>
              <a:rPr lang="en-US" dirty="0"/>
              <a:t>(num);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subset;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77A548-5A2F-44FE-A999-665E4DCE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 (with Repetition): Recovery</a:t>
            </a:r>
          </a:p>
        </p:txBody>
      </p:sp>
    </p:spTree>
    <p:extLst>
      <p:ext uri="{BB962C8B-B14F-4D97-AF65-F5344CB8AC3E}">
        <p14:creationId xmlns:p14="http://schemas.microsoft.com/office/powerpoint/2010/main" val="38250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Largest Sum in Matrix of Numbers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Move Down/Right Sum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8D7B84-0F05-471C-81AB-B801277BEC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106606-4097-4811-AD9B-AD4A0A1F1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50060"/>
              </p:ext>
            </p:extLst>
          </p:nvPr>
        </p:nvGraphicFramePr>
        <p:xfrm>
          <a:off x="4902899" y="1506017"/>
          <a:ext cx="2386202" cy="209487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34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A000"/>
                          </a:solidFill>
                        </a:rPr>
                        <a:t>2</a:t>
                      </a:r>
                    </a:p>
                  </a:txBody>
                  <a:tcPr marL="83694" marR="83694" marT="41847" marB="418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A000"/>
                          </a:solidFill>
                        </a:rPr>
                        <a:t>6</a:t>
                      </a:r>
                    </a:p>
                  </a:txBody>
                  <a:tcPr marL="83694" marR="83694" marT="41847" marB="4184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3694" marR="83694" marT="41847" marB="418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12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/>
              <a:t>What is Dynamic Programming?</a:t>
            </a:r>
          </a:p>
          <a:p>
            <a:pPr marL="514350" indent="-514350"/>
            <a:r>
              <a:rPr lang="en-US" dirty="0"/>
              <a:t>Fibonacci Sequence</a:t>
            </a:r>
          </a:p>
          <a:p>
            <a:pPr marL="514350" indent="-514350"/>
            <a:r>
              <a:rPr lang="en-US" dirty="0"/>
              <a:t>Subset Sum</a:t>
            </a:r>
          </a:p>
          <a:p>
            <a:pPr marL="514350" indent="-514350"/>
            <a:r>
              <a:rPr lang="en-US" dirty="0"/>
              <a:t>Move Down/Right Sum</a:t>
            </a:r>
          </a:p>
          <a:p>
            <a:pPr marL="514350" indent="-514350"/>
            <a:r>
              <a:rPr lang="en-US" dirty="0"/>
              <a:t>Longest Common Subsequence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 are given a matrix of numbers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Find the </a:t>
            </a:r>
            <a:r>
              <a:rPr lang="en-US" b="1" dirty="0">
                <a:solidFill>
                  <a:srgbClr val="FFA000"/>
                </a:solidFill>
              </a:rPr>
              <a:t>path with largest sum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Start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top left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End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bottom right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Move only right/down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There won't be negative numbers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"Move Down / Right Sum" Problem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027883"/>
              </p:ext>
            </p:extLst>
          </p:nvPr>
        </p:nvGraphicFramePr>
        <p:xfrm>
          <a:off x="7177086" y="1371600"/>
          <a:ext cx="4329115" cy="3657283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61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6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8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2870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2828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5E671FCB-E826-4C02-8B90-6AF8FC86A085}"/>
              </a:ext>
            </a:extLst>
          </p:cNvPr>
          <p:cNvSpPr/>
          <p:nvPr/>
        </p:nvSpPr>
        <p:spPr>
          <a:xfrm>
            <a:off x="5410203" y="3732459"/>
            <a:ext cx="1295400" cy="452502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64039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7467600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1905000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7942218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982101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7931921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2369321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8406539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689170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8430485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2867885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8905103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588031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8896394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3333794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9371012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7270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9371012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3808412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9845630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328111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9860867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4298267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10335485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009419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rot="16200000">
            <a:off x="6926231" y="2701101"/>
            <a:ext cx="396945" cy="381001"/>
          </a:xfrm>
          <a:prstGeom prst="uturnArrow">
            <a:avLst>
              <a:gd name="adj1" fmla="val 18143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7048302" y="3132470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243760A-7693-47D1-817A-C98D213B778C}"/>
              </a:ext>
            </a:extLst>
          </p:cNvPr>
          <p:cNvCxnSpPr>
            <a:cxnSpLocks/>
          </p:cNvCxnSpPr>
          <p:nvPr/>
        </p:nvCxnSpPr>
        <p:spPr>
          <a:xfrm rot="10800000">
            <a:off x="762002" y="2286000"/>
            <a:ext cx="6553203" cy="1066800"/>
          </a:xfrm>
          <a:prstGeom prst="bentConnector3">
            <a:avLst>
              <a:gd name="adj1" fmla="val 34282"/>
            </a:avLst>
          </a:prstGeom>
          <a:ln w="412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Bent 29">
            <a:extLst>
              <a:ext uri="{FF2B5EF4-FFF2-40B4-BE49-F238E27FC236}">
                <a16:creationId xmlns:a16="http://schemas.microsoft.com/office/drawing/2014/main" id="{A7834CCF-4474-4D0A-ADC0-B96CC833C427}"/>
              </a:ext>
            </a:extLst>
          </p:cNvPr>
          <p:cNvSpPr/>
          <p:nvPr/>
        </p:nvSpPr>
        <p:spPr>
          <a:xfrm flipV="1">
            <a:off x="762000" y="2286001"/>
            <a:ext cx="530628" cy="998552"/>
          </a:xfrm>
          <a:prstGeom prst="bentArrow">
            <a:avLst>
              <a:gd name="adj1" fmla="val 12883"/>
              <a:gd name="adj2" fmla="val 14903"/>
              <a:gd name="adj3" fmla="val 25000"/>
              <a:gd name="adj4" fmla="val 33877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41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rot="16200000">
            <a:off x="6926231" y="3132173"/>
            <a:ext cx="396945" cy="381001"/>
          </a:xfrm>
          <a:prstGeom prst="uturnArrow">
            <a:avLst>
              <a:gd name="adj1" fmla="val 18143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7048302" y="356354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243760A-7693-47D1-817A-C98D213B778C}"/>
              </a:ext>
            </a:extLst>
          </p:cNvPr>
          <p:cNvCxnSpPr>
            <a:cxnSpLocks/>
          </p:cNvCxnSpPr>
          <p:nvPr/>
        </p:nvCxnSpPr>
        <p:spPr>
          <a:xfrm rot="10800000">
            <a:off x="762002" y="2057400"/>
            <a:ext cx="6553205" cy="1726472"/>
          </a:xfrm>
          <a:prstGeom prst="bentConnector3">
            <a:avLst>
              <a:gd name="adj1" fmla="val 33256"/>
            </a:avLst>
          </a:prstGeom>
          <a:ln w="412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Bent 29">
            <a:extLst>
              <a:ext uri="{FF2B5EF4-FFF2-40B4-BE49-F238E27FC236}">
                <a16:creationId xmlns:a16="http://schemas.microsoft.com/office/drawing/2014/main" id="{A7834CCF-4474-4D0A-ADC0-B96CC833C427}"/>
              </a:ext>
            </a:extLst>
          </p:cNvPr>
          <p:cNvSpPr/>
          <p:nvPr/>
        </p:nvSpPr>
        <p:spPr>
          <a:xfrm flipV="1">
            <a:off x="762000" y="2057401"/>
            <a:ext cx="530628" cy="1658225"/>
          </a:xfrm>
          <a:prstGeom prst="bentArrow">
            <a:avLst>
              <a:gd name="adj1" fmla="val 12883"/>
              <a:gd name="adj2" fmla="val 14903"/>
              <a:gd name="adj3" fmla="val 25000"/>
              <a:gd name="adj4" fmla="val 33877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175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Controlled</a:t>
            </a:r>
            <a:r>
              <a:rPr lang="en-US" dirty="0"/>
              <a:t>" brute force / exhaustive search</a:t>
            </a:r>
          </a:p>
          <a:p>
            <a:pPr>
              <a:buClr>
                <a:schemeClr val="tx1"/>
              </a:buClr>
            </a:pPr>
            <a:r>
              <a:rPr lang="en-US" dirty="0"/>
              <a:t> Key ideas: 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Subproblems</a:t>
            </a:r>
            <a:r>
              <a:rPr lang="en-US" dirty="0"/>
              <a:t>: like original problem, but smaller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Write solution to one </a:t>
            </a:r>
            <a:r>
              <a:rPr lang="en-US" sz="3400" b="1" dirty="0">
                <a:solidFill>
                  <a:schemeClr val="bg1"/>
                </a:solidFill>
              </a:rPr>
              <a:t>subproblem</a:t>
            </a:r>
            <a:r>
              <a:rPr lang="en-US" dirty="0"/>
              <a:t> in terms of solutions      to smaller acyclic subproblems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Memoization</a:t>
            </a:r>
            <a:r>
              <a:rPr lang="en-US" dirty="0"/>
              <a:t>: remember the </a:t>
            </a:r>
            <a:r>
              <a:rPr lang="en-US" sz="3400" b="1" dirty="0">
                <a:solidFill>
                  <a:schemeClr val="bg1"/>
                </a:solidFill>
              </a:rPr>
              <a:t>solution</a:t>
            </a:r>
            <a:r>
              <a:rPr lang="en-US" dirty="0"/>
              <a:t> to subproblems we’ve already solved, and </a:t>
            </a:r>
            <a:r>
              <a:rPr lang="en-US" sz="3400" b="1" dirty="0">
                <a:solidFill>
                  <a:schemeClr val="bg1"/>
                </a:solidFill>
              </a:rPr>
              <a:t>re‐use</a:t>
            </a: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exponentials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Guessing</a:t>
            </a:r>
            <a:r>
              <a:rPr lang="en-US" dirty="0"/>
              <a:t>: if you don’t know something, </a:t>
            </a:r>
            <a:r>
              <a:rPr lang="en-US" sz="3400" b="1" dirty="0">
                <a:solidFill>
                  <a:schemeClr val="bg1"/>
                </a:solidFill>
              </a:rPr>
              <a:t>guess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it!</a:t>
            </a:r>
            <a:r>
              <a:rPr lang="en-US" dirty="0"/>
              <a:t>                (try all possibilities)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Dynamic Programming?</a:t>
            </a:r>
          </a:p>
        </p:txBody>
      </p:sp>
    </p:spTree>
    <p:extLst>
      <p:ext uri="{BB962C8B-B14F-4D97-AF65-F5344CB8AC3E}">
        <p14:creationId xmlns:p14="http://schemas.microsoft.com/office/powerpoint/2010/main" val="361299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D9B1E0-75DE-4D2F-A41D-54C60AE21A4A}"/>
              </a:ext>
            </a:extLst>
          </p:cNvPr>
          <p:cNvGrpSpPr/>
          <p:nvPr/>
        </p:nvGrpSpPr>
        <p:grpSpPr>
          <a:xfrm>
            <a:off x="762001" y="3531325"/>
            <a:ext cx="6553203" cy="617278"/>
            <a:chOff x="760412" y="3531325"/>
            <a:chExt cx="6553203" cy="617278"/>
          </a:xfrm>
        </p:grpSpPr>
        <p:sp>
          <p:nvSpPr>
            <p:cNvPr id="2" name="Arrow: U-Turn 1">
              <a:extLst>
                <a:ext uri="{FF2B5EF4-FFF2-40B4-BE49-F238E27FC236}">
                  <a16:creationId xmlns:a16="http://schemas.microsoft.com/office/drawing/2014/main" id="{36CF8972-0E71-4E3F-A2C1-8F341B259819}"/>
                </a:ext>
              </a:extLst>
            </p:cNvPr>
            <p:cNvSpPr/>
            <p:nvPr/>
          </p:nvSpPr>
          <p:spPr>
            <a:xfrm rot="16200000">
              <a:off x="6924642" y="3539299"/>
              <a:ext cx="396945" cy="381001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BADBE58E-7F07-43F2-A578-735FB2273F6A}"/>
                </a:ext>
              </a:extLst>
            </p:cNvPr>
            <p:cNvSpPr/>
            <p:nvPr/>
          </p:nvSpPr>
          <p:spPr>
            <a:xfrm>
              <a:off x="7046714" y="3970669"/>
              <a:ext cx="177934" cy="177934"/>
            </a:xfrm>
            <a:prstGeom prst="mathPlus">
              <a:avLst>
                <a:gd name="adj1" fmla="val 14504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A7834CCF-4474-4D0A-ADC0-B96CC833C427}"/>
                </a:ext>
              </a:extLst>
            </p:cNvPr>
            <p:cNvSpPr/>
            <p:nvPr/>
          </p:nvSpPr>
          <p:spPr>
            <a:xfrm flipV="1">
              <a:off x="760412" y="3531325"/>
              <a:ext cx="530628" cy="617276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628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D9B1E0-75DE-4D2F-A41D-54C60AE21A4A}"/>
              </a:ext>
            </a:extLst>
          </p:cNvPr>
          <p:cNvGrpSpPr/>
          <p:nvPr/>
        </p:nvGrpSpPr>
        <p:grpSpPr>
          <a:xfrm>
            <a:off x="762001" y="3962400"/>
            <a:ext cx="6553203" cy="617278"/>
            <a:chOff x="760412" y="3531325"/>
            <a:chExt cx="6553203" cy="617278"/>
          </a:xfrm>
        </p:grpSpPr>
        <p:sp>
          <p:nvSpPr>
            <p:cNvPr id="2" name="Arrow: U-Turn 1">
              <a:extLst>
                <a:ext uri="{FF2B5EF4-FFF2-40B4-BE49-F238E27FC236}">
                  <a16:creationId xmlns:a16="http://schemas.microsoft.com/office/drawing/2014/main" id="{36CF8972-0E71-4E3F-A2C1-8F341B259819}"/>
                </a:ext>
              </a:extLst>
            </p:cNvPr>
            <p:cNvSpPr/>
            <p:nvPr/>
          </p:nvSpPr>
          <p:spPr>
            <a:xfrm rot="16200000">
              <a:off x="6924642" y="3539299"/>
              <a:ext cx="396945" cy="381001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BADBE58E-7F07-43F2-A578-735FB2273F6A}"/>
                </a:ext>
              </a:extLst>
            </p:cNvPr>
            <p:cNvSpPr/>
            <p:nvPr/>
          </p:nvSpPr>
          <p:spPr>
            <a:xfrm>
              <a:off x="7046714" y="3970669"/>
              <a:ext cx="177934" cy="177934"/>
            </a:xfrm>
            <a:prstGeom prst="mathPlus">
              <a:avLst>
                <a:gd name="adj1" fmla="val 14504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A7834CCF-4474-4D0A-ADC0-B96CC833C427}"/>
                </a:ext>
              </a:extLst>
            </p:cNvPr>
            <p:cNvSpPr/>
            <p:nvPr/>
          </p:nvSpPr>
          <p:spPr>
            <a:xfrm flipV="1">
              <a:off x="760412" y="3531325"/>
              <a:ext cx="530628" cy="617276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681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D9B1E0-75DE-4D2F-A41D-54C60AE21A4A}"/>
              </a:ext>
            </a:extLst>
          </p:cNvPr>
          <p:cNvGrpSpPr/>
          <p:nvPr/>
        </p:nvGrpSpPr>
        <p:grpSpPr>
          <a:xfrm>
            <a:off x="762001" y="4411922"/>
            <a:ext cx="6553203" cy="617278"/>
            <a:chOff x="760412" y="3531325"/>
            <a:chExt cx="6553203" cy="617278"/>
          </a:xfrm>
        </p:grpSpPr>
        <p:sp>
          <p:nvSpPr>
            <p:cNvPr id="2" name="Arrow: U-Turn 1">
              <a:extLst>
                <a:ext uri="{FF2B5EF4-FFF2-40B4-BE49-F238E27FC236}">
                  <a16:creationId xmlns:a16="http://schemas.microsoft.com/office/drawing/2014/main" id="{36CF8972-0E71-4E3F-A2C1-8F341B259819}"/>
                </a:ext>
              </a:extLst>
            </p:cNvPr>
            <p:cNvSpPr/>
            <p:nvPr/>
          </p:nvSpPr>
          <p:spPr>
            <a:xfrm rot="16200000">
              <a:off x="6924642" y="3539299"/>
              <a:ext cx="396945" cy="381001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BADBE58E-7F07-43F2-A578-735FB2273F6A}"/>
                </a:ext>
              </a:extLst>
            </p:cNvPr>
            <p:cNvSpPr/>
            <p:nvPr/>
          </p:nvSpPr>
          <p:spPr>
            <a:xfrm>
              <a:off x="7046714" y="3970669"/>
              <a:ext cx="177934" cy="177934"/>
            </a:xfrm>
            <a:prstGeom prst="mathPlus">
              <a:avLst>
                <a:gd name="adj1" fmla="val 14504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A7834CCF-4474-4D0A-ADC0-B96CC833C427}"/>
                </a:ext>
              </a:extLst>
            </p:cNvPr>
            <p:cNvSpPr/>
            <p:nvPr/>
          </p:nvSpPr>
          <p:spPr>
            <a:xfrm flipV="1">
              <a:off x="760412" y="3531325"/>
              <a:ext cx="530628" cy="617276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0552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D9B1E0-75DE-4D2F-A41D-54C60AE21A4A}"/>
              </a:ext>
            </a:extLst>
          </p:cNvPr>
          <p:cNvGrpSpPr/>
          <p:nvPr/>
        </p:nvGrpSpPr>
        <p:grpSpPr>
          <a:xfrm>
            <a:off x="762001" y="4792922"/>
            <a:ext cx="6553203" cy="617278"/>
            <a:chOff x="760412" y="3531325"/>
            <a:chExt cx="6553203" cy="617278"/>
          </a:xfrm>
        </p:grpSpPr>
        <p:sp>
          <p:nvSpPr>
            <p:cNvPr id="2" name="Arrow: U-Turn 1">
              <a:extLst>
                <a:ext uri="{FF2B5EF4-FFF2-40B4-BE49-F238E27FC236}">
                  <a16:creationId xmlns:a16="http://schemas.microsoft.com/office/drawing/2014/main" id="{36CF8972-0E71-4E3F-A2C1-8F341B259819}"/>
                </a:ext>
              </a:extLst>
            </p:cNvPr>
            <p:cNvSpPr/>
            <p:nvPr/>
          </p:nvSpPr>
          <p:spPr>
            <a:xfrm rot="16200000">
              <a:off x="6924642" y="3539299"/>
              <a:ext cx="396945" cy="381001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BADBE58E-7F07-43F2-A578-735FB2273F6A}"/>
                </a:ext>
              </a:extLst>
            </p:cNvPr>
            <p:cNvSpPr/>
            <p:nvPr/>
          </p:nvSpPr>
          <p:spPr>
            <a:xfrm>
              <a:off x="7046714" y="3970669"/>
              <a:ext cx="177934" cy="177934"/>
            </a:xfrm>
            <a:prstGeom prst="mathPlus">
              <a:avLst>
                <a:gd name="adj1" fmla="val 14504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A7834CCF-4474-4D0A-ADC0-B96CC833C427}"/>
                </a:ext>
              </a:extLst>
            </p:cNvPr>
            <p:cNvSpPr/>
            <p:nvPr/>
          </p:nvSpPr>
          <p:spPr>
            <a:xfrm flipV="1">
              <a:off x="760412" y="3531325"/>
              <a:ext cx="530628" cy="617276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186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D9B1E0-75DE-4D2F-A41D-54C60AE21A4A}"/>
              </a:ext>
            </a:extLst>
          </p:cNvPr>
          <p:cNvGrpSpPr/>
          <p:nvPr/>
        </p:nvGrpSpPr>
        <p:grpSpPr>
          <a:xfrm>
            <a:off x="762001" y="5250122"/>
            <a:ext cx="6553203" cy="617278"/>
            <a:chOff x="760412" y="3531325"/>
            <a:chExt cx="6553203" cy="617278"/>
          </a:xfrm>
        </p:grpSpPr>
        <p:sp>
          <p:nvSpPr>
            <p:cNvPr id="2" name="Arrow: U-Turn 1">
              <a:extLst>
                <a:ext uri="{FF2B5EF4-FFF2-40B4-BE49-F238E27FC236}">
                  <a16:creationId xmlns:a16="http://schemas.microsoft.com/office/drawing/2014/main" id="{36CF8972-0E71-4E3F-A2C1-8F341B259819}"/>
                </a:ext>
              </a:extLst>
            </p:cNvPr>
            <p:cNvSpPr/>
            <p:nvPr/>
          </p:nvSpPr>
          <p:spPr>
            <a:xfrm rot="16200000">
              <a:off x="6924642" y="3539299"/>
              <a:ext cx="396945" cy="381001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BADBE58E-7F07-43F2-A578-735FB2273F6A}"/>
                </a:ext>
              </a:extLst>
            </p:cNvPr>
            <p:cNvSpPr/>
            <p:nvPr/>
          </p:nvSpPr>
          <p:spPr>
            <a:xfrm>
              <a:off x="7046714" y="3970669"/>
              <a:ext cx="177934" cy="177934"/>
            </a:xfrm>
            <a:prstGeom prst="mathPlus">
              <a:avLst>
                <a:gd name="adj1" fmla="val 14504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A7834CCF-4474-4D0A-ADC0-B96CC833C427}"/>
                </a:ext>
              </a:extLst>
            </p:cNvPr>
            <p:cNvSpPr/>
            <p:nvPr/>
          </p:nvSpPr>
          <p:spPr>
            <a:xfrm flipV="1">
              <a:off x="760412" y="3531325"/>
              <a:ext cx="530628" cy="617276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0000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2265318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stCxn id="11" idx="3"/>
          </p:cNvCxnSpPr>
          <p:nvPr/>
        </p:nvCxnSpPr>
        <p:spPr>
          <a:xfrm>
            <a:off x="6419795" y="2326004"/>
            <a:ext cx="895408" cy="874396"/>
          </a:xfrm>
          <a:prstGeom prst="bentConnector3">
            <a:avLst/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6710690" y="1221104"/>
            <a:ext cx="523220" cy="2209800"/>
          </a:xfrm>
          <a:prstGeom prst="bentConnector4">
            <a:avLst>
              <a:gd name="adj1" fmla="val -43691"/>
              <a:gd name="adj2" fmla="val 99598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910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2781300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19796" y="2326004"/>
            <a:ext cx="1428805" cy="912496"/>
          </a:xfrm>
          <a:prstGeom prst="bentConnector3">
            <a:avLst/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6939290" y="992504"/>
            <a:ext cx="523220" cy="2667000"/>
          </a:xfrm>
          <a:prstGeom prst="bentConnector4">
            <a:avLst>
              <a:gd name="adj1" fmla="val -43691"/>
              <a:gd name="adj2" fmla="val 100159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473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3238500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19796" y="2326004"/>
            <a:ext cx="1886005" cy="950596"/>
          </a:xfrm>
          <a:prstGeom prst="bentConnector3">
            <a:avLst>
              <a:gd name="adj1" fmla="val 33282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  <a:endCxn id="7" idx="0"/>
          </p:cNvCxnSpPr>
          <p:nvPr/>
        </p:nvCxnSpPr>
        <p:spPr>
          <a:xfrm rot="16200000" flipH="1">
            <a:off x="7167890" y="763905"/>
            <a:ext cx="523220" cy="3124201"/>
          </a:xfrm>
          <a:prstGeom prst="bentConnector3">
            <a:avLst>
              <a:gd name="adj1" fmla="val -43691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478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3695700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19796" y="2326004"/>
            <a:ext cx="2343205" cy="950596"/>
          </a:xfrm>
          <a:prstGeom prst="bentConnector3">
            <a:avLst>
              <a:gd name="adj1" fmla="val 26227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7396491" y="535303"/>
            <a:ext cx="523220" cy="3581402"/>
          </a:xfrm>
          <a:prstGeom prst="bentConnector4">
            <a:avLst>
              <a:gd name="adj1" fmla="val -43691"/>
              <a:gd name="adj2" fmla="val 99678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415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4152900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19796" y="2326004"/>
            <a:ext cx="2800405" cy="950596"/>
          </a:xfrm>
          <a:prstGeom prst="bentConnector3">
            <a:avLst>
              <a:gd name="adj1" fmla="val 24103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7625090" y="306704"/>
            <a:ext cx="523220" cy="4038600"/>
          </a:xfrm>
          <a:prstGeom prst="bentConnector4">
            <a:avLst>
              <a:gd name="adj1" fmla="val -43691"/>
              <a:gd name="adj2" fmla="val 100300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729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Recursive Approach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</a:p>
        </p:txBody>
      </p:sp>
      <p:pic>
        <p:nvPicPr>
          <p:cNvPr id="12" name="Graphic 11" descr="Magnifying glass">
            <a:extLst>
              <a:ext uri="{FF2B5EF4-FFF2-40B4-BE49-F238E27FC236}">
                <a16:creationId xmlns:a16="http://schemas.microsoft.com/office/drawing/2014/main" id="{8DFEE642-7AFA-4B46-A13B-58B41AFA8BB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341000" y="819000"/>
            <a:ext cx="3376200" cy="3376200"/>
          </a:xfrm>
          <a:prstGeom prst="rect">
            <a:avLst/>
          </a:prstGeom>
        </p:spPr>
      </p:pic>
      <p:pic>
        <p:nvPicPr>
          <p:cNvPr id="13" name="Graphic 12" descr="Magnifying glass">
            <a:extLst>
              <a:ext uri="{FF2B5EF4-FFF2-40B4-BE49-F238E27FC236}">
                <a16:creationId xmlns:a16="http://schemas.microsoft.com/office/drawing/2014/main" id="{982627B0-54AF-415C-B6CF-EBC98385EB4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003700" y="1449000"/>
            <a:ext cx="1243800" cy="1243800"/>
          </a:xfrm>
          <a:prstGeom prst="rect">
            <a:avLst/>
          </a:prstGeom>
        </p:spPr>
      </p:pic>
      <p:pic>
        <p:nvPicPr>
          <p:cNvPr id="14" name="Graphic 13" descr="Magnifying glass">
            <a:extLst>
              <a:ext uri="{FF2B5EF4-FFF2-40B4-BE49-F238E27FC236}">
                <a16:creationId xmlns:a16="http://schemas.microsoft.com/office/drawing/2014/main" id="{CDDE1CDA-9D3F-44D1-9AD2-00550152BC7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lum contras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286000" y="1764000"/>
            <a:ext cx="418122" cy="4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9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4648200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19796" y="2326004"/>
            <a:ext cx="3348205" cy="950596"/>
          </a:xfrm>
          <a:prstGeom prst="bentConnector3">
            <a:avLst>
              <a:gd name="adj1" fmla="val 23632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7891790" y="40004"/>
            <a:ext cx="523220" cy="4572000"/>
          </a:xfrm>
          <a:prstGeom prst="bentConnector4">
            <a:avLst>
              <a:gd name="adj1" fmla="val -43691"/>
              <a:gd name="adj2" fmla="val 100179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179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A000"/>
                          </a:solidFill>
                        </a:rPr>
                        <a:t>2</a:t>
                      </a:r>
                      <a:endParaRPr lang="en-US" sz="2200" b="1" dirty="0">
                        <a:solidFill>
                          <a:srgbClr val="FFA000"/>
                        </a:solidFill>
                      </a:endParaRPr>
                    </a:p>
                  </a:txBody>
                  <a:tcPr marL="83694" marR="83694" marT="41847" marB="4184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rgbClr val="FFA000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rgbClr val="FFA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FFA000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83694" marR="83694" marT="41847" marB="4184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2EF6723C-82B7-4318-8B08-E195997EB2B7}"/>
              </a:ext>
            </a:extLst>
          </p:cNvPr>
          <p:cNvSpPr/>
          <p:nvPr/>
        </p:nvSpPr>
        <p:spPr>
          <a:xfrm>
            <a:off x="4817406" y="3903405"/>
            <a:ext cx="2362200" cy="720210"/>
          </a:xfrm>
          <a:prstGeom prst="rightArrow">
            <a:avLst>
              <a:gd name="adj1" fmla="val 40805"/>
              <a:gd name="adj2" fmla="val 52758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3EC4D1-A7F3-4461-975C-C71700F6B3EC}"/>
              </a:ext>
            </a:extLst>
          </p:cNvPr>
          <p:cNvSpPr txBox="1"/>
          <p:nvPr/>
        </p:nvSpPr>
        <p:spPr>
          <a:xfrm>
            <a:off x="1291188" y="2043373"/>
            <a:ext cx="88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Start</a:t>
            </a:r>
            <a:endParaRPr lang="bg-BG" sz="2800" dirty="0">
              <a:solidFill>
                <a:srgbClr val="FFA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A68483-EAF8-4311-BD6A-8B713D166BCE}"/>
              </a:ext>
            </a:extLst>
          </p:cNvPr>
          <p:cNvSpPr txBox="1"/>
          <p:nvPr/>
        </p:nvSpPr>
        <p:spPr>
          <a:xfrm>
            <a:off x="4648200" y="5486400"/>
            <a:ext cx="73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End</a:t>
            </a:r>
            <a:endParaRPr lang="bg-BG" sz="2800" dirty="0">
              <a:solidFill>
                <a:srgbClr val="FFA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02A154-67E5-4D3E-8329-1F8B998DDBC7}"/>
              </a:ext>
            </a:extLst>
          </p:cNvPr>
          <p:cNvSpPr txBox="1"/>
          <p:nvPr/>
        </p:nvSpPr>
        <p:spPr>
          <a:xfrm>
            <a:off x="10723569" y="5486400"/>
            <a:ext cx="73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End</a:t>
            </a:r>
            <a:endParaRPr lang="bg-BG" sz="2800" dirty="0">
              <a:solidFill>
                <a:srgbClr val="FFA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EDA556-B127-415C-9C93-A795D4EAB0D0}"/>
              </a:ext>
            </a:extLst>
          </p:cNvPr>
          <p:cNvSpPr txBox="1"/>
          <p:nvPr/>
        </p:nvSpPr>
        <p:spPr>
          <a:xfrm>
            <a:off x="7315204" y="2043373"/>
            <a:ext cx="88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Start</a:t>
            </a:r>
            <a:endParaRPr lang="bg-BG" sz="2800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927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Arrow: Bent 2">
            <a:extLst>
              <a:ext uri="{FF2B5EF4-FFF2-40B4-BE49-F238E27FC236}">
                <a16:creationId xmlns:a16="http://schemas.microsoft.com/office/drawing/2014/main" id="{F03A4A4B-702F-42C1-99A3-CDB866CC937E}"/>
              </a:ext>
            </a:extLst>
          </p:cNvPr>
          <p:cNvSpPr/>
          <p:nvPr/>
        </p:nvSpPr>
        <p:spPr>
          <a:xfrm rot="16200000">
            <a:off x="8043917" y="5501205"/>
            <a:ext cx="29620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540C5412-F0A4-4434-BC98-3FFE177241FB}"/>
              </a:ext>
            </a:extLst>
          </p:cNvPr>
          <p:cNvSpPr/>
          <p:nvPr/>
        </p:nvSpPr>
        <p:spPr>
          <a:xfrm flipH="1">
            <a:off x="8534401" y="5002131"/>
            <a:ext cx="30479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05482-06C9-4D4C-896B-A7ED2B63CAD2}"/>
              </a:ext>
            </a:extLst>
          </p:cNvPr>
          <p:cNvSpPr txBox="1"/>
          <p:nvPr/>
        </p:nvSpPr>
        <p:spPr>
          <a:xfrm>
            <a:off x="8839199" y="588677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04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Arrow: Bent 2">
            <a:extLst>
              <a:ext uri="{FF2B5EF4-FFF2-40B4-BE49-F238E27FC236}">
                <a16:creationId xmlns:a16="http://schemas.microsoft.com/office/drawing/2014/main" id="{F03A4A4B-702F-42C1-99A3-CDB866CC937E}"/>
              </a:ext>
            </a:extLst>
          </p:cNvPr>
          <p:cNvSpPr/>
          <p:nvPr/>
        </p:nvSpPr>
        <p:spPr>
          <a:xfrm rot="16200000">
            <a:off x="8043917" y="4918674"/>
            <a:ext cx="29620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540C5412-F0A4-4434-BC98-3FFE177241FB}"/>
              </a:ext>
            </a:extLst>
          </p:cNvPr>
          <p:cNvSpPr/>
          <p:nvPr/>
        </p:nvSpPr>
        <p:spPr>
          <a:xfrm flipH="1">
            <a:off x="8534401" y="4419600"/>
            <a:ext cx="30479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05482-06C9-4D4C-896B-A7ED2B63CAD2}"/>
              </a:ext>
            </a:extLst>
          </p:cNvPr>
          <p:cNvSpPr txBox="1"/>
          <p:nvPr/>
        </p:nvSpPr>
        <p:spPr>
          <a:xfrm>
            <a:off x="8839199" y="5304243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738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Arrow: Bent 2">
            <a:extLst>
              <a:ext uri="{FF2B5EF4-FFF2-40B4-BE49-F238E27FC236}">
                <a16:creationId xmlns:a16="http://schemas.microsoft.com/office/drawing/2014/main" id="{F03A4A4B-702F-42C1-99A3-CDB866CC937E}"/>
              </a:ext>
            </a:extLst>
          </p:cNvPr>
          <p:cNvSpPr/>
          <p:nvPr/>
        </p:nvSpPr>
        <p:spPr>
          <a:xfrm rot="16200000">
            <a:off x="8043917" y="4353744"/>
            <a:ext cx="29620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540C5412-F0A4-4434-BC98-3FFE177241FB}"/>
              </a:ext>
            </a:extLst>
          </p:cNvPr>
          <p:cNvSpPr/>
          <p:nvPr/>
        </p:nvSpPr>
        <p:spPr>
          <a:xfrm flipH="1">
            <a:off x="8534401" y="3854670"/>
            <a:ext cx="30479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05482-06C9-4D4C-896B-A7ED2B63CAD2}"/>
              </a:ext>
            </a:extLst>
          </p:cNvPr>
          <p:cNvSpPr txBox="1"/>
          <p:nvPr/>
        </p:nvSpPr>
        <p:spPr>
          <a:xfrm>
            <a:off x="8839199" y="4739313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47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Arrow: Bent 2">
            <a:extLst>
              <a:ext uri="{FF2B5EF4-FFF2-40B4-BE49-F238E27FC236}">
                <a16:creationId xmlns:a16="http://schemas.microsoft.com/office/drawing/2014/main" id="{F03A4A4B-702F-42C1-99A3-CDB866CC937E}"/>
              </a:ext>
            </a:extLst>
          </p:cNvPr>
          <p:cNvSpPr/>
          <p:nvPr/>
        </p:nvSpPr>
        <p:spPr>
          <a:xfrm rot="16200000">
            <a:off x="7700497" y="4010324"/>
            <a:ext cx="296209" cy="198119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54395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540C5412-F0A4-4434-BC98-3FFE177241FB}"/>
              </a:ext>
            </a:extLst>
          </p:cNvPr>
          <p:cNvSpPr/>
          <p:nvPr/>
        </p:nvSpPr>
        <p:spPr>
          <a:xfrm flipH="1">
            <a:off x="7848600" y="3854670"/>
            <a:ext cx="990599" cy="1294358"/>
          </a:xfrm>
          <a:prstGeom prst="bentArrow">
            <a:avLst>
              <a:gd name="adj1" fmla="val 9085"/>
              <a:gd name="adj2" fmla="val 8685"/>
              <a:gd name="adj3" fmla="val 15451"/>
              <a:gd name="adj4" fmla="val 29957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05482-06C9-4D4C-896B-A7ED2B63CAD2}"/>
              </a:ext>
            </a:extLst>
          </p:cNvPr>
          <p:cNvSpPr txBox="1"/>
          <p:nvPr/>
        </p:nvSpPr>
        <p:spPr>
          <a:xfrm>
            <a:off x="8839199" y="4739313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82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950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430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439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565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The Fibonacci sequence </a:t>
            </a:r>
            <a:r>
              <a:rPr lang="en-US" dirty="0"/>
              <a:t>holds the following integers: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0, 1, 1, 2, 3, 5, 8, 13, 21, 34, 55, 89, 144, …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</a:t>
            </a:r>
            <a:r>
              <a:rPr lang="en-US" sz="3398" b="1" dirty="0">
                <a:solidFill>
                  <a:srgbClr val="FFA000"/>
                </a:solidFill>
              </a:rPr>
              <a:t>first two </a:t>
            </a:r>
            <a:r>
              <a:rPr lang="en-US" dirty="0"/>
              <a:t>numbers are </a:t>
            </a:r>
            <a:r>
              <a:rPr lang="en-US" sz="3398" b="1" dirty="0">
                <a:solidFill>
                  <a:srgbClr val="FFA000"/>
                </a:solidFill>
              </a:rPr>
              <a:t>0</a:t>
            </a:r>
            <a:r>
              <a:rPr lang="en-US" dirty="0"/>
              <a:t> and </a:t>
            </a:r>
            <a:r>
              <a:rPr lang="en-US" sz="3398" b="1" dirty="0">
                <a:solidFill>
                  <a:srgbClr val="FFA000"/>
                </a:solidFill>
              </a:rPr>
              <a:t>1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subsequent number is the sum of the previous two numbers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397" dirty="0"/>
              <a:t>Recursive mathematical formula: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F</a:t>
            </a:r>
            <a:r>
              <a:rPr lang="en-US" b="1" baseline="-10000" dirty="0">
                <a:solidFill>
                  <a:srgbClr val="FFA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398" dirty="0"/>
              <a:t>=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0</a:t>
            </a:r>
            <a:r>
              <a:rPr lang="en-US" dirty="0"/>
              <a:t>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F1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398" dirty="0"/>
              <a:t>=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Fn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398" dirty="0"/>
              <a:t>=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Fn-1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398" dirty="0"/>
              <a:t>+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Fn-2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Fibonacci Sequence</a:t>
            </a:r>
            <a:endParaRPr lang="bg-BG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3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452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189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146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542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060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281752"/>
          <a:ext cx="3352797" cy="3357048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1963" marR="81963" marT="40982" marB="4098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1963" marR="81963" marT="40982" marB="4098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81963" marR="81963" marT="40982" marB="4098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81963" marR="81963" marT="40982" marB="4098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81963" marR="81963" marT="40982" marB="4098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44638E7-F649-4DBD-B54E-192D0A2A4F56}"/>
              </a:ext>
            </a:extLst>
          </p:cNvPr>
          <p:cNvSpPr/>
          <p:nvPr/>
        </p:nvSpPr>
        <p:spPr>
          <a:xfrm>
            <a:off x="4817406" y="3903405"/>
            <a:ext cx="2362200" cy="720210"/>
          </a:xfrm>
          <a:prstGeom prst="rightArrow">
            <a:avLst>
              <a:gd name="adj1" fmla="val 40805"/>
              <a:gd name="adj2" fmla="val 52758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F7E333-19E6-4BBC-8027-307DCCD625E3}"/>
              </a:ext>
            </a:extLst>
          </p:cNvPr>
          <p:cNvGraphicFramePr>
            <a:graphicFrameLocks noGrp="1"/>
          </p:cNvGraphicFramePr>
          <p:nvPr/>
        </p:nvGraphicFramePr>
        <p:xfrm>
          <a:off x="7348813" y="2281752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sz="2200" b="1" dirty="0">
                        <a:solidFill>
                          <a:schemeClr val="bg2"/>
                        </a:solidFill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sz="2200" b="1" dirty="0">
                        <a:solidFill>
                          <a:schemeClr val="bg2"/>
                        </a:solidFill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655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573500" y="1449000"/>
            <a:ext cx="9045000" cy="485393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for (int row = 0; row &lt; </a:t>
            </a:r>
            <a:r>
              <a:rPr lang="en-US" sz="2400" dirty="0" err="1">
                <a:solidFill>
                  <a:schemeClr val="tx2"/>
                </a:solidFill>
              </a:rPr>
              <a:t>rowsCount</a:t>
            </a:r>
            <a:r>
              <a:rPr lang="en-US" sz="2400" dirty="0">
                <a:solidFill>
                  <a:schemeClr val="tx2"/>
                </a:solidFill>
              </a:rPr>
              <a:t>; row++)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for (int col = 0; col &lt; </a:t>
            </a:r>
            <a:r>
              <a:rPr lang="en-US" sz="2400" dirty="0" err="1">
                <a:solidFill>
                  <a:schemeClr val="tx2"/>
                </a:solidFill>
              </a:rPr>
              <a:t>colsCount</a:t>
            </a:r>
            <a:r>
              <a:rPr lang="en-US" sz="2400" dirty="0">
                <a:solidFill>
                  <a:schemeClr val="tx2"/>
                </a:solidFill>
              </a:rPr>
              <a:t>; col++)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long </a:t>
            </a:r>
            <a:r>
              <a:rPr lang="en-US" sz="2400" dirty="0" err="1">
                <a:solidFill>
                  <a:schemeClr val="tx2"/>
                </a:solidFill>
              </a:rPr>
              <a:t>maxPrevCell</a:t>
            </a:r>
            <a:r>
              <a:rPr lang="en-US" sz="2400" dirty="0">
                <a:solidFill>
                  <a:schemeClr val="tx2"/>
                </a:solidFill>
              </a:rPr>
              <a:t> = </a:t>
            </a:r>
            <a:r>
              <a:rPr lang="en-US" sz="2400" dirty="0" err="1">
                <a:solidFill>
                  <a:schemeClr val="tx2"/>
                </a:solidFill>
              </a:rPr>
              <a:t>long.MinValue</a:t>
            </a:r>
            <a:r>
              <a:rPr lang="en-US" sz="2400" dirty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if (col &gt; 0 &amp;&amp; sum[row, col - 1] &gt; </a:t>
            </a:r>
            <a:r>
              <a:rPr lang="en-US" sz="2400" dirty="0" err="1">
                <a:solidFill>
                  <a:schemeClr val="tx2"/>
                </a:solidFill>
              </a:rPr>
              <a:t>maxPrevCell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</a:t>
            </a:r>
            <a:r>
              <a:rPr lang="en-US" sz="2400" dirty="0" err="1">
                <a:solidFill>
                  <a:schemeClr val="tx2"/>
                </a:solidFill>
              </a:rPr>
              <a:t>maxPrevCell</a:t>
            </a:r>
            <a:r>
              <a:rPr lang="en-US" sz="2400" dirty="0">
                <a:solidFill>
                  <a:schemeClr val="tx2"/>
                </a:solidFill>
              </a:rPr>
              <a:t> = sum[row, col - 1];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if (row &gt; 0 &amp;&amp; sum[row - 1, col] &gt; </a:t>
            </a:r>
            <a:r>
              <a:rPr lang="en-US" sz="2400" dirty="0" err="1">
                <a:solidFill>
                  <a:schemeClr val="tx2"/>
                </a:solidFill>
              </a:rPr>
              <a:t>maxPrevCell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</a:t>
            </a:r>
            <a:r>
              <a:rPr lang="en-US" sz="2400" dirty="0" err="1">
                <a:solidFill>
                  <a:schemeClr val="tx2"/>
                </a:solidFill>
              </a:rPr>
              <a:t>maxPrevCell</a:t>
            </a:r>
            <a:r>
              <a:rPr lang="en-US" sz="2400" dirty="0">
                <a:solidFill>
                  <a:schemeClr val="tx2"/>
                </a:solidFill>
              </a:rPr>
              <a:t> = sum[row - 1, col];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sum[row, col] = cells[row, col];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if (</a:t>
            </a:r>
            <a:r>
              <a:rPr lang="en-US" sz="2400" dirty="0" err="1">
                <a:solidFill>
                  <a:schemeClr val="tx2"/>
                </a:solidFill>
              </a:rPr>
              <a:t>maxPrevCell</a:t>
            </a:r>
            <a:r>
              <a:rPr lang="en-US" sz="2400" dirty="0">
                <a:solidFill>
                  <a:schemeClr val="tx2"/>
                </a:solidFill>
              </a:rPr>
              <a:t> != </a:t>
            </a:r>
            <a:r>
              <a:rPr lang="en-US" sz="2400" dirty="0" err="1">
                <a:solidFill>
                  <a:schemeClr val="tx2"/>
                </a:solidFill>
              </a:rPr>
              <a:t>long.MinValue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sum[row, col] += </a:t>
            </a:r>
            <a:r>
              <a:rPr lang="en-US" sz="2400" dirty="0" err="1">
                <a:solidFill>
                  <a:schemeClr val="tx2"/>
                </a:solidFill>
              </a:rPr>
              <a:t>maxPrevCell</a:t>
            </a:r>
            <a:r>
              <a:rPr lang="en-US" sz="2400" dirty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"Move Down / Right Sum" – Solution</a:t>
            </a:r>
          </a:p>
        </p:txBody>
      </p:sp>
    </p:spTree>
    <p:extLst>
      <p:ext uri="{BB962C8B-B14F-4D97-AF65-F5344CB8AC3E}">
        <p14:creationId xmlns:p14="http://schemas.microsoft.com/office/powerpoint/2010/main" val="16713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 Recursive DP Approach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Longest Common Subsequence (LCS)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000" y="2214000"/>
            <a:ext cx="3600000" cy="74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37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Longest common subsequence (LCS) problem:</a:t>
            </a:r>
          </a:p>
          <a:p>
            <a:pPr lvl="1"/>
            <a:r>
              <a:rPr lang="en-US" dirty="0"/>
              <a:t>Given two sequences </a:t>
            </a:r>
            <a:r>
              <a:rPr lang="en-US" b="1" dirty="0">
                <a:solidFill>
                  <a:schemeClr val="bg1"/>
                </a:solidFill>
              </a:rPr>
              <a:t>x[1 … m]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y[1 … n]</a:t>
            </a:r>
          </a:p>
          <a:p>
            <a:pPr lvl="1"/>
            <a:r>
              <a:rPr lang="en-US" dirty="0"/>
              <a:t>Find a longest common subsequence (LCS) to them both</a:t>
            </a:r>
          </a:p>
          <a:p>
            <a:pPr>
              <a:spcBef>
                <a:spcPts val="1800"/>
              </a:spcBef>
            </a:pPr>
            <a:r>
              <a:rPr lang="en-US" dirty="0"/>
              <a:t>Example:</a:t>
            </a:r>
          </a:p>
          <a:p>
            <a:pPr lvl="1"/>
            <a:r>
              <a:rPr lang="en-US" dirty="0"/>
              <a:t>x = "A</a:t>
            </a:r>
            <a:r>
              <a:rPr lang="en-US" b="1" dirty="0">
                <a:solidFill>
                  <a:schemeClr val="bg1"/>
                </a:solidFill>
              </a:rPr>
              <a:t>BCB</a:t>
            </a:r>
            <a:r>
              <a:rPr lang="en-US" dirty="0"/>
              <a:t>D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B"</a:t>
            </a:r>
          </a:p>
          <a:p>
            <a:pPr lvl="1"/>
            <a:r>
              <a:rPr lang="en-US" dirty="0"/>
              <a:t>y = "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D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A</a:t>
            </a:r>
            <a:r>
              <a:rPr lang="en-US" b="1" dirty="0">
                <a:solidFill>
                  <a:schemeClr val="bg1"/>
                </a:solidFill>
              </a:rPr>
              <a:t>BA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LCS = "</a:t>
            </a:r>
            <a:r>
              <a:rPr lang="en-US" b="1" dirty="0">
                <a:solidFill>
                  <a:schemeClr val="bg1"/>
                </a:solidFill>
              </a:rPr>
              <a:t>BCBA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 (LCS)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191001"/>
            <a:ext cx="7196222" cy="147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74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</a:t>
            </a:r>
            <a:r>
              <a:rPr lang="en-US" baseline="-10000" dirty="0"/>
              <a:t>1</a:t>
            </a:r>
            <a:r>
              <a:rPr lang="en-US" dirty="0"/>
              <a:t> = </a:t>
            </a:r>
            <a:r>
              <a:rPr lang="en-US" sz="3400" b="1" dirty="0">
                <a:solidFill>
                  <a:schemeClr val="bg1"/>
                </a:solidFill>
              </a:rPr>
              <a:t>GCCCTAGCG</a:t>
            </a:r>
            <a:r>
              <a:rPr lang="en-US" dirty="0"/>
              <a:t>, S</a:t>
            </a:r>
            <a:r>
              <a:rPr lang="en-US" baseline="-10000" dirty="0"/>
              <a:t>2</a:t>
            </a:r>
            <a:r>
              <a:rPr lang="en-US" dirty="0"/>
              <a:t> = </a:t>
            </a:r>
            <a:r>
              <a:rPr lang="en-US" b="1" dirty="0">
                <a:solidFill>
                  <a:schemeClr val="bg1"/>
                </a:solidFill>
              </a:rPr>
              <a:t>GCGCAATG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/>
              <a:t>Let C</a:t>
            </a:r>
            <a:r>
              <a:rPr lang="en-US" baseline="-10000" dirty="0"/>
              <a:t>1</a:t>
            </a:r>
            <a:r>
              <a:rPr lang="en-US" dirty="0"/>
              <a:t> = the right-most character of S</a:t>
            </a:r>
            <a:r>
              <a:rPr lang="en-US" baseline="-10000" dirty="0"/>
              <a:t>1</a:t>
            </a:r>
            <a:r>
              <a:rPr lang="en-US" dirty="0"/>
              <a:t> (C</a:t>
            </a:r>
            <a:r>
              <a:rPr lang="en-US" baseline="-10000" dirty="0"/>
              <a:t>1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dirty="0"/>
              <a:t>)</a:t>
            </a:r>
            <a:endParaRPr lang="en-US" baseline="-10000" dirty="0"/>
          </a:p>
          <a:p>
            <a:pPr lvl="1"/>
            <a:r>
              <a:rPr lang="en-US" dirty="0"/>
              <a:t>Let C</a:t>
            </a:r>
            <a:r>
              <a:rPr lang="en-US" baseline="-10000" dirty="0"/>
              <a:t>2</a:t>
            </a:r>
            <a:r>
              <a:rPr lang="en-US" dirty="0"/>
              <a:t> = the right-most character of S</a:t>
            </a:r>
            <a:r>
              <a:rPr lang="en-US" baseline="-10000" dirty="0"/>
              <a:t>2</a:t>
            </a:r>
            <a:r>
              <a:rPr lang="en-US" dirty="0"/>
              <a:t> (C</a:t>
            </a:r>
            <a:r>
              <a:rPr lang="en-US" baseline="-10000" dirty="0"/>
              <a:t>2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dirty="0"/>
              <a:t>)</a:t>
            </a:r>
            <a:endParaRPr lang="en-US" baseline="-10000" dirty="0"/>
          </a:p>
          <a:p>
            <a:pPr lvl="1"/>
            <a:r>
              <a:rPr lang="en-US" dirty="0"/>
              <a:t>Let S</a:t>
            </a:r>
            <a:r>
              <a:rPr lang="en-US" baseline="-10000" dirty="0"/>
              <a:t>1</a:t>
            </a:r>
            <a:r>
              <a:rPr lang="en-US" dirty="0"/>
              <a:t>' = S</a:t>
            </a:r>
            <a:r>
              <a:rPr lang="en-US" baseline="-10000" dirty="0"/>
              <a:t>1</a:t>
            </a:r>
            <a:r>
              <a:rPr lang="en-US" dirty="0"/>
              <a:t> with C</a:t>
            </a:r>
            <a:r>
              <a:rPr lang="en-US" baseline="-10000" dirty="0"/>
              <a:t>1</a:t>
            </a:r>
            <a:r>
              <a:rPr lang="en-US" dirty="0"/>
              <a:t> "chopped-off" (S</a:t>
            </a:r>
            <a:r>
              <a:rPr lang="en-US" baseline="-10000" dirty="0"/>
              <a:t>1</a:t>
            </a:r>
            <a:r>
              <a:rPr lang="en-US" dirty="0"/>
              <a:t>'</a:t>
            </a:r>
            <a:r>
              <a:rPr lang="en-US" baseline="-10000" dirty="0"/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GCCCTAGC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en-US" dirty="0"/>
              <a:t>Let S</a:t>
            </a:r>
            <a:r>
              <a:rPr lang="en-US" baseline="-10000" dirty="0"/>
              <a:t>2</a:t>
            </a:r>
            <a:r>
              <a:rPr lang="en-US" dirty="0"/>
              <a:t>' = S</a:t>
            </a:r>
            <a:r>
              <a:rPr lang="en-US" baseline="-10000" dirty="0"/>
              <a:t>2</a:t>
            </a:r>
            <a:r>
              <a:rPr lang="en-US" dirty="0"/>
              <a:t> with C</a:t>
            </a:r>
            <a:r>
              <a:rPr lang="en-US" baseline="-10000" dirty="0"/>
              <a:t>2</a:t>
            </a:r>
            <a:r>
              <a:rPr lang="en-US" dirty="0"/>
              <a:t> "chopped-off" (S</a:t>
            </a:r>
            <a:r>
              <a:rPr lang="en-US" baseline="-10000" dirty="0"/>
              <a:t>2</a:t>
            </a:r>
            <a:r>
              <a:rPr lang="en-US" dirty="0"/>
              <a:t>'</a:t>
            </a:r>
            <a:r>
              <a:rPr lang="en-US" baseline="-10000" dirty="0"/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GCGCAAT</a:t>
            </a:r>
            <a:r>
              <a:rPr lang="en-US" dirty="0"/>
              <a:t>)</a:t>
            </a:r>
          </a:p>
          <a:p>
            <a:r>
              <a:rPr lang="en-US" dirty="0"/>
              <a:t>There are three recursive sub-problems:</a:t>
            </a:r>
          </a:p>
          <a:p>
            <a:pPr lvl="1"/>
            <a:r>
              <a:rPr lang="en-US" dirty="0"/>
              <a:t>L</a:t>
            </a:r>
            <a:r>
              <a:rPr lang="en-US" baseline="-10000" dirty="0"/>
              <a:t>1</a:t>
            </a:r>
            <a:r>
              <a:rPr lang="en-US" dirty="0"/>
              <a:t> = LCS(S</a:t>
            </a:r>
            <a:r>
              <a:rPr lang="en-US" baseline="-10000" dirty="0"/>
              <a:t>1</a:t>
            </a:r>
            <a:r>
              <a:rPr lang="en-US" dirty="0"/>
              <a:t>', S</a:t>
            </a:r>
            <a:r>
              <a:rPr lang="en-US" baseline="-10000" dirty="0"/>
              <a:t>2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L</a:t>
            </a:r>
            <a:r>
              <a:rPr lang="en-US" baseline="-10000" dirty="0"/>
              <a:t>2</a:t>
            </a:r>
            <a:r>
              <a:rPr lang="en-US" dirty="0"/>
              <a:t> = LCS(S</a:t>
            </a:r>
            <a:r>
              <a:rPr lang="en-US" baseline="-10000" dirty="0"/>
              <a:t>1</a:t>
            </a:r>
            <a:r>
              <a:rPr lang="en-US" dirty="0"/>
              <a:t>, S</a:t>
            </a:r>
            <a:r>
              <a:rPr lang="en-US" baseline="-10000" dirty="0"/>
              <a:t>2</a:t>
            </a:r>
            <a:r>
              <a:rPr lang="en-US" dirty="0"/>
              <a:t>') </a:t>
            </a:r>
          </a:p>
          <a:p>
            <a:pPr lvl="1"/>
            <a:r>
              <a:rPr lang="en-US" dirty="0"/>
              <a:t>L</a:t>
            </a:r>
            <a:r>
              <a:rPr lang="en-US" baseline="-10000" dirty="0"/>
              <a:t>3</a:t>
            </a:r>
            <a:r>
              <a:rPr lang="en-US" dirty="0"/>
              <a:t> = LCS(S</a:t>
            </a:r>
            <a:r>
              <a:rPr lang="en-US" baseline="-10000" dirty="0"/>
              <a:t>1</a:t>
            </a:r>
            <a:r>
              <a:rPr lang="en-US" dirty="0"/>
              <a:t>', S</a:t>
            </a:r>
            <a:r>
              <a:rPr lang="en-US" baseline="-10000" dirty="0"/>
              <a:t>2</a:t>
            </a:r>
            <a:r>
              <a:rPr lang="en-US" dirty="0"/>
              <a:t>')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 – Recursive Approach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4796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0CC2D8-EF89-46F3-AEFD-A12B04B1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Approach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EE14988-2D63-4332-A36E-9510A528A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64"/>
          <a:stretch/>
        </p:blipFill>
        <p:spPr bwMode="auto">
          <a:xfrm>
            <a:off x="1126406" y="1629000"/>
            <a:ext cx="9831000" cy="43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57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1283" y="3295265"/>
            <a:ext cx="10949531" cy="2542977"/>
          </a:xfrm>
        </p:spPr>
        <p:txBody>
          <a:bodyPr/>
          <a:lstStyle/>
          <a:p>
            <a:r>
              <a:rPr lang="es-ES" dirty="0"/>
              <a:t>lcs[-1][y] = 0</a:t>
            </a:r>
          </a:p>
          <a:p>
            <a:r>
              <a:rPr lang="es-ES" dirty="0"/>
              <a:t>lcs[x][-1] = 0</a:t>
            </a:r>
          </a:p>
          <a:p>
            <a:r>
              <a:rPr lang="es-ES" dirty="0"/>
              <a:t>lcs[x][y] = max(</a:t>
            </a:r>
          </a:p>
          <a:p>
            <a:r>
              <a:rPr lang="es-ES" dirty="0"/>
              <a:t>  lcs[x-1][y],</a:t>
            </a:r>
          </a:p>
          <a:p>
            <a:r>
              <a:rPr lang="es-ES" dirty="0"/>
              <a:t>  lcs[x][y-1],</a:t>
            </a:r>
          </a:p>
          <a:p>
            <a:r>
              <a:rPr lang="es-ES" dirty="0"/>
              <a:t>  lcs[x-1][y-1]+1 when S1[x] == S2[y])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Let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lcs[x][y]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be the longest common subsequence of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S1[0 … x]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="1" baseline="-10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y]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LCS has the following recursive properties: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 – Recursive Formula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1885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6000" y="1265271"/>
            <a:ext cx="9990000" cy="5241729"/>
          </a:xfrm>
        </p:spPr>
        <p:txBody>
          <a:bodyPr/>
          <a:lstStyle/>
          <a:p>
            <a:r>
              <a:rPr lang="en-US" sz="2400" dirty="0"/>
              <a:t>var str1 = </a:t>
            </a:r>
            <a:r>
              <a:rPr lang="en-US" sz="2400" dirty="0" err="1"/>
              <a:t>Console.ReadLine</a:t>
            </a:r>
            <a:r>
              <a:rPr lang="en-US" sz="2400" dirty="0"/>
              <a:t>();</a:t>
            </a:r>
          </a:p>
          <a:p>
            <a:r>
              <a:rPr lang="en-US" sz="2400" dirty="0"/>
              <a:t>var str2 = </a:t>
            </a:r>
            <a:r>
              <a:rPr lang="en-US" sz="2400" dirty="0" err="1"/>
              <a:t>Console.ReadLine</a:t>
            </a:r>
            <a:r>
              <a:rPr lang="en-US" sz="2400" dirty="0"/>
              <a:t>();</a:t>
            </a:r>
          </a:p>
          <a:p>
            <a:r>
              <a:rPr lang="en-US" sz="2400" dirty="0"/>
              <a:t>var lcs = new int[str1.Length + 1, str2.Length + 1];</a:t>
            </a:r>
          </a:p>
          <a:p>
            <a:r>
              <a:rPr lang="en-US" sz="2400" dirty="0"/>
              <a:t>for (int r = 1; r &lt; </a:t>
            </a:r>
            <a:r>
              <a:rPr lang="en-US" sz="2400" dirty="0" err="1"/>
              <a:t>lcs.GetLength</a:t>
            </a:r>
            <a:r>
              <a:rPr lang="en-US" sz="2400" dirty="0"/>
              <a:t>(0); r++)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for (int c = 1; c &lt; </a:t>
            </a:r>
            <a:r>
              <a:rPr lang="en-US" sz="2400" dirty="0" err="1"/>
              <a:t>lcs.GetLength</a:t>
            </a:r>
            <a:r>
              <a:rPr lang="en-US" sz="2400" dirty="0"/>
              <a:t>(1); </a:t>
            </a:r>
            <a:r>
              <a:rPr lang="en-US" sz="2400" dirty="0" err="1"/>
              <a:t>c++</a:t>
            </a:r>
            <a:r>
              <a:rPr lang="en-US" sz="2400" dirty="0"/>
              <a:t>)</a:t>
            </a:r>
          </a:p>
          <a:p>
            <a:r>
              <a:rPr lang="en-US" sz="2400" dirty="0"/>
              <a:t>  {</a:t>
            </a:r>
          </a:p>
          <a:p>
            <a:r>
              <a:rPr lang="en-US" sz="2400" dirty="0"/>
              <a:t>    if (str1[r - 1] == str2[c - 1])</a:t>
            </a:r>
          </a:p>
          <a:p>
            <a:r>
              <a:rPr lang="en-US" sz="2400" dirty="0"/>
              <a:t>      lcs[r, c] = lcs[r - 1, c - 1] + 1;</a:t>
            </a:r>
          </a:p>
          <a:p>
            <a:r>
              <a:rPr lang="en-US" sz="2400" dirty="0"/>
              <a:t>    else</a:t>
            </a:r>
          </a:p>
          <a:p>
            <a:r>
              <a:rPr lang="en-US" sz="2400" dirty="0"/>
              <a:t>      lcs[r, c] = </a:t>
            </a:r>
            <a:r>
              <a:rPr lang="en-US" sz="2400" dirty="0" err="1"/>
              <a:t>Math.Max</a:t>
            </a:r>
            <a:r>
              <a:rPr lang="en-US" sz="2400" dirty="0"/>
              <a:t>(lcs[r, c - 1], lcs[r - 1, c]);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the LCS Table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297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1000" y="1328494"/>
            <a:ext cx="10350000" cy="4823024"/>
          </a:xfrm>
        </p:spPr>
        <p:txBody>
          <a:bodyPr/>
          <a:lstStyle/>
          <a:p>
            <a:r>
              <a:rPr lang="en-US" sz="2200" dirty="0"/>
              <a:t>static string </a:t>
            </a:r>
            <a:r>
              <a:rPr lang="en-US" sz="2200" dirty="0" err="1"/>
              <a:t>PrintLCS</a:t>
            </a:r>
            <a:r>
              <a:rPr lang="en-US" sz="2200" dirty="0"/>
              <a:t>(</a:t>
            </a:r>
          </a:p>
          <a:p>
            <a:r>
              <a:rPr lang="en-US" sz="2200" dirty="0"/>
              <a:t>  int row, int col, string str1, string str2, int[][] lcs) {</a:t>
            </a:r>
          </a:p>
          <a:p>
            <a:r>
              <a:rPr lang="en-US" sz="2200" dirty="0"/>
              <a:t>  var </a:t>
            </a:r>
            <a:r>
              <a:rPr lang="en-US" sz="2200" dirty="0" err="1"/>
              <a:t>lcsLetters</a:t>
            </a:r>
            <a:r>
              <a:rPr lang="en-US" sz="2200" dirty="0"/>
              <a:t> = new Stack&lt;char&gt;();</a:t>
            </a:r>
          </a:p>
          <a:p>
            <a:r>
              <a:rPr lang="en-US" sz="2200" dirty="0"/>
              <a:t>  while (row &gt;= 0 &amp;&amp; col &gt;= 0) {</a:t>
            </a:r>
          </a:p>
          <a:p>
            <a:r>
              <a:rPr lang="en-US" sz="2200" dirty="0"/>
              <a:t>    if (str1[row] == str2[col]) {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lcsLetters.Push</a:t>
            </a:r>
            <a:r>
              <a:rPr lang="en-US" sz="2200" dirty="0"/>
              <a:t>(str1[row]);</a:t>
            </a:r>
          </a:p>
          <a:p>
            <a:r>
              <a:rPr lang="en-US" sz="2200" dirty="0"/>
              <a:t>      row--;</a:t>
            </a:r>
          </a:p>
          <a:p>
            <a:r>
              <a:rPr lang="en-US" sz="2200" dirty="0"/>
              <a:t>      col--;</a:t>
            </a:r>
          </a:p>
          <a:p>
            <a:r>
              <a:rPr lang="en-US" sz="2200" dirty="0"/>
              <a:t>    } else if (lcs[row - 1][col] &gt; lcs[row][col - 1]) { row--; } </a:t>
            </a:r>
          </a:p>
          <a:p>
            <a:r>
              <a:rPr lang="en-US" sz="2200" dirty="0"/>
              <a:t>      else { col--; }</a:t>
            </a:r>
          </a:p>
          <a:p>
            <a:r>
              <a:rPr lang="en-US" sz="2200" dirty="0"/>
              <a:t>  }</a:t>
            </a:r>
          </a:p>
          <a:p>
            <a:r>
              <a:rPr lang="en-US" sz="2200" dirty="0"/>
              <a:t>  return </a:t>
            </a:r>
            <a:r>
              <a:rPr lang="en-US" sz="2200" dirty="0" err="1"/>
              <a:t>string.Join</a:t>
            </a:r>
            <a:r>
              <a:rPr lang="en-US" sz="2200" dirty="0"/>
              <a:t>("", </a:t>
            </a:r>
            <a:r>
              <a:rPr lang="en-US" sz="2200" dirty="0" err="1"/>
              <a:t>lcsLetters</a:t>
            </a:r>
            <a:r>
              <a:rPr lang="en-US" sz="2200" dirty="0"/>
              <a:t>);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Reconstructing the LCS Sequence</a:t>
            </a:r>
            <a:endParaRPr lang="bg-BG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996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</a:rPr>
              <a:t>DP</a:t>
            </a:r>
            <a:r>
              <a:rPr lang="en-US" sz="3000" dirty="0">
                <a:solidFill>
                  <a:prstClr val="white"/>
                </a:solidFill>
              </a:rPr>
              <a:t> </a:t>
            </a:r>
            <a:r>
              <a:rPr lang="en-US" sz="3000" dirty="0">
                <a:solidFill>
                  <a:prstClr val="white"/>
                </a:solidFill>
                <a:sym typeface="Wingdings" panose="05000000000000000000" pitchFamily="2" charset="2"/>
              </a:rPr>
              <a:t> Solve a problem by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solving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overlapping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subproblems</a:t>
            </a:r>
          </a:p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Memoization</a:t>
            </a:r>
            <a:r>
              <a:rPr lang="en-US" sz="3000" dirty="0">
                <a:solidFill>
                  <a:prstClr val="white"/>
                </a:solidFill>
                <a:sym typeface="Wingdings" panose="05000000000000000000" pitchFamily="2" charset="2"/>
              </a:rPr>
              <a:t> 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Save</a:t>
            </a:r>
            <a:r>
              <a:rPr lang="en-US" sz="3000" dirty="0">
                <a:solidFill>
                  <a:prstClr val="white"/>
                </a:solidFill>
                <a:sym typeface="Wingdings" panose="05000000000000000000" pitchFamily="2" charset="2"/>
              </a:rPr>
              <a:t> subproblem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solutions</a:t>
            </a:r>
            <a:r>
              <a:rPr lang="en-US" sz="3000" dirty="0">
                <a:solidFill>
                  <a:prstClr val="white"/>
                </a:solidFill>
                <a:sym typeface="Wingdings" panose="05000000000000000000" pitchFamily="2" charset="2"/>
              </a:rPr>
              <a:t> for later use</a:t>
            </a:r>
          </a:p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Optimal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Substructure</a:t>
            </a:r>
          </a:p>
          <a:p>
            <a:pPr marL="609493" lvl="1" indent="-231606" defTabSz="1218987">
              <a:lnSpc>
                <a:spcPct val="100000"/>
              </a:lnSpc>
              <a:buClr>
                <a:schemeClr val="bg2"/>
              </a:buClr>
              <a:buSzPct val="80000"/>
            </a:pP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Subproblems</a:t>
            </a:r>
            <a:r>
              <a:rPr lang="en-US" sz="2800" dirty="0">
                <a:solidFill>
                  <a:prstClr val="white"/>
                </a:solidFill>
                <a:sym typeface="Wingdings" panose="05000000000000000000" pitchFamily="2" charset="2"/>
              </a:rPr>
              <a:t> should have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optimal</a:t>
            </a:r>
            <a:r>
              <a:rPr lang="en-US" sz="2800" b="1" dirty="0">
                <a:solidFill>
                  <a:srgbClr val="FBEEC9">
                    <a:lumMod val="7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solutions</a:t>
            </a:r>
          </a:p>
          <a:p>
            <a:pPr marL="609493" lvl="1" indent="-231606" defTabSz="1218987">
              <a:lnSpc>
                <a:spcPct val="100000"/>
              </a:lnSpc>
              <a:buClr>
                <a:schemeClr val="bg2"/>
              </a:buClr>
              <a:buSzPct val="80000"/>
            </a:pPr>
            <a:r>
              <a:rPr lang="en-US" sz="2800" dirty="0">
                <a:solidFill>
                  <a:prstClr val="white"/>
                </a:solidFill>
                <a:sym typeface="Wingdings" panose="05000000000000000000" pitchFamily="2" charset="2"/>
              </a:rPr>
              <a:t>Combine optimal solutions for subproblems</a:t>
            </a:r>
          </a:p>
          <a:p>
            <a:pPr marL="609493" lvl="1" indent="-231606" defTabSz="1218987">
              <a:lnSpc>
                <a:spcPct val="100000"/>
              </a:lnSpc>
              <a:buClr>
                <a:schemeClr val="bg2"/>
              </a:buClr>
              <a:buSzPct val="80000"/>
            </a:pPr>
            <a:r>
              <a:rPr lang="en-US" sz="2800" dirty="0">
                <a:solidFill>
                  <a:prstClr val="white"/>
                </a:solidFill>
                <a:sym typeface="Wingdings" panose="05000000000000000000" pitchFamily="2" charset="2"/>
              </a:rPr>
              <a:t>Get optimal solution for original problem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</a:bodyPr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DP </a:t>
            </a:r>
            <a:r>
              <a:rPr lang="en-GB" dirty="0">
                <a:sym typeface="Wingdings" panose="05000000000000000000" pitchFamily="2" charset="2"/>
              </a:rPr>
              <a:t> sub-problems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overlap</a:t>
            </a:r>
            <a:endParaRPr lang="en-GB" b="1" dirty="0">
              <a:solidFill>
                <a:srgbClr val="FFA000"/>
              </a:solidFill>
            </a:endParaRPr>
          </a:p>
          <a:p>
            <a:pPr>
              <a:buClr>
                <a:schemeClr val="tx1"/>
              </a:buClr>
            </a:pPr>
            <a:r>
              <a:rPr lang="en-GB" dirty="0"/>
              <a:t>In order to </a:t>
            </a:r>
            <a:r>
              <a:rPr lang="en-GB" b="1" dirty="0">
                <a:solidFill>
                  <a:srgbClr val="FFA000"/>
                </a:solidFill>
              </a:rPr>
              <a:t>avoid solving </a:t>
            </a:r>
            <a:r>
              <a:rPr lang="en-GB" dirty="0"/>
              <a:t>problems </a:t>
            </a:r>
            <a:r>
              <a:rPr lang="en-GB" b="1" dirty="0">
                <a:solidFill>
                  <a:srgbClr val="FFA000"/>
                </a:solidFill>
              </a:rPr>
              <a:t>multiple times</a:t>
            </a:r>
            <a:r>
              <a:rPr lang="en-GB" dirty="0"/>
              <a:t>, memorize</a:t>
            </a:r>
          </a:p>
          <a:p>
            <a:pPr lvl="1">
              <a:buClr>
                <a:schemeClr val="tx1"/>
              </a:buClr>
            </a:pPr>
            <a:r>
              <a:rPr lang="en-GB" sz="3398" b="1" dirty="0">
                <a:solidFill>
                  <a:srgbClr val="FFA000"/>
                </a:solidFill>
              </a:rPr>
              <a:t>Memoization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3398" b="1" dirty="0">
                <a:solidFill>
                  <a:srgbClr val="FFA000"/>
                </a:solidFill>
                <a:sym typeface="Wingdings" panose="05000000000000000000" pitchFamily="2" charset="2"/>
              </a:rPr>
              <a:t>save/cache</a:t>
            </a:r>
            <a:r>
              <a:rPr lang="en-GB" dirty="0">
                <a:sym typeface="Wingdings" panose="05000000000000000000" pitchFamily="2" charset="2"/>
              </a:rPr>
              <a:t> sub-problem solutions                  </a:t>
            </a:r>
            <a:r>
              <a:rPr lang="en-GB" sz="3398" b="1" dirty="0">
                <a:solidFill>
                  <a:srgbClr val="FFA000"/>
                </a:solidFill>
                <a:sym typeface="Wingdings" panose="05000000000000000000" pitchFamily="2" charset="2"/>
              </a:rPr>
              <a:t>for later use</a:t>
            </a:r>
          </a:p>
          <a:p>
            <a:pPr>
              <a:buClr>
                <a:schemeClr val="tx1"/>
              </a:buClr>
            </a:pPr>
            <a:r>
              <a:rPr lang="en-GB" dirty="0">
                <a:sym typeface="Wingdings" panose="05000000000000000000" pitchFamily="2" charset="2"/>
              </a:rPr>
              <a:t>Typically using an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array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matrix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or a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hash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table</a:t>
            </a:r>
            <a:endParaRPr lang="bg-BG" b="1" dirty="0">
              <a:solidFill>
                <a:srgbClr val="FFA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Memoization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EC45A5-D77F-402D-98EB-17C9C763F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2692E-6F71-4AC0-959D-7033A525B7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Recursive Fibonacci</a:t>
            </a:r>
          </a:p>
          <a:p>
            <a:pPr lvl="1"/>
            <a:r>
              <a:rPr lang="en-US" b="1" dirty="0"/>
              <a:t>~</a:t>
            </a:r>
            <a:r>
              <a:rPr lang="bg-BG" b="1" dirty="0"/>
              <a:t> </a:t>
            </a:r>
            <a:r>
              <a:rPr lang="en-US" b="1" dirty="0"/>
              <a:t>O(1.6</a:t>
            </a:r>
            <a:r>
              <a:rPr lang="en-US" b="1" baseline="30000" dirty="0"/>
              <a:t>n</a:t>
            </a:r>
            <a:r>
              <a:rPr lang="en-US" b="1" dirty="0"/>
              <a:t>)</a:t>
            </a:r>
          </a:p>
          <a:p>
            <a:r>
              <a:rPr lang="en-US" dirty="0"/>
              <a:t>Recursive Fibonacci (with memorization)</a:t>
            </a:r>
          </a:p>
          <a:p>
            <a:pPr lvl="1"/>
            <a:r>
              <a:rPr lang="en-US" b="1" dirty="0"/>
              <a:t>~ O(n)</a:t>
            </a:r>
          </a:p>
          <a:p>
            <a:r>
              <a:rPr lang="en-US" dirty="0"/>
              <a:t>If we want to find the 36</a:t>
            </a:r>
            <a:r>
              <a:rPr lang="en-US" baseline="30000" dirty="0"/>
              <a:t>th</a:t>
            </a:r>
            <a:r>
              <a:rPr lang="en-US" dirty="0"/>
              <a:t> Fibonacci number:</a:t>
            </a:r>
          </a:p>
          <a:p>
            <a:pPr lvl="1"/>
            <a:r>
              <a:rPr lang="en-US" dirty="0"/>
              <a:t>Recursive solution takes </a:t>
            </a:r>
            <a:r>
              <a:rPr lang="en-US" b="1" dirty="0">
                <a:solidFill>
                  <a:schemeClr val="bg1"/>
                </a:solidFill>
              </a:rPr>
              <a:t>48 315 633</a:t>
            </a:r>
            <a:r>
              <a:rPr lang="en-US" dirty="0"/>
              <a:t> steps</a:t>
            </a:r>
          </a:p>
          <a:p>
            <a:pPr lvl="1"/>
            <a:r>
              <a:rPr lang="en-US" dirty="0"/>
              <a:t>Iterative or recursive (with memorization) takes ~</a:t>
            </a:r>
            <a:r>
              <a:rPr lang="en-US" b="1" dirty="0">
                <a:solidFill>
                  <a:schemeClr val="bg1"/>
                </a:solidFill>
              </a:rPr>
              <a:t>36</a:t>
            </a:r>
            <a:r>
              <a:rPr lang="en-US" dirty="0"/>
              <a:t> steps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A5D3E3-2281-467F-BF99-9D354845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Fibonacci Solutions</a:t>
            </a:r>
          </a:p>
        </p:txBody>
      </p:sp>
    </p:spTree>
    <p:extLst>
      <p:ext uri="{BB962C8B-B14F-4D97-AF65-F5344CB8AC3E}">
        <p14:creationId xmlns:p14="http://schemas.microsoft.com/office/powerpoint/2010/main" val="368137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2F9A542-9FE9-461B-BE1A-E28D370B3F3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Sum with Limited Coins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548B4C-5099-4C0C-9A08-3B7C827026B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Subset Sum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8A0A21-C1F5-46AA-A1D7-65A9810E94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1026" name="Picture 2" descr="Gold Coins | Gold coins, Coins, Clip art">
            <a:extLst>
              <a:ext uri="{FF2B5EF4-FFF2-40B4-BE49-F238E27FC236}">
                <a16:creationId xmlns:a16="http://schemas.microsoft.com/office/drawing/2014/main" id="{AEB97463-B03B-4F5F-B63E-B943A37E8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665" y="1799822"/>
            <a:ext cx="2712669" cy="18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40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4972</TotalTime>
  <Words>5203</Words>
  <Application>Microsoft Office PowerPoint</Application>
  <PresentationFormat>Widescreen</PresentationFormat>
  <Paragraphs>2797</Paragraphs>
  <Slides>67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Introduction to Dynamic Programming</vt:lpstr>
      <vt:lpstr>Table of Contents</vt:lpstr>
      <vt:lpstr>What is Dynamic Programming?</vt:lpstr>
      <vt:lpstr>Fibonacci Sequence</vt:lpstr>
      <vt:lpstr>Example: Fibonacci Sequence</vt:lpstr>
      <vt:lpstr>Recursive Approach</vt:lpstr>
      <vt:lpstr>Memoization</vt:lpstr>
      <vt:lpstr>Compare Fibonacci Solutions</vt:lpstr>
      <vt:lpstr>Subset Sum</vt:lpstr>
      <vt:lpstr>Subset Sum Problem and Its Variations</vt:lpstr>
      <vt:lpstr>Subset Sum Problem (No Repeats)</vt:lpstr>
      <vt:lpstr>Subset Sum Problem (No Repeats)</vt:lpstr>
      <vt:lpstr>Subset Sum: How to Recover the Subset?</vt:lpstr>
      <vt:lpstr>Subset Sum (No Repeats + Subset Recovery)</vt:lpstr>
      <vt:lpstr>Subset Sum (No Repeats): Subset Recovery</vt:lpstr>
      <vt:lpstr>Subset Sum Problem (with Repetition)</vt:lpstr>
      <vt:lpstr>Subset Sum (with Repetition)</vt:lpstr>
      <vt:lpstr>Subset Sum (with Repetition): Recovery</vt:lpstr>
      <vt:lpstr>Move Down/Right Sum</vt:lpstr>
      <vt:lpstr>"Move Down / Right Sum" Problem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"Move Down / Right Sum" – Solution</vt:lpstr>
      <vt:lpstr>Longest Common Subsequence (LCS)</vt:lpstr>
      <vt:lpstr>Longest Common Subsequence (LCS)</vt:lpstr>
      <vt:lpstr>LCS – Recursive Approach</vt:lpstr>
      <vt:lpstr>LCS – Recursive Formula</vt:lpstr>
      <vt:lpstr>Calculating the LCS Table</vt:lpstr>
      <vt:lpstr>Reconstructing the LCS Sequence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Vasil Dimov</cp:lastModifiedBy>
  <cp:revision>298</cp:revision>
  <dcterms:created xsi:type="dcterms:W3CDTF">2018-05-23T13:08:44Z</dcterms:created>
  <dcterms:modified xsi:type="dcterms:W3CDTF">2020-12-13T20:08:58Z</dcterms:modified>
  <cp:category>computer programming;programming;software development;software engineering</cp:category>
</cp:coreProperties>
</file>