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1"/>
  </p:notesMasterIdLst>
  <p:handoutMasterIdLst>
    <p:handoutMasterId r:id="rId22"/>
  </p:handoutMasterIdLst>
  <p:sldIdLst>
    <p:sldId id="394" r:id="rId3"/>
    <p:sldId id="476" r:id="rId4"/>
    <p:sldId id="258" r:id="rId5"/>
    <p:sldId id="535" r:id="rId6"/>
    <p:sldId id="583" r:id="rId7"/>
    <p:sldId id="584" r:id="rId8"/>
    <p:sldId id="580" r:id="rId9"/>
    <p:sldId id="483" r:id="rId10"/>
    <p:sldId id="266" r:id="rId11"/>
    <p:sldId id="415" r:id="rId12"/>
    <p:sldId id="492" r:id="rId13"/>
    <p:sldId id="576" r:id="rId14"/>
    <p:sldId id="494" r:id="rId15"/>
    <p:sldId id="305" r:id="rId16"/>
    <p:sldId id="582" r:id="rId17"/>
    <p:sldId id="581" r:id="rId18"/>
    <p:sldId id="405" r:id="rId19"/>
    <p:sldId id="400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258"/>
          </p14:sldIdLst>
        </p14:section>
        <p14:section name="Course Objective" id="{9F9759C1-F095-4CA3-819D-800E38407578}">
          <p14:sldIdLst>
            <p14:sldId id="535"/>
            <p14:sldId id="583"/>
            <p14:sldId id="584"/>
            <p14:sldId id="580"/>
          </p14:sldIdLst>
        </p14:section>
        <p14:section name="Team" id="{D358BE77-7272-44D1-BDCE-F47F1E2C64D7}">
          <p14:sldIdLst>
            <p14:sldId id="483"/>
            <p14:sldId id="266"/>
          </p14:sldIdLst>
        </p14:section>
        <p14:section name="Course Organization" id="{2B4D2ED8-F966-4FF9-BC04-EA7C60E10932}">
          <p14:sldIdLst>
            <p14:sldId id="415"/>
            <p14:sldId id="492"/>
            <p14:sldId id="576"/>
            <p14:sldId id="494"/>
          </p14:sldIdLst>
        </p14:section>
        <p14:section name="Conclusion" id="{E47C5259-9EA6-4EC9-BC48-DB727F9AFB1B}">
          <p14:sldIdLst>
            <p14:sldId id="305"/>
            <p14:sldId id="582"/>
            <p14:sldId id="581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595" autoAdjust="0"/>
  </p:normalViewPr>
  <p:slideViewPr>
    <p:cSldViewPr>
      <p:cViewPr varScale="1">
        <p:scale>
          <a:sx n="86" d="100"/>
          <a:sy n="86" d="100"/>
        </p:scale>
        <p:origin x="61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1885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805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16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1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4.png"/><Relationship Id="rId7" Type="http://schemas.openxmlformats.org/officeDocument/2006/relationships/image" Target="../media/image17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45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2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7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.softuni.bg/" TargetMode="External"/><Relationship Id="rId2" Type="http://schemas.openxmlformats.org/officeDocument/2006/relationships/hyperlink" Target="https://judge.softuni.bg/Contests/#!/List/ByCategory/215/Data-Structures-Fundamentals-Exercis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s://softuni.bg/trainings/3113/data-structures-advanced-with-csharp-october-2020" TargetMode="External"/><Relationship Id="rId7" Type="http://schemas.openxmlformats.org/officeDocument/2006/relationships/hyperlink" Target="https://www.facebook.com/groups/DataStructuresAdvancedwithCSharpOctober202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hyperlink" Target="https://softuni.bg/foru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2.gif"/><Relationship Id="rId4" Type="http://schemas.openxmlformats.org/officeDocument/2006/relationships/image" Target="../media/image69.jpeg"/><Relationship Id="rId9" Type="http://schemas.openxmlformats.org/officeDocument/2006/relationships/hyperlink" Target="https://www.lukanet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598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218438" latinLnBrk="0"/>
            <a:r>
              <a:rPr lang="en-US" sz="4798" dirty="0"/>
              <a:t>Data Structures Advanced (with C#)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08144E3-DDA0-4B04-BD11-3E1D9F89EA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610846"/>
            <a:ext cx="2085306" cy="229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homework: 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 + tests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For practical problems:                                                                          Submitted in the </a:t>
            </a:r>
            <a:r>
              <a:rPr lang="en-US" b="1" dirty="0">
                <a:hlinkClick r:id="rId2"/>
              </a:rPr>
              <a:t>judge</a:t>
            </a:r>
            <a:r>
              <a:rPr lang="en-US" dirty="0">
                <a:hlinkClick r:id="rId2"/>
              </a:rPr>
              <a:t> </a:t>
            </a:r>
            <a:r>
              <a:rPr lang="en-US" b="1" dirty="0">
                <a:hlinkClick r:id="rId2"/>
              </a:rPr>
              <a:t>system</a:t>
            </a:r>
            <a:endParaRPr lang="en-US" b="1" dirty="0"/>
          </a:p>
          <a:p>
            <a:pPr lvl="1"/>
            <a:r>
              <a:rPr lang="en-US" dirty="0"/>
              <a:t>For tests </a:t>
            </a:r>
            <a:r>
              <a:rPr lang="en-US" b="1" dirty="0">
                <a:hlinkClick r:id="rId3"/>
              </a:rPr>
              <a:t>https://quiz.softuni.bg/</a:t>
            </a:r>
            <a:endParaRPr lang="en-US" b="1" dirty="0"/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017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7210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0111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0342" y="1858377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95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0473" y="1670209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400912" y="352983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19919" y="4581219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Bonus </a:t>
            </a:r>
            <a:br>
              <a:rPr lang="en-US" sz="2799" b="1" dirty="0"/>
            </a:b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11494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0" y="1692974"/>
            <a:ext cx="9104956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https://softuni.bg/trainings/3113/data-structures-advanced-with-csharp-october-2020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4918" y="3118452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8821" y="281877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8910" y="123642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0" y="4604827"/>
            <a:ext cx="9100449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hlinkClick r:id="rId7"/>
              </a:rPr>
              <a:t>https://www.facebook.com/groups/DataStructuresAdvancedwithCSharpOctober2020/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37" y="446690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28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497" b="1"/>
              <a:t>#ds-csharp</a:t>
            </a:r>
            <a:endParaRPr lang="bg-BG" sz="11497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tree like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Balancing BSTs with different operations</a:t>
            </a:r>
          </a:p>
          <a:p>
            <a:pPr>
              <a:buClr>
                <a:schemeClr val="tx1"/>
              </a:buClr>
            </a:pPr>
            <a:r>
              <a:rPr lang="en-US" dirty="0"/>
              <a:t>Performance and use cases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Working with hashing algorithms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Implementation of tables</a:t>
            </a:r>
          </a:p>
          <a:p>
            <a:pPr>
              <a:buClr>
                <a:schemeClr val="tx1"/>
              </a:buClr>
            </a:pPr>
            <a:r>
              <a:rPr lang="en-US" dirty="0"/>
              <a:t>Dealing with collisions</a:t>
            </a:r>
          </a:p>
          <a:p>
            <a:pPr>
              <a:buClr>
                <a:schemeClr val="tx1"/>
              </a:buClr>
            </a:pPr>
            <a:r>
              <a:rPr lang="en-US" dirty="0"/>
              <a:t>Data structures augmentation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</a:t>
            </a:r>
          </a:p>
          <a:p>
            <a:pPr lvl="1"/>
            <a:r>
              <a:rPr lang="en-GB" dirty="0"/>
              <a:t>4 practical problems – four hours</a:t>
            </a:r>
            <a:endParaRPr lang="en-US" dirty="0"/>
          </a:p>
          <a:p>
            <a:pPr lvl="2"/>
            <a:r>
              <a:rPr lang="en-GB" dirty="0"/>
              <a:t>AVL Trees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Red-Black Tress </a:t>
            </a:r>
          </a:p>
          <a:p>
            <a:pPr lvl="2"/>
            <a:r>
              <a:rPr lang="en-US" dirty="0"/>
              <a:t>AA Trees</a:t>
            </a:r>
          </a:p>
          <a:p>
            <a:pPr lvl="2"/>
            <a:r>
              <a:rPr lang="en-US" dirty="0"/>
              <a:t>Hash-Tables</a:t>
            </a:r>
          </a:p>
          <a:p>
            <a:pPr lvl="2"/>
            <a:r>
              <a:rPr lang="en-US" dirty="0"/>
              <a:t>Sets</a:t>
            </a:r>
          </a:p>
          <a:p>
            <a:pPr lvl="2"/>
            <a:r>
              <a:rPr lang="en-US" dirty="0"/>
              <a:t>Everything included in the course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5372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will have 30 minutes once you enter</a:t>
            </a:r>
          </a:p>
          <a:p>
            <a:r>
              <a:rPr lang="en-GB" dirty="0"/>
              <a:t>20 questions with:</a:t>
            </a:r>
          </a:p>
          <a:p>
            <a:pPr lvl="1"/>
            <a:r>
              <a:rPr lang="en-US" dirty="0"/>
              <a:t>Multiple choice with only one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at the day and time of the                 practical exam</a:t>
            </a:r>
          </a:p>
          <a:p>
            <a:pPr lvl="1"/>
            <a:r>
              <a:rPr lang="en-GB" dirty="0"/>
              <a:t>You can submit your answers just once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2" y="1196706"/>
            <a:ext cx="6783666" cy="5390558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dirty="0"/>
              <a:t>Works @ </a:t>
            </a:r>
            <a:r>
              <a:rPr lang="en-US" dirty="0" err="1"/>
              <a:t>Zühlke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Senior Full-Stack</a:t>
            </a:r>
            <a:r>
              <a:rPr lang="en-US" dirty="0"/>
              <a:t> </a:t>
            </a:r>
            <a:r>
              <a:rPr lang="en-US" dirty="0" err="1"/>
              <a:t>Develeoper</a:t>
            </a:r>
            <a:endParaRPr lang="en-US" dirty="0"/>
          </a:p>
          <a:p>
            <a:pPr latinLnBrk="0"/>
            <a:r>
              <a:rPr lang="en-US" dirty="0"/>
              <a:t>Passionate about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ReactJS</a:t>
            </a:r>
          </a:p>
          <a:p>
            <a:pPr latinLnBrk="0"/>
            <a:r>
              <a:rPr lang="en-US" dirty="0"/>
              <a:t>C# Graduated Master Degree of </a:t>
            </a:r>
            <a:r>
              <a:rPr lang="en-US" b="1" dirty="0">
                <a:solidFill>
                  <a:schemeClr val="bg1"/>
                </a:solidFill>
              </a:rPr>
              <a:t>Computer Systems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Technology</a:t>
            </a:r>
            <a:r>
              <a:rPr lang="en-US" dirty="0"/>
              <a:t> @ TU Sofia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Hristo</a:t>
            </a:r>
            <a:r>
              <a:rPr lang="en-US" dirty="0"/>
              <a:t> </a:t>
            </a:r>
            <a:r>
              <a:rPr lang="en-US" dirty="0" err="1"/>
              <a:t>Stoev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noProof="0" dirty="0"/>
          </a:p>
        </p:txBody>
      </p:sp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60BA0996-4ADC-4E4C-91D1-A8CAF1E1F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1447800"/>
            <a:ext cx="3429000" cy="3429000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01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477</Words>
  <Application>Microsoft Office PowerPoint</Application>
  <PresentationFormat>Custom</PresentationFormat>
  <Paragraphs>106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1_SoftUni3_1</vt:lpstr>
      <vt:lpstr>Data Structures Advanced (with C#)</vt:lpstr>
      <vt:lpstr>Table of Contents</vt:lpstr>
      <vt:lpstr>Have a Question?</vt:lpstr>
      <vt:lpstr>PowerPoint Presentation</vt:lpstr>
      <vt:lpstr>Course Objectives</vt:lpstr>
      <vt:lpstr>Practical Programming Exam</vt:lpstr>
      <vt:lpstr>Theoretical Exam</vt:lpstr>
      <vt:lpstr>PowerPoint Presentation</vt:lpstr>
      <vt:lpstr>Hristo Stoev</vt:lpstr>
      <vt:lpstr>PowerPoint Presentation</vt:lpstr>
      <vt:lpstr>Homework Assignments &amp; Exercises</vt:lpstr>
      <vt:lpstr>Scoring System for the Course</vt:lpstr>
      <vt:lpstr>Course Web Site, Forum and FB Group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Advanced - Course Introduction</dc:title>
  <dc:subject>Data Structures Advanced – Practical Training Course @ SoftUni</dc:subject>
  <dc:creator/>
  <cp:keywords>Data Structures Advanced, tech, fundamentals, technologySoftware University, SoftUni, programming, coding, software development, education, training, course</cp:keywords>
  <dc:description>Data Structures Advanced Course @ SoftUni – https://softuni.bg/modules/70/fundamentals-module</dc:description>
  <cp:lastModifiedBy/>
  <cp:revision>1</cp:revision>
  <dcterms:created xsi:type="dcterms:W3CDTF">2014-01-02T17:00:34Z</dcterms:created>
  <dcterms:modified xsi:type="dcterms:W3CDTF">2020-10-14T10:05:20Z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