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9" r:id="rId84"/>
    <p:sldId id="338" r:id="rId8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1" roundtripDataSignature="AMtx7mjSUEpWKFG0hcNB9x6wz16HK4SC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936033-D149-4337-8280-6391B7304095}">
  <a:tblStyle styleId="{BB936033-D149-4337-8280-6391B730409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5EA"/>
          </a:solidFill>
        </a:fill>
      </a:tcStyle>
    </a:wholeTbl>
    <a:band1H>
      <a:tcTxStyle/>
      <a:tcStyle>
        <a:tcBdr/>
        <a:fill>
          <a:solidFill>
            <a:srgbClr val="FCEBD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EBD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205" name="Google Shape;2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218" name="Google Shape;2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813623fd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9813623f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9" name="Google Shape;2079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9" name="Google Shape;2119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8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2121" name="Google Shape;2121;p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4" name="Google Shape;2134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8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http://softuni.org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/>
          </a:p>
        </p:txBody>
      </p:sp>
      <p:sp>
        <p:nvSpPr>
          <p:cNvPr id="2136" name="Google Shape;2136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9813623fd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1" name="Google Shape;2151;g9813623fd5_0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g9813623fd5_0_182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g9813623fd5_0_18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9813623fd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1" name="Google Shape;2141;g9813623fd5_0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g9813623fd5_0_17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g9813623fd5_0_17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://www.facebook.com/SoftwareUniversity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hyperlink" Target="http://forum.softuni.bg/" TargetMode="External"/><Relationship Id="rId4" Type="http://schemas.openxmlformats.org/officeDocument/2006/relationships/image" Target="../media/image3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hyperlink" Target="https://softuni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7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7"/>
          <p:cNvSpPr>
            <a:spLocks noGrp="1"/>
          </p:cNvSpPr>
          <p:nvPr>
            <p:ph type="pic" idx="2"/>
          </p:nvPr>
        </p:nvSpPr>
        <p:spPr>
          <a:xfrm>
            <a:off x="656629" y="2351427"/>
            <a:ext cx="5439372" cy="232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87"/>
          <p:cNvSpPr txBox="1"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2813" y="6057655"/>
            <a:ext cx="2106010" cy="5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87"/>
          <p:cNvSpPr txBox="1">
            <a:spLocks noGrp="1"/>
          </p:cNvSpPr>
          <p:nvPr>
            <p:ph type="title"/>
          </p:nvPr>
        </p:nvSpPr>
        <p:spPr>
          <a:xfrm>
            <a:off x="666859" y="254857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87" title="CC-BY-NC-SA License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49803"/>
            </a:srgbClr>
          </a:solidFill>
          <a:ln w="9525" cap="flat" cmpd="sng">
            <a:solidFill>
              <a:srgbClr val="F2A818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" name="Google Shape;25;p87"/>
          <p:cNvSpPr txBox="1">
            <a:spLocks noGrp="1"/>
          </p:cNvSpPr>
          <p:nvPr>
            <p:ph type="body" idx="3"/>
          </p:nvPr>
        </p:nvSpPr>
        <p:spPr>
          <a:xfrm>
            <a:off x="8643853" y="5916124"/>
            <a:ext cx="2951518" cy="38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7"/>
          <p:cNvSpPr txBox="1">
            <a:spLocks noGrp="1"/>
          </p:cNvSpPr>
          <p:nvPr>
            <p:ph type="body" idx="4"/>
          </p:nvPr>
        </p:nvSpPr>
        <p:spPr>
          <a:xfrm>
            <a:off x="8643853" y="6340279"/>
            <a:ext cx="2951518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7"/>
          <p:cNvSpPr txBox="1">
            <a:spLocks noGrp="1"/>
          </p:cNvSpPr>
          <p:nvPr>
            <p:ph type="body" idx="5"/>
          </p:nvPr>
        </p:nvSpPr>
        <p:spPr>
          <a:xfrm>
            <a:off x="671147" y="4876800"/>
            <a:ext cx="2951518" cy="50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7"/>
          <p:cNvSpPr txBox="1">
            <a:spLocks noGrp="1"/>
          </p:cNvSpPr>
          <p:nvPr>
            <p:ph type="body" idx="6"/>
          </p:nvPr>
        </p:nvSpPr>
        <p:spPr>
          <a:xfrm>
            <a:off x="671147" y="5368740"/>
            <a:ext cx="2951518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7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87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95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95"/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5"/>
          <p:cNvSpPr txBox="1">
            <a:spLocks noGrp="1"/>
          </p:cNvSpPr>
          <p:nvPr>
            <p:ph type="body" idx="1"/>
          </p:nvPr>
        </p:nvSpPr>
        <p:spPr>
          <a:xfrm>
            <a:off x="190501" y="1196126"/>
            <a:ext cx="11811097" cy="5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95"/>
          <p:cNvSpPr txBox="1">
            <a:spLocks noGrp="1"/>
          </p:cNvSpPr>
          <p:nvPr>
            <p:ph type="body" idx="2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9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5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5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9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0508" y="274677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6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endParaRPr sz="2399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6"/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endParaRPr sz="2399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0508" y="284202"/>
            <a:ext cx="2126081" cy="53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6"/>
          <p:cNvPicPr preferRelativeResize="0"/>
          <p:nvPr/>
        </p:nvPicPr>
        <p:blipFill rotWithShape="1">
          <a:blip r:embed="rId3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6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6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96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6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96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96"/>
          <p:cNvSpPr txBox="1">
            <a:spLocks noGrp="1"/>
          </p:cNvSpPr>
          <p:nvPr>
            <p:ph type="body" idx="1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0" name="Google Shape;150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6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6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9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>
  <p:cSld name="Las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97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7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9833419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316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8" name="Google Shape;158;p9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9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9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96603" y="2384689"/>
            <a:ext cx="3227765" cy="429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85829" y="1319423"/>
            <a:ext cx="1670274" cy="206515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7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7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8"/>
          <p:cNvSpPr txBox="1">
            <a:spLocks noGrp="1"/>
          </p:cNvSpPr>
          <p:nvPr>
            <p:ph type="ctrTitle"/>
          </p:nvPr>
        </p:nvSpPr>
        <p:spPr>
          <a:xfrm>
            <a:off x="4367551" y="314302"/>
            <a:ext cx="7384264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  <a:defRPr sz="5400">
                <a:solidFill>
                  <a:srgbClr val="F6D1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98"/>
          <p:cNvSpPr txBox="1">
            <a:spLocks noGrp="1"/>
          </p:cNvSpPr>
          <p:nvPr>
            <p:ph type="subTitle" idx="1"/>
          </p:nvPr>
        </p:nvSpPr>
        <p:spPr>
          <a:xfrm>
            <a:off x="4367551" y="2346299"/>
            <a:ext cx="73842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3198"/>
              <a:buNone/>
              <a:defRPr>
                <a:solidFill>
                  <a:srgbClr val="8A919E"/>
                </a:solidFill>
              </a:defRPr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998"/>
              <a:buNone/>
              <a:defRPr>
                <a:solidFill>
                  <a:srgbClr val="8A919E"/>
                </a:solidFill>
              </a:defRPr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798"/>
              <a:buNone/>
              <a:defRPr>
                <a:solidFill>
                  <a:srgbClr val="8A919E"/>
                </a:solidFill>
              </a:defRPr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598"/>
              <a:buNone/>
              <a:defRPr>
                <a:solidFill>
                  <a:srgbClr val="8A919E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98"/>
          <p:cNvSpPr txBox="1">
            <a:spLocks noGrp="1"/>
          </p:cNvSpPr>
          <p:nvPr>
            <p:ph type="body" idx="2"/>
          </p:nvPr>
        </p:nvSpPr>
        <p:spPr>
          <a:xfrm>
            <a:off x="760611" y="4164084"/>
            <a:ext cx="3188443" cy="52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b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E792A"/>
              </a:buClr>
              <a:buSzPts val="2800"/>
              <a:buNone/>
              <a:defRPr sz="2800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98"/>
          <p:cNvSpPr>
            <a:spLocks noGrp="1"/>
          </p:cNvSpPr>
          <p:nvPr>
            <p:ph type="pic" idx="3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98"/>
          <p:cNvSpPr txBox="1">
            <a:spLocks noGrp="1"/>
          </p:cNvSpPr>
          <p:nvPr>
            <p:ph type="body" idx="4"/>
          </p:nvPr>
        </p:nvSpPr>
        <p:spPr>
          <a:xfrm>
            <a:off x="760611" y="4633983"/>
            <a:ext cx="3188444" cy="44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4B36C"/>
              </a:buClr>
              <a:buSzPts val="2300"/>
              <a:buNone/>
              <a:defRPr sz="2300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98"/>
          <p:cNvSpPr txBox="1">
            <a:spLocks noGrp="1"/>
          </p:cNvSpPr>
          <p:nvPr>
            <p:ph type="body" idx="5"/>
          </p:nvPr>
        </p:nvSpPr>
        <p:spPr>
          <a:xfrm>
            <a:off x="760611" y="5011672"/>
            <a:ext cx="3188443" cy="39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BE8C4"/>
              </a:buClr>
              <a:buSzPts val="2000"/>
              <a:buNone/>
              <a:defRPr sz="2000" b="1">
                <a:solidFill>
                  <a:srgbClr val="FBE8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98"/>
          <p:cNvSpPr txBox="1">
            <a:spLocks noGrp="1"/>
          </p:cNvSpPr>
          <p:nvPr>
            <p:ph type="body" idx="6"/>
          </p:nvPr>
        </p:nvSpPr>
        <p:spPr>
          <a:xfrm>
            <a:off x="760611" y="5394605"/>
            <a:ext cx="3188443" cy="3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7A44"/>
              </a:buClr>
              <a:buSzPts val="1800"/>
              <a:buNone/>
              <a:defRPr sz="18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98"/>
          <p:cNvSpPr txBox="1">
            <a:spLocks noGrp="1"/>
          </p:cNvSpPr>
          <p:nvPr>
            <p:ph type="body" idx="7"/>
          </p:nvPr>
        </p:nvSpPr>
        <p:spPr>
          <a:xfrm>
            <a:off x="760611" y="5735768"/>
            <a:ext cx="3188443" cy="33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7A44"/>
              </a:buClr>
              <a:buSzPts val="1600"/>
              <a:buNone/>
              <a:defRPr sz="16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9"/>
          <p:cNvSpPr txBox="1">
            <a:spLocks noGrp="1"/>
          </p:cNvSpPr>
          <p:nvPr>
            <p:ph type="title"/>
          </p:nvPr>
        </p:nvSpPr>
        <p:spPr>
          <a:xfrm>
            <a:off x="913051" y="4869900"/>
            <a:ext cx="10365899" cy="9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99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5899" cy="719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400"/>
              <a:buNone/>
              <a:defRPr sz="2400">
                <a:solidFill>
                  <a:srgbClr val="8A919E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100"/>
              <a:buNone/>
              <a:defRPr sz="2100">
                <a:solidFill>
                  <a:srgbClr val="8A919E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9pPr>
          </a:lstStyle>
          <a:p>
            <a:endParaRPr/>
          </a:p>
        </p:txBody>
      </p:sp>
      <p:pic>
        <p:nvPicPr>
          <p:cNvPr id="176" name="Google Shape;176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0772" y="228600"/>
            <a:ext cx="2176092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0"/>
          <p:cNvSpPr txBox="1">
            <a:spLocks noGrp="1"/>
          </p:cNvSpPr>
          <p:nvPr>
            <p:ph type="dt" idx="10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A91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00"/>
          <p:cNvSpPr txBox="1">
            <a:spLocks noGrp="1"/>
          </p:cNvSpPr>
          <p:nvPr>
            <p:ph type="ftr" idx="11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A91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00"/>
          <p:cNvSpPr txBox="1">
            <a:spLocks noGrp="1"/>
          </p:cNvSpPr>
          <p:nvPr>
            <p:ph type="sldNum" idx="12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00"/>
          <p:cNvSpPr txBox="1">
            <a:spLocks noGrp="1"/>
          </p:cNvSpPr>
          <p:nvPr>
            <p:ph type="body" idx="1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1pPr>
            <a:lvl2pPr marL="914400" lvl="1" indent="-431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  <a:defRPr sz="3200"/>
            </a:lvl2pPr>
            <a:lvl3pPr marL="1371600" lvl="2" indent="-4191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  <a:defRPr sz="3000"/>
            </a:lvl3pPr>
            <a:lvl4pPr marL="1828800" lvl="3" indent="-406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4pPr>
            <a:lvl5pPr marL="2286000" lvl="4" indent="-3937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5pPr>
            <a:lvl6pPr marL="2743200" lvl="5" indent="-397827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6pPr>
            <a:lvl7pPr marL="3200400" lvl="6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7pPr>
            <a:lvl8pPr marL="3657600" lvl="7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8pPr>
            <a:lvl9pPr marL="4114800" lvl="8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00"/>
          <p:cNvSpPr txBox="1"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998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3" name="Google Shape;183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5666" y="319860"/>
            <a:ext cx="2212693" cy="55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1"/>
          <p:cNvSpPr txBox="1">
            <a:spLocks noGrp="1"/>
          </p:cNvSpPr>
          <p:nvPr>
            <p:ph type="dt" idx="10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A91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01"/>
          <p:cNvSpPr txBox="1">
            <a:spLocks noGrp="1"/>
          </p:cNvSpPr>
          <p:nvPr>
            <p:ph type="ftr" idx="11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A91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01"/>
          <p:cNvSpPr txBox="1">
            <a:spLocks noGrp="1"/>
          </p:cNvSpPr>
          <p:nvPr>
            <p:ph type="sldNum" idx="12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01"/>
          <p:cNvSpPr txBox="1">
            <a:spLocks noGrp="1"/>
          </p:cNvSpPr>
          <p:nvPr>
            <p:ph type="body" idx="1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1pPr>
            <a:lvl2pPr marL="914400" lvl="1" indent="-431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  <a:defRPr sz="3200"/>
            </a:lvl2pPr>
            <a:lvl3pPr marL="1371600" lvl="2" indent="-4191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  <a:defRPr sz="3000"/>
            </a:lvl3pPr>
            <a:lvl4pPr marL="1828800" lvl="3" indent="-406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4pPr>
            <a:lvl5pPr marL="2286000" lvl="4" indent="-3937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5pPr>
            <a:lvl6pPr marL="2743200" lvl="5" indent="-397827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6pPr>
            <a:lvl7pPr marL="3200400" lvl="6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7pPr>
            <a:lvl8pPr marL="3657600" lvl="7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8pPr>
            <a:lvl9pPr marL="4114800" lvl="8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01"/>
          <p:cNvSpPr txBox="1"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998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5666" y="319860"/>
            <a:ext cx="2212693" cy="55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813623fd5_0_35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g9813623fd5_0_357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9813623fd5_0_357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9813623fd5_0_357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9813623fd5_0_357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9813623fd5_0_357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600" cy="5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g9813623fd5_0_357"/>
          <p:cNvSpPr/>
          <p:nvPr/>
        </p:nvSpPr>
        <p:spPr>
          <a:xfrm>
            <a:off x="0" y="0"/>
            <a:ext cx="12195300" cy="10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9813623fd5_0_357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9813623fd5_0_357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590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88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8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88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910369" y="1409638"/>
            <a:ext cx="357216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8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Calibri"/>
              <a:buAutoNum type="arabicPeriod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7" name="Google Shape;37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8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8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9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9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396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9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9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0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0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0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0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1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1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1"/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lang="en-US" sz="8797" b="1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8797" b="1" i="0" u="none" strike="noStrike" cap="none">
              <a:solidFill>
                <a:srgbClr val="2344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087" y="2222932"/>
            <a:ext cx="3575905" cy="414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0857" y="1702473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9116" y="3776293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28000" y="3776293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68000" y="3775663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548000" y="3776293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91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91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91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91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91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91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91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91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91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0856" y="1702471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9116" y="3776291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9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28000" y="3776291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8000" y="3775661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9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548000" y="3776291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9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91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91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91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91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91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91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91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91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91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1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92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92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92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2" descr="E:\002-KIMS BUSINESS\007-02-Fullslidesppt-Contents\20161228\02-edu\bulb-ite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205" y="1792355"/>
            <a:ext cx="915152" cy="4062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92"/>
          <p:cNvSpPr txBox="1">
            <a:spLocks noGrp="1"/>
          </p:cNvSpPr>
          <p:nvPr>
            <p:ph type="body" idx="1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9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35599" y="274595"/>
            <a:ext cx="2144846" cy="53496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2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2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93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3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93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027" y="3314704"/>
            <a:ext cx="1260665" cy="27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9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3"/>
          <p:cNvSpPr txBox="1">
            <a:spLocks noGrp="1"/>
          </p:cNvSpPr>
          <p:nvPr>
            <p:ph type="body" idx="1"/>
          </p:nvPr>
        </p:nvSpPr>
        <p:spPr>
          <a:xfrm>
            <a:off x="1959073" y="1121144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93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3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9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5599" y="274595"/>
            <a:ext cx="2144846" cy="53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94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4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4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94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1" name="Google Shape;121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4"/>
          <p:cNvSpPr txBox="1">
            <a:spLocks noGrp="1"/>
          </p:cNvSpPr>
          <p:nvPr>
            <p:ph type="body" idx="1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94"/>
          <p:cNvSpPr txBox="1">
            <a:spLocks noGrp="1"/>
          </p:cNvSpPr>
          <p:nvPr>
            <p:ph type="body" idx="2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94"/>
          <p:cNvSpPr txBox="1">
            <a:spLocks noGrp="1"/>
          </p:cNvSpPr>
          <p:nvPr>
            <p:ph type="dt" idx="10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94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6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6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8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86"/>
          <p:cNvSpPr txBox="1"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VL_tre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cs.usfca.edu/~galles/visualization/AVLtree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VL_tree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-tre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cs.usfca.edu/~galles/visualization/BTree.html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http://softuni.bg</a:t>
            </a:r>
            <a:endParaRPr/>
          </a:p>
        </p:txBody>
      </p:sp>
      <p:sp>
        <p:nvSpPr>
          <p:cNvPr id="209" name="Google Shape;209;p1"/>
          <p:cNvSpPr txBox="1"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212" name="Google Shape;212;p1"/>
          <p:cNvSpPr txBox="1"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207" name="Google Shape;207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Balanced BSTs, Operations Insertions and Rotations</a:t>
            </a:r>
            <a:endParaRPr/>
          </a:p>
        </p:txBody>
      </p:sp>
      <p:sp>
        <p:nvSpPr>
          <p:cNvPr id="208" name="Google Shape;208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B-Trees - 2-3 Trees and AVL Trees</a:t>
            </a:r>
            <a:endParaRPr/>
          </a:p>
        </p:txBody>
      </p:sp>
      <p:sp>
        <p:nvSpPr>
          <p:cNvPr id="213" name="Google Shape;213;p1"/>
          <p:cNvSpPr txBox="1"/>
          <p:nvPr/>
        </p:nvSpPr>
        <p:spPr>
          <a:xfrm rot="-1602068">
            <a:off x="7440551" y="1895153"/>
            <a:ext cx="1711831" cy="10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b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B-Trees hold a </a:t>
            </a:r>
            <a:r>
              <a:rPr lang="en-US" b="1">
                <a:solidFill>
                  <a:schemeClr val="lt1"/>
                </a:solidFill>
              </a:rPr>
              <a:t>range of child nodes</a:t>
            </a:r>
            <a:r>
              <a:rPr lang="en-US"/>
              <a:t>, not single one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B-trees do not need re-balancing so frequently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B-Trees are good for </a:t>
            </a:r>
            <a:r>
              <a:rPr lang="en-US" b="1">
                <a:solidFill>
                  <a:schemeClr val="lt1"/>
                </a:solidFill>
              </a:rPr>
              <a:t>database indexes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Because a single node is stored in a single cluster of the hard drive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Minimize the number of disk operations (which are very slow)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B-Trees are almost perfectly balanced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The count of nodes from the root to any </a:t>
            </a:r>
            <a:r>
              <a:rPr lang="en-US" b="1">
                <a:solidFill>
                  <a:schemeClr val="lt1"/>
                </a:solidFill>
              </a:rPr>
              <a:t>null</a:t>
            </a:r>
            <a:r>
              <a:rPr lang="en-US"/>
              <a:t> node is the same</a:t>
            </a:r>
            <a:endParaRPr/>
          </a:p>
        </p:txBody>
      </p:sp>
      <p:sp>
        <p:nvSpPr>
          <p:cNvPr id="344" name="Google Shape;344;p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B-Trees vs. Other Balanced Search Trees</a:t>
            </a:r>
            <a:endParaRPr/>
          </a:p>
        </p:txBody>
      </p:sp>
      <p:sp>
        <p:nvSpPr>
          <p:cNvPr id="345" name="Google Shape;345;p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 dirty="0"/>
              <a:t>2-3 Trees</a:t>
            </a:r>
            <a:endParaRPr dirty="0"/>
          </a:p>
        </p:txBody>
      </p:sp>
      <p:sp>
        <p:nvSpPr>
          <p:cNvPr id="351" name="Google Shape;351;p10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2-3 Trees Operations</a:t>
            </a:r>
            <a:endParaRPr/>
          </a:p>
        </p:txBody>
      </p:sp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799841B-BAA8-448A-A1B0-0F36558CA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726" y="1944419"/>
            <a:ext cx="2904548" cy="1390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 2-3 search tree can contain: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Empty node (</a:t>
            </a:r>
            <a:r>
              <a:rPr lang="en-US" b="1">
                <a:solidFill>
                  <a:schemeClr val="lt1"/>
                </a:solidFill>
              </a:rPr>
              <a:t>null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2-node with </a:t>
            </a:r>
            <a:r>
              <a:rPr lang="en-US" b="1">
                <a:solidFill>
                  <a:schemeClr val="lt1"/>
                </a:solidFill>
              </a:rPr>
              <a:t>1 key</a:t>
            </a:r>
            <a:r>
              <a:rPr lang="en-US"/>
              <a:t> and </a:t>
            </a:r>
            <a:r>
              <a:rPr lang="en-US" b="1">
                <a:solidFill>
                  <a:schemeClr val="lt1"/>
                </a:solidFill>
              </a:rPr>
              <a:t>2 links</a:t>
            </a:r>
            <a:r>
              <a:rPr lang="en-US"/>
              <a:t> (children)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3-node with </a:t>
            </a:r>
            <a:r>
              <a:rPr lang="en-US" b="1">
                <a:solidFill>
                  <a:schemeClr val="lt1"/>
                </a:solidFill>
              </a:rPr>
              <a:t>2 keys</a:t>
            </a:r>
            <a:r>
              <a:rPr lang="en-US"/>
              <a:t> and </a:t>
            </a:r>
            <a:r>
              <a:rPr lang="en-US" b="1">
                <a:solidFill>
                  <a:schemeClr val="lt1"/>
                </a:solidFill>
              </a:rPr>
              <a:t>3 links</a:t>
            </a:r>
            <a:r>
              <a:rPr lang="en-US"/>
              <a:t> (children)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As usual for BSTs, all items to the left are smaller, all items to the right are larger. </a:t>
            </a:r>
            <a:endParaRPr/>
          </a:p>
        </p:txBody>
      </p:sp>
      <p:sp>
        <p:nvSpPr>
          <p:cNvPr id="358" name="Google Shape;358;p1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Example</a:t>
            </a:r>
            <a:endParaRPr/>
          </a:p>
        </p:txBody>
      </p:sp>
      <p:cxnSp>
        <p:nvCxnSpPr>
          <p:cNvPr id="364" name="Google Shape;364;p12"/>
          <p:cNvCxnSpPr>
            <a:stCxn id="365" idx="2"/>
          </p:cNvCxnSpPr>
          <p:nvPr/>
        </p:nvCxnSpPr>
        <p:spPr>
          <a:xfrm flipH="1">
            <a:off x="3944737" y="2543231"/>
            <a:ext cx="1829400" cy="1047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p12"/>
          <p:cNvCxnSpPr>
            <a:stCxn id="367" idx="2"/>
            <a:endCxn id="368" idx="0"/>
          </p:cNvCxnSpPr>
          <p:nvPr/>
        </p:nvCxnSpPr>
        <p:spPr>
          <a:xfrm>
            <a:off x="6272063" y="2543231"/>
            <a:ext cx="2531700" cy="1047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Google Shape;369;p12"/>
          <p:cNvSpPr/>
          <p:nvPr/>
        </p:nvSpPr>
        <p:spPr>
          <a:xfrm>
            <a:off x="3215726" y="3591270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370" name="Google Shape;370;p12"/>
          <p:cNvSpPr/>
          <p:nvPr/>
        </p:nvSpPr>
        <p:spPr>
          <a:xfrm>
            <a:off x="3944833" y="3591270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371" name="Google Shape;371;p12"/>
          <p:cNvSpPr/>
          <p:nvPr/>
        </p:nvSpPr>
        <p:spPr>
          <a:xfrm>
            <a:off x="3215726" y="401799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12"/>
          <p:cNvSpPr/>
          <p:nvPr/>
        </p:nvSpPr>
        <p:spPr>
          <a:xfrm>
            <a:off x="3713653" y="401799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12"/>
          <p:cNvSpPr/>
          <p:nvPr/>
        </p:nvSpPr>
        <p:spPr>
          <a:xfrm>
            <a:off x="4211579" y="401799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12"/>
          <p:cNvSpPr/>
          <p:nvPr/>
        </p:nvSpPr>
        <p:spPr>
          <a:xfrm>
            <a:off x="5525173" y="1860479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sp>
        <p:nvSpPr>
          <p:cNvPr id="365" name="Google Shape;365;p12"/>
          <p:cNvSpPr/>
          <p:nvPr/>
        </p:nvSpPr>
        <p:spPr>
          <a:xfrm>
            <a:off x="5525173" y="2287199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6023100" y="2287199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12"/>
          <p:cNvSpPr/>
          <p:nvPr/>
        </p:nvSpPr>
        <p:spPr>
          <a:xfrm>
            <a:off x="1219201" y="5135880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376" name="Google Shape;376;p12"/>
          <p:cNvSpPr/>
          <p:nvPr/>
        </p:nvSpPr>
        <p:spPr>
          <a:xfrm>
            <a:off x="1948308" y="5135880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377" name="Google Shape;377;p12"/>
          <p:cNvSpPr/>
          <p:nvPr/>
        </p:nvSpPr>
        <p:spPr>
          <a:xfrm>
            <a:off x="1219201" y="556260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12"/>
          <p:cNvSpPr/>
          <p:nvPr/>
        </p:nvSpPr>
        <p:spPr>
          <a:xfrm>
            <a:off x="1717128" y="556260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2215054" y="556260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0" name="Google Shape;380;p12"/>
          <p:cNvCxnSpPr>
            <a:stCxn id="371" idx="2"/>
          </p:cNvCxnSpPr>
          <p:nvPr/>
        </p:nvCxnSpPr>
        <p:spPr>
          <a:xfrm flipH="1">
            <a:off x="1944889" y="4274022"/>
            <a:ext cx="1519800" cy="861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" name="Google Shape;381;p12"/>
          <p:cNvSpPr/>
          <p:nvPr/>
        </p:nvSpPr>
        <p:spPr>
          <a:xfrm>
            <a:off x="3443517" y="5135880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382" name="Google Shape;382;p12"/>
          <p:cNvSpPr/>
          <p:nvPr/>
        </p:nvSpPr>
        <p:spPr>
          <a:xfrm>
            <a:off x="3443517" y="556260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3941444" y="556260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12"/>
          <p:cNvSpPr/>
          <p:nvPr/>
        </p:nvSpPr>
        <p:spPr>
          <a:xfrm>
            <a:off x="5100147" y="5138665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385" name="Google Shape;385;p12"/>
          <p:cNvSpPr/>
          <p:nvPr/>
        </p:nvSpPr>
        <p:spPr>
          <a:xfrm>
            <a:off x="5100147" y="556538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12"/>
          <p:cNvSpPr/>
          <p:nvPr/>
        </p:nvSpPr>
        <p:spPr>
          <a:xfrm>
            <a:off x="5598074" y="556538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7" name="Google Shape;387;p12"/>
          <p:cNvCxnSpPr>
            <a:stCxn id="373" idx="2"/>
            <a:endCxn id="384" idx="0"/>
          </p:cNvCxnSpPr>
          <p:nvPr/>
        </p:nvCxnSpPr>
        <p:spPr>
          <a:xfrm>
            <a:off x="4460542" y="4274022"/>
            <a:ext cx="1137600" cy="864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" name="Google Shape;388;p12"/>
          <p:cNvCxnSpPr>
            <a:stCxn id="372" idx="2"/>
            <a:endCxn id="381" idx="0"/>
          </p:cNvCxnSpPr>
          <p:nvPr/>
        </p:nvCxnSpPr>
        <p:spPr>
          <a:xfrm flipH="1">
            <a:off x="3941317" y="4274022"/>
            <a:ext cx="21300" cy="861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8" name="Google Shape;368;p12"/>
          <p:cNvSpPr/>
          <p:nvPr/>
        </p:nvSpPr>
        <p:spPr>
          <a:xfrm>
            <a:off x="8305801" y="3591270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389" name="Google Shape;389;p12"/>
          <p:cNvSpPr/>
          <p:nvPr/>
        </p:nvSpPr>
        <p:spPr>
          <a:xfrm>
            <a:off x="8305801" y="401799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12"/>
          <p:cNvSpPr/>
          <p:nvPr/>
        </p:nvSpPr>
        <p:spPr>
          <a:xfrm>
            <a:off x="8803728" y="401799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12"/>
          <p:cNvSpPr/>
          <p:nvPr/>
        </p:nvSpPr>
        <p:spPr>
          <a:xfrm>
            <a:off x="6886732" y="5135877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sp>
        <p:nvSpPr>
          <p:cNvPr id="392" name="Google Shape;392;p12"/>
          <p:cNvSpPr/>
          <p:nvPr/>
        </p:nvSpPr>
        <p:spPr>
          <a:xfrm>
            <a:off x="6886732" y="5562597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12"/>
          <p:cNvSpPr/>
          <p:nvPr/>
        </p:nvSpPr>
        <p:spPr>
          <a:xfrm>
            <a:off x="7384659" y="5562597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12"/>
          <p:cNvSpPr/>
          <p:nvPr/>
        </p:nvSpPr>
        <p:spPr>
          <a:xfrm>
            <a:off x="9707621" y="5135877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395" name="Google Shape;395;p12"/>
          <p:cNvSpPr/>
          <p:nvPr/>
        </p:nvSpPr>
        <p:spPr>
          <a:xfrm>
            <a:off x="10436728" y="5135877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396" name="Google Shape;396;p12"/>
          <p:cNvSpPr/>
          <p:nvPr/>
        </p:nvSpPr>
        <p:spPr>
          <a:xfrm>
            <a:off x="9707621" y="5562597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12"/>
          <p:cNvSpPr/>
          <p:nvPr/>
        </p:nvSpPr>
        <p:spPr>
          <a:xfrm>
            <a:off x="10205548" y="5562597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12"/>
          <p:cNvSpPr/>
          <p:nvPr/>
        </p:nvSpPr>
        <p:spPr>
          <a:xfrm>
            <a:off x="10703474" y="5562597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9" name="Google Shape;399;p12"/>
          <p:cNvCxnSpPr>
            <a:stCxn id="390" idx="2"/>
          </p:cNvCxnSpPr>
          <p:nvPr/>
        </p:nvCxnSpPr>
        <p:spPr>
          <a:xfrm>
            <a:off x="9052692" y="4274022"/>
            <a:ext cx="1383900" cy="861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" name="Google Shape;400;p12"/>
          <p:cNvCxnSpPr>
            <a:stCxn id="389" idx="2"/>
            <a:endCxn id="391" idx="0"/>
          </p:cNvCxnSpPr>
          <p:nvPr/>
        </p:nvCxnSpPr>
        <p:spPr>
          <a:xfrm flipH="1">
            <a:off x="7384764" y="4274022"/>
            <a:ext cx="1170000" cy="861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1" name="Google Shape;401;p12"/>
          <p:cNvSpPr/>
          <p:nvPr/>
        </p:nvSpPr>
        <p:spPr>
          <a:xfrm>
            <a:off x="1530073" y="1873203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3-node with 2 keys and 3 links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2"/>
          <p:cNvSpPr/>
          <p:nvPr/>
        </p:nvSpPr>
        <p:spPr>
          <a:xfrm>
            <a:off x="2985148" y="3089728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 w="25400" cap="flat" cmpd="sng">
            <a:solidFill>
              <a:srgbClr val="1F3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2"/>
          <p:cNvSpPr/>
          <p:nvPr/>
        </p:nvSpPr>
        <p:spPr>
          <a:xfrm>
            <a:off x="8009696" y="3367758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 w="25400" cap="flat" cmpd="sng">
            <a:solidFill>
              <a:srgbClr val="1F3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8724233" y="2009033"/>
            <a:ext cx="2432543" cy="919401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2-node with 1 key and 2 links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2"/>
          <p:cNvSpPr/>
          <p:nvPr/>
        </p:nvSpPr>
        <p:spPr>
          <a:xfrm>
            <a:off x="4798296" y="4876695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 w="25400" cap="flat" cmpd="sng">
            <a:solidFill>
              <a:srgbClr val="1F3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2"/>
          <p:cNvSpPr/>
          <p:nvPr/>
        </p:nvSpPr>
        <p:spPr>
          <a:xfrm>
            <a:off x="3156120" y="4885475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 w="25400" cap="flat" cmpd="sng">
            <a:solidFill>
              <a:srgbClr val="1F3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2"/>
          <p:cNvSpPr/>
          <p:nvPr/>
        </p:nvSpPr>
        <p:spPr>
          <a:xfrm>
            <a:off x="5421653" y="4017278"/>
            <a:ext cx="2194649" cy="510778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Larger than 11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2"/>
          <p:cNvSpPr/>
          <p:nvPr/>
        </p:nvSpPr>
        <p:spPr>
          <a:xfrm>
            <a:off x="191634" y="3780407"/>
            <a:ext cx="2415447" cy="510778"/>
          </a:xfrm>
          <a:prstGeom prst="wedgeRoundRectCallout">
            <a:avLst>
              <a:gd name="adj1" fmla="val 31231"/>
              <a:gd name="adj2" fmla="val 108338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Smaller than 7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2"/>
          <p:cNvSpPr/>
          <p:nvPr/>
        </p:nvSpPr>
        <p:spPr>
          <a:xfrm>
            <a:off x="962972" y="4571895"/>
            <a:ext cx="2005232" cy="1465098"/>
          </a:xfrm>
          <a:prstGeom prst="ellipse">
            <a:avLst/>
          </a:prstGeom>
          <a:solidFill>
            <a:srgbClr val="F0A22E">
              <a:alpha val="40000"/>
            </a:srgbClr>
          </a:solidFill>
          <a:ln w="25400" cap="flat" cmpd="sng">
            <a:solidFill>
              <a:srgbClr val="1F3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2"/>
          <p:cNvSpPr/>
          <p:nvPr/>
        </p:nvSpPr>
        <p:spPr>
          <a:xfrm>
            <a:off x="1912295" y="6099342"/>
            <a:ext cx="4556222" cy="510778"/>
          </a:xfrm>
          <a:prstGeom prst="wedgeRoundRectCallout">
            <a:avLst>
              <a:gd name="adj1" fmla="val 5407"/>
              <a:gd name="adj2" fmla="val -7455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Larger than 7, smaller than 11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Searching</a:t>
            </a:r>
            <a:endParaRPr/>
          </a:p>
        </p:txBody>
      </p:sp>
      <p:sp>
        <p:nvSpPr>
          <p:cNvPr id="416" name="Google Shape;416;p13"/>
          <p:cNvSpPr/>
          <p:nvPr/>
        </p:nvSpPr>
        <p:spPr>
          <a:xfrm>
            <a:off x="867972" y="1380688"/>
            <a:ext cx="2196237" cy="919401"/>
          </a:xfrm>
          <a:prstGeom prst="wedgeRoundRectCallout">
            <a:avLst>
              <a:gd name="adj1" fmla="val 61644"/>
              <a:gd name="adj2" fmla="val 7298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Searching for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9301654" y="1487784"/>
            <a:ext cx="2196237" cy="919401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Identical to BST Search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13"/>
          <p:cNvGrpSpPr/>
          <p:nvPr/>
        </p:nvGrpSpPr>
        <p:grpSpPr>
          <a:xfrm>
            <a:off x="1101081" y="1754663"/>
            <a:ext cx="9982428" cy="3968158"/>
            <a:chOff x="1214582" y="1860479"/>
            <a:chExt cx="9982428" cy="3968158"/>
          </a:xfrm>
        </p:grpSpPr>
        <p:cxnSp>
          <p:nvCxnSpPr>
            <p:cNvPr id="419" name="Google Shape;419;p13"/>
            <p:cNvCxnSpPr>
              <a:stCxn id="420" idx="2"/>
            </p:cNvCxnSpPr>
            <p:nvPr/>
          </p:nvCxnSpPr>
          <p:spPr>
            <a:xfrm flipH="1">
              <a:off x="3944737" y="2543231"/>
              <a:ext cx="1829400" cy="10473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1" name="Google Shape;421;p13"/>
            <p:cNvCxnSpPr>
              <a:stCxn id="422" idx="2"/>
              <a:endCxn id="423" idx="0"/>
            </p:cNvCxnSpPr>
            <p:nvPr/>
          </p:nvCxnSpPr>
          <p:spPr>
            <a:xfrm>
              <a:off x="6272063" y="2543231"/>
              <a:ext cx="2531700" cy="1047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4" name="Google Shape;424;p13"/>
            <p:cNvSpPr/>
            <p:nvPr/>
          </p:nvSpPr>
          <p:spPr>
            <a:xfrm>
              <a:off x="3215726" y="3591270"/>
              <a:ext cx="729106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3944833" y="3591270"/>
              <a:ext cx="76467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215726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713653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4211579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5525173" y="1860479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5525173" y="2287199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6023100" y="2287199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1219201" y="5135880"/>
              <a:ext cx="729106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1948308" y="5135880"/>
              <a:ext cx="76467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1214582" y="556187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1717128" y="556260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2215054" y="556260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5" name="Google Shape;435;p13"/>
            <p:cNvCxnSpPr>
              <a:stCxn id="426" idx="2"/>
            </p:cNvCxnSpPr>
            <p:nvPr/>
          </p:nvCxnSpPr>
          <p:spPr>
            <a:xfrm flipH="1">
              <a:off x="1944889" y="4274022"/>
              <a:ext cx="1519800" cy="861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6" name="Google Shape;436;p13"/>
            <p:cNvSpPr/>
            <p:nvPr/>
          </p:nvSpPr>
          <p:spPr>
            <a:xfrm>
              <a:off x="3443517" y="5135880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3443517" y="556260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3941444" y="556260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5100147" y="5138665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5100147" y="5565385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5598074" y="5565385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2" name="Google Shape;442;p13"/>
            <p:cNvCxnSpPr>
              <a:stCxn id="428" idx="2"/>
              <a:endCxn id="439" idx="0"/>
            </p:cNvCxnSpPr>
            <p:nvPr/>
          </p:nvCxnSpPr>
          <p:spPr>
            <a:xfrm>
              <a:off x="4460542" y="4274022"/>
              <a:ext cx="1137600" cy="8646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3" name="Google Shape;443;p13"/>
            <p:cNvCxnSpPr>
              <a:stCxn id="427" idx="2"/>
              <a:endCxn id="436" idx="0"/>
            </p:cNvCxnSpPr>
            <p:nvPr/>
          </p:nvCxnSpPr>
          <p:spPr>
            <a:xfrm flipH="1">
              <a:off x="3941317" y="4274022"/>
              <a:ext cx="21300" cy="861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3" name="Google Shape;423;p13"/>
            <p:cNvSpPr/>
            <p:nvPr/>
          </p:nvSpPr>
          <p:spPr>
            <a:xfrm>
              <a:off x="8305801" y="3591270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41</a:t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8305801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8803728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6886732" y="5135877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6886732" y="5562597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7384659" y="5562597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9" name="Google Shape;449;p13"/>
            <p:cNvCxnSpPr>
              <a:stCxn id="445" idx="2"/>
            </p:cNvCxnSpPr>
            <p:nvPr/>
          </p:nvCxnSpPr>
          <p:spPr>
            <a:xfrm>
              <a:off x="9052692" y="4274022"/>
              <a:ext cx="1383900" cy="861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0" name="Google Shape;450;p13"/>
            <p:cNvCxnSpPr>
              <a:stCxn id="444" idx="2"/>
              <a:endCxn id="446" idx="0"/>
            </p:cNvCxnSpPr>
            <p:nvPr/>
          </p:nvCxnSpPr>
          <p:spPr>
            <a:xfrm flipH="1">
              <a:off x="7384764" y="4274022"/>
              <a:ext cx="1170000" cy="861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1" name="Google Shape;451;p13"/>
            <p:cNvSpPr/>
            <p:nvPr/>
          </p:nvSpPr>
          <p:spPr>
            <a:xfrm>
              <a:off x="9703230" y="5145885"/>
              <a:ext cx="729106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50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10432337" y="5145885"/>
              <a:ext cx="76467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73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9703229" y="5571875"/>
              <a:ext cx="493309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10201157" y="5572605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10699083" y="5572605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56" name="Google Shape;456;p13"/>
          <p:cNvSpPr/>
          <p:nvPr/>
        </p:nvSpPr>
        <p:spPr>
          <a:xfrm>
            <a:off x="4925332" y="1410123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 w="25400" cap="flat" cmpd="sng">
            <a:solidFill>
              <a:srgbClr val="1F3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Insertion (at 2-node)</a:t>
            </a:r>
            <a:endParaRPr/>
          </a:p>
        </p:txBody>
      </p:sp>
      <p:sp>
        <p:nvSpPr>
          <p:cNvPr id="462" name="Google Shape;462;p14"/>
          <p:cNvSpPr/>
          <p:nvPr/>
        </p:nvSpPr>
        <p:spPr>
          <a:xfrm>
            <a:off x="6124376" y="2413727"/>
            <a:ext cx="2390576" cy="133872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463" name="Google Shape;463;p14"/>
          <p:cNvSpPr/>
          <p:nvPr/>
        </p:nvSpPr>
        <p:spPr>
          <a:xfrm>
            <a:off x="3733800" y="2413727"/>
            <a:ext cx="2390576" cy="133872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464" name="Google Shape;464;p14"/>
          <p:cNvCxnSpPr>
            <a:stCxn id="463" idx="2"/>
          </p:cNvCxnSpPr>
          <p:nvPr/>
        </p:nvCxnSpPr>
        <p:spPr>
          <a:xfrm flipH="1">
            <a:off x="4347988" y="3752449"/>
            <a:ext cx="581100" cy="667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Google Shape;465;p14"/>
          <p:cNvCxnSpPr>
            <a:stCxn id="462" idx="2"/>
          </p:cNvCxnSpPr>
          <p:nvPr/>
        </p:nvCxnSpPr>
        <p:spPr>
          <a:xfrm>
            <a:off x="7319664" y="3752449"/>
            <a:ext cx="681300" cy="667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14"/>
          <p:cNvCxnSpPr/>
          <p:nvPr/>
        </p:nvCxnSpPr>
        <p:spPr>
          <a:xfrm>
            <a:off x="6124376" y="3752450"/>
            <a:ext cx="0" cy="66715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14"/>
          <p:cNvCxnSpPr>
            <a:stCxn id="462" idx="2"/>
          </p:cNvCxnSpPr>
          <p:nvPr/>
        </p:nvCxnSpPr>
        <p:spPr>
          <a:xfrm flipH="1">
            <a:off x="6738564" y="3752449"/>
            <a:ext cx="581100" cy="667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8" name="Google Shape;468;p14"/>
          <p:cNvSpPr/>
          <p:nvPr/>
        </p:nvSpPr>
        <p:spPr>
          <a:xfrm>
            <a:off x="9454054" y="1640185"/>
            <a:ext cx="2196237" cy="919401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Becomes a </a:t>
            </a:r>
            <a:b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3-node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3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Insertion (at 3-node)</a:t>
            </a:r>
            <a:endParaRPr/>
          </a:p>
        </p:txBody>
      </p:sp>
      <p:sp>
        <p:nvSpPr>
          <p:cNvPr id="474" name="Google Shape;474;p15"/>
          <p:cNvSpPr/>
          <p:nvPr/>
        </p:nvSpPr>
        <p:spPr>
          <a:xfrm>
            <a:off x="4600376" y="2413727"/>
            <a:ext cx="2390576" cy="133872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475" name="Google Shape;475;p15"/>
          <p:cNvSpPr/>
          <p:nvPr/>
        </p:nvSpPr>
        <p:spPr>
          <a:xfrm>
            <a:off x="2209800" y="2413727"/>
            <a:ext cx="2390576" cy="133872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476" name="Google Shape;476;p15"/>
          <p:cNvCxnSpPr>
            <a:stCxn id="475" idx="2"/>
          </p:cNvCxnSpPr>
          <p:nvPr/>
        </p:nvCxnSpPr>
        <p:spPr>
          <a:xfrm flipH="1">
            <a:off x="2823988" y="3752449"/>
            <a:ext cx="581100" cy="667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15"/>
          <p:cNvCxnSpPr>
            <a:stCxn id="474" idx="2"/>
          </p:cNvCxnSpPr>
          <p:nvPr/>
        </p:nvCxnSpPr>
        <p:spPr>
          <a:xfrm>
            <a:off x="5795664" y="3752449"/>
            <a:ext cx="681300" cy="667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15"/>
          <p:cNvCxnSpPr/>
          <p:nvPr/>
        </p:nvCxnSpPr>
        <p:spPr>
          <a:xfrm>
            <a:off x="4600376" y="3752450"/>
            <a:ext cx="0" cy="66715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9" name="Google Shape;479;p15"/>
          <p:cNvSpPr/>
          <p:nvPr/>
        </p:nvSpPr>
        <p:spPr>
          <a:xfrm>
            <a:off x="6990952" y="2413727"/>
            <a:ext cx="2390576" cy="133872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cxnSp>
        <p:nvCxnSpPr>
          <p:cNvPr id="480" name="Google Shape;480;p15"/>
          <p:cNvCxnSpPr>
            <a:stCxn id="479" idx="2"/>
          </p:cNvCxnSpPr>
          <p:nvPr/>
        </p:nvCxnSpPr>
        <p:spPr>
          <a:xfrm>
            <a:off x="8186240" y="3752449"/>
            <a:ext cx="681300" cy="667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15"/>
          <p:cNvCxnSpPr/>
          <p:nvPr/>
        </p:nvCxnSpPr>
        <p:spPr>
          <a:xfrm>
            <a:off x="6990952" y="3752450"/>
            <a:ext cx="0" cy="66715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2" name="Google Shape;482;p15"/>
          <p:cNvSpPr/>
          <p:nvPr/>
        </p:nvSpPr>
        <p:spPr>
          <a:xfrm>
            <a:off x="9471181" y="1339267"/>
            <a:ext cx="2196237" cy="919401"/>
          </a:xfrm>
          <a:prstGeom prst="wedgeRoundRectCallout">
            <a:avLst>
              <a:gd name="adj1" fmla="val -49382"/>
              <a:gd name="adj2" fmla="val 7298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Temporary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4-node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3" name="Google Shape;483;p15"/>
          <p:cNvCxnSpPr/>
          <p:nvPr/>
        </p:nvCxnSpPr>
        <p:spPr>
          <a:xfrm>
            <a:off x="5795664" y="2743200"/>
            <a:ext cx="2390576" cy="1371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" name="Google Shape;484;p15"/>
          <p:cNvCxnSpPr/>
          <p:nvPr/>
        </p:nvCxnSpPr>
        <p:spPr>
          <a:xfrm flipH="1">
            <a:off x="3405088" y="2752324"/>
            <a:ext cx="2390576" cy="136247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Into a 3-node whose parent is a 2-node</a:t>
            </a:r>
            <a:endParaRPr/>
          </a:p>
        </p:txBody>
      </p:sp>
      <p:sp>
        <p:nvSpPr>
          <p:cNvPr id="490" name="Google Shape;490;p1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Insertion</a:t>
            </a: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2397767" y="3195902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3126874" y="3195902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</a:t>
            </a: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2397767" y="3622622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4" name="Google Shape;494;p16"/>
          <p:cNvSpPr/>
          <p:nvPr/>
        </p:nvSpPr>
        <p:spPr>
          <a:xfrm>
            <a:off x="2895694" y="3622622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16"/>
          <p:cNvSpPr/>
          <p:nvPr/>
        </p:nvSpPr>
        <p:spPr>
          <a:xfrm>
            <a:off x="3393620" y="3622622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16"/>
          <p:cNvSpPr/>
          <p:nvPr/>
        </p:nvSpPr>
        <p:spPr>
          <a:xfrm>
            <a:off x="2057401" y="1981200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497" name="Google Shape;497;p16"/>
          <p:cNvSpPr/>
          <p:nvPr/>
        </p:nvSpPr>
        <p:spPr>
          <a:xfrm>
            <a:off x="2057401" y="240792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16"/>
          <p:cNvSpPr/>
          <p:nvPr/>
        </p:nvSpPr>
        <p:spPr>
          <a:xfrm>
            <a:off x="2555328" y="240792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9" name="Google Shape;499;p16"/>
          <p:cNvCxnSpPr>
            <a:stCxn id="498" idx="2"/>
          </p:cNvCxnSpPr>
          <p:nvPr/>
        </p:nvCxnSpPr>
        <p:spPr>
          <a:xfrm>
            <a:off x="2804291" y="2663952"/>
            <a:ext cx="322500" cy="531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0" name="Google Shape;500;p16"/>
          <p:cNvSpPr/>
          <p:nvPr/>
        </p:nvSpPr>
        <p:spPr>
          <a:xfrm>
            <a:off x="199147" y="2590041"/>
            <a:ext cx="1673727" cy="508977"/>
          </a:xfrm>
          <a:prstGeom prst="wedgeRoundRectCallout">
            <a:avLst>
              <a:gd name="adj1" fmla="val 55381"/>
              <a:gd name="adj2" fmla="val -10816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6"/>
          <p:cNvSpPr/>
          <p:nvPr/>
        </p:nvSpPr>
        <p:spPr>
          <a:xfrm>
            <a:off x="7338710" y="1981200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502" name="Google Shape;502;p16"/>
          <p:cNvSpPr/>
          <p:nvPr/>
        </p:nvSpPr>
        <p:spPr>
          <a:xfrm>
            <a:off x="7338710" y="240792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16"/>
          <p:cNvSpPr/>
          <p:nvPr/>
        </p:nvSpPr>
        <p:spPr>
          <a:xfrm>
            <a:off x="7836637" y="240792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4" name="Google Shape;504;p16"/>
          <p:cNvCxnSpPr>
            <a:stCxn id="503" idx="2"/>
            <a:endCxn id="505" idx="0"/>
          </p:cNvCxnSpPr>
          <p:nvPr/>
        </p:nvCxnSpPr>
        <p:spPr>
          <a:xfrm>
            <a:off x="8085600" y="2663952"/>
            <a:ext cx="899700" cy="534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6" name="Google Shape;506;p16"/>
          <p:cNvSpPr/>
          <p:nvPr/>
        </p:nvSpPr>
        <p:spPr>
          <a:xfrm>
            <a:off x="7874782" y="3198006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/>
          </a:p>
        </p:txBody>
      </p:sp>
      <p:sp>
        <p:nvSpPr>
          <p:cNvPr id="507" name="Google Shape;507;p16"/>
          <p:cNvSpPr/>
          <p:nvPr/>
        </p:nvSpPr>
        <p:spPr>
          <a:xfrm>
            <a:off x="9371003" y="3198006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</a:t>
            </a:r>
            <a:endParaRPr/>
          </a:p>
        </p:txBody>
      </p:sp>
      <p:sp>
        <p:nvSpPr>
          <p:cNvPr id="508" name="Google Shape;508;p16"/>
          <p:cNvSpPr/>
          <p:nvPr/>
        </p:nvSpPr>
        <p:spPr>
          <a:xfrm>
            <a:off x="7874782" y="3622622"/>
            <a:ext cx="59477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16"/>
          <p:cNvSpPr/>
          <p:nvPr/>
        </p:nvSpPr>
        <p:spPr>
          <a:xfrm>
            <a:off x="8602903" y="3198006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/>
          </a:p>
        </p:txBody>
      </p:sp>
      <p:sp>
        <p:nvSpPr>
          <p:cNvPr id="509" name="Google Shape;509;p16"/>
          <p:cNvSpPr/>
          <p:nvPr/>
        </p:nvSpPr>
        <p:spPr>
          <a:xfrm>
            <a:off x="8469552" y="3622622"/>
            <a:ext cx="53340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16"/>
          <p:cNvSpPr/>
          <p:nvPr/>
        </p:nvSpPr>
        <p:spPr>
          <a:xfrm>
            <a:off x="9002472" y="3622622"/>
            <a:ext cx="59477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16"/>
          <p:cNvSpPr/>
          <p:nvPr/>
        </p:nvSpPr>
        <p:spPr>
          <a:xfrm>
            <a:off x="9597241" y="3622622"/>
            <a:ext cx="540032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16"/>
          <p:cNvSpPr/>
          <p:nvPr/>
        </p:nvSpPr>
        <p:spPr>
          <a:xfrm>
            <a:off x="4916090" y="2502681"/>
            <a:ext cx="1380292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6"/>
          <p:cNvSpPr/>
          <p:nvPr/>
        </p:nvSpPr>
        <p:spPr>
          <a:xfrm rot="9000000">
            <a:off x="6188783" y="3941766"/>
            <a:ext cx="1380292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6"/>
          <p:cNvSpPr/>
          <p:nvPr/>
        </p:nvSpPr>
        <p:spPr>
          <a:xfrm>
            <a:off x="4127345" y="4379319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515" name="Google Shape;515;p16"/>
          <p:cNvSpPr/>
          <p:nvPr/>
        </p:nvSpPr>
        <p:spPr>
          <a:xfrm>
            <a:off x="4856452" y="4379319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/>
          </a:p>
        </p:txBody>
      </p:sp>
      <p:sp>
        <p:nvSpPr>
          <p:cNvPr id="516" name="Google Shape;516;p16"/>
          <p:cNvSpPr/>
          <p:nvPr/>
        </p:nvSpPr>
        <p:spPr>
          <a:xfrm>
            <a:off x="4127345" y="4806039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16"/>
          <p:cNvSpPr/>
          <p:nvPr/>
        </p:nvSpPr>
        <p:spPr>
          <a:xfrm>
            <a:off x="4625272" y="4806039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8" name="Google Shape;518;p16"/>
          <p:cNvSpPr/>
          <p:nvPr/>
        </p:nvSpPr>
        <p:spPr>
          <a:xfrm>
            <a:off x="5123198" y="4806039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16"/>
          <p:cNvSpPr/>
          <p:nvPr/>
        </p:nvSpPr>
        <p:spPr>
          <a:xfrm>
            <a:off x="4368050" y="5572261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/>
          </a:p>
        </p:txBody>
      </p:sp>
      <p:sp>
        <p:nvSpPr>
          <p:cNvPr id="520" name="Google Shape;520;p16"/>
          <p:cNvSpPr/>
          <p:nvPr/>
        </p:nvSpPr>
        <p:spPr>
          <a:xfrm>
            <a:off x="4368050" y="5998981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16"/>
          <p:cNvSpPr/>
          <p:nvPr/>
        </p:nvSpPr>
        <p:spPr>
          <a:xfrm>
            <a:off x="4865977" y="5998981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16"/>
          <p:cNvSpPr/>
          <p:nvPr/>
        </p:nvSpPr>
        <p:spPr>
          <a:xfrm>
            <a:off x="5909194" y="5577684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</a:t>
            </a:r>
            <a:endParaRPr/>
          </a:p>
        </p:txBody>
      </p:sp>
      <p:sp>
        <p:nvSpPr>
          <p:cNvPr id="523" name="Google Shape;523;p16"/>
          <p:cNvSpPr/>
          <p:nvPr/>
        </p:nvSpPr>
        <p:spPr>
          <a:xfrm>
            <a:off x="5909194" y="6004404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16"/>
          <p:cNvSpPr/>
          <p:nvPr/>
        </p:nvSpPr>
        <p:spPr>
          <a:xfrm>
            <a:off x="6407121" y="6004404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5" name="Google Shape;525;p16"/>
          <p:cNvCxnSpPr>
            <a:stCxn id="518" idx="2"/>
            <a:endCxn id="522" idx="0"/>
          </p:cNvCxnSpPr>
          <p:nvPr/>
        </p:nvCxnSpPr>
        <p:spPr>
          <a:xfrm>
            <a:off x="5372162" y="5062071"/>
            <a:ext cx="1035000" cy="515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16"/>
          <p:cNvCxnSpPr>
            <a:stCxn id="517" idx="2"/>
            <a:endCxn id="519" idx="0"/>
          </p:cNvCxnSpPr>
          <p:nvPr/>
        </p:nvCxnSpPr>
        <p:spPr>
          <a:xfrm flipH="1">
            <a:off x="4865835" y="5062071"/>
            <a:ext cx="8400" cy="51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Into a 3-node whose parent is a 3-node</a:t>
            </a:r>
            <a:endParaRPr/>
          </a:p>
        </p:txBody>
      </p:sp>
      <p:sp>
        <p:nvSpPr>
          <p:cNvPr id="532" name="Google Shape;532;p1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Insertion (2)</a:t>
            </a:r>
            <a:endParaRPr/>
          </a:p>
        </p:txBody>
      </p:sp>
      <p:sp>
        <p:nvSpPr>
          <p:cNvPr id="533" name="Google Shape;533;p17"/>
          <p:cNvSpPr/>
          <p:nvPr/>
        </p:nvSpPr>
        <p:spPr>
          <a:xfrm>
            <a:off x="2718607" y="2139865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534" name="Google Shape;534;p17"/>
          <p:cNvSpPr/>
          <p:nvPr/>
        </p:nvSpPr>
        <p:spPr>
          <a:xfrm>
            <a:off x="3447714" y="2139865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35" name="Google Shape;535;p17"/>
          <p:cNvSpPr/>
          <p:nvPr/>
        </p:nvSpPr>
        <p:spPr>
          <a:xfrm>
            <a:off x="2718607" y="256658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6" name="Google Shape;536;p17"/>
          <p:cNvSpPr/>
          <p:nvPr/>
        </p:nvSpPr>
        <p:spPr>
          <a:xfrm>
            <a:off x="3216534" y="256658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17"/>
          <p:cNvSpPr/>
          <p:nvPr/>
        </p:nvSpPr>
        <p:spPr>
          <a:xfrm>
            <a:off x="3714460" y="256658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17"/>
          <p:cNvSpPr/>
          <p:nvPr/>
        </p:nvSpPr>
        <p:spPr>
          <a:xfrm>
            <a:off x="1486755" y="3215640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539" name="Google Shape;539;p17"/>
          <p:cNvSpPr/>
          <p:nvPr/>
        </p:nvSpPr>
        <p:spPr>
          <a:xfrm>
            <a:off x="2215862" y="3215640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540" name="Google Shape;540;p17"/>
          <p:cNvSpPr/>
          <p:nvPr/>
        </p:nvSpPr>
        <p:spPr>
          <a:xfrm>
            <a:off x="1486755" y="364236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17"/>
          <p:cNvSpPr/>
          <p:nvPr/>
        </p:nvSpPr>
        <p:spPr>
          <a:xfrm>
            <a:off x="1984682" y="364236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17"/>
          <p:cNvSpPr/>
          <p:nvPr/>
        </p:nvSpPr>
        <p:spPr>
          <a:xfrm>
            <a:off x="2482608" y="3642360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3" name="Google Shape;543;p17"/>
          <p:cNvCxnSpPr>
            <a:stCxn id="535" idx="2"/>
          </p:cNvCxnSpPr>
          <p:nvPr/>
        </p:nvCxnSpPr>
        <p:spPr>
          <a:xfrm flipH="1">
            <a:off x="2215771" y="2822617"/>
            <a:ext cx="751800" cy="393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4" name="Google Shape;544;p17"/>
          <p:cNvSpPr/>
          <p:nvPr/>
        </p:nvSpPr>
        <p:spPr>
          <a:xfrm>
            <a:off x="465771" y="2323506"/>
            <a:ext cx="1673727" cy="508977"/>
          </a:xfrm>
          <a:prstGeom prst="wedgeRoundRectCallout">
            <a:avLst>
              <a:gd name="adj1" fmla="val 82128"/>
              <a:gd name="adj2" fmla="val -2207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cxnSp>
        <p:nvCxnSpPr>
          <p:cNvPr id="545" name="Google Shape;545;p17"/>
          <p:cNvCxnSpPr>
            <a:stCxn id="537" idx="2"/>
          </p:cNvCxnSpPr>
          <p:nvPr/>
        </p:nvCxnSpPr>
        <p:spPr>
          <a:xfrm>
            <a:off x="3963424" y="2822617"/>
            <a:ext cx="456300" cy="426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" name="Google Shape;546;p17"/>
          <p:cNvCxnSpPr>
            <a:stCxn id="536" idx="2"/>
          </p:cNvCxnSpPr>
          <p:nvPr/>
        </p:nvCxnSpPr>
        <p:spPr>
          <a:xfrm>
            <a:off x="3465497" y="2822617"/>
            <a:ext cx="0" cy="393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7" name="Google Shape;547;p17"/>
          <p:cNvSpPr/>
          <p:nvPr/>
        </p:nvSpPr>
        <p:spPr>
          <a:xfrm>
            <a:off x="4800600" y="2138921"/>
            <a:ext cx="1380292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7"/>
          <p:cNvSpPr/>
          <p:nvPr/>
        </p:nvSpPr>
        <p:spPr>
          <a:xfrm>
            <a:off x="6787428" y="2139865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549" name="Google Shape;549;p17"/>
          <p:cNvSpPr/>
          <p:nvPr/>
        </p:nvSpPr>
        <p:spPr>
          <a:xfrm>
            <a:off x="7516535" y="2139865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50" name="Google Shape;550;p17"/>
          <p:cNvSpPr/>
          <p:nvPr/>
        </p:nvSpPr>
        <p:spPr>
          <a:xfrm>
            <a:off x="6787428" y="256658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17"/>
          <p:cNvSpPr/>
          <p:nvPr/>
        </p:nvSpPr>
        <p:spPr>
          <a:xfrm>
            <a:off x="7285355" y="256658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17"/>
          <p:cNvSpPr/>
          <p:nvPr/>
        </p:nvSpPr>
        <p:spPr>
          <a:xfrm>
            <a:off x="7783281" y="256658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3" name="Google Shape;553;p17"/>
          <p:cNvCxnSpPr>
            <a:stCxn id="550" idx="2"/>
          </p:cNvCxnSpPr>
          <p:nvPr/>
        </p:nvCxnSpPr>
        <p:spPr>
          <a:xfrm flipH="1">
            <a:off x="6385392" y="2822617"/>
            <a:ext cx="651000" cy="333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" name="Google Shape;554;p17"/>
          <p:cNvCxnSpPr>
            <a:stCxn id="552" idx="2"/>
          </p:cNvCxnSpPr>
          <p:nvPr/>
        </p:nvCxnSpPr>
        <p:spPr>
          <a:xfrm>
            <a:off x="8032245" y="2822617"/>
            <a:ext cx="456300" cy="426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" name="Google Shape;555;p17"/>
          <p:cNvCxnSpPr>
            <a:stCxn id="551" idx="2"/>
          </p:cNvCxnSpPr>
          <p:nvPr/>
        </p:nvCxnSpPr>
        <p:spPr>
          <a:xfrm>
            <a:off x="7534318" y="2822617"/>
            <a:ext cx="364500" cy="426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6" name="Google Shape;556;p17"/>
          <p:cNvSpPr/>
          <p:nvPr/>
        </p:nvSpPr>
        <p:spPr>
          <a:xfrm>
            <a:off x="5257800" y="3198006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Google Shape;557;p17"/>
          <p:cNvSpPr/>
          <p:nvPr/>
        </p:nvSpPr>
        <p:spPr>
          <a:xfrm>
            <a:off x="6754021" y="3198006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8" name="Google Shape;558;p17"/>
          <p:cNvSpPr/>
          <p:nvPr/>
        </p:nvSpPr>
        <p:spPr>
          <a:xfrm>
            <a:off x="5257800" y="3622622"/>
            <a:ext cx="59477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17"/>
          <p:cNvSpPr/>
          <p:nvPr/>
        </p:nvSpPr>
        <p:spPr>
          <a:xfrm>
            <a:off x="5985921" y="3198006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17"/>
          <p:cNvSpPr/>
          <p:nvPr/>
        </p:nvSpPr>
        <p:spPr>
          <a:xfrm>
            <a:off x="5852570" y="3622622"/>
            <a:ext cx="53340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1" name="Google Shape;561;p17"/>
          <p:cNvSpPr/>
          <p:nvPr/>
        </p:nvSpPr>
        <p:spPr>
          <a:xfrm>
            <a:off x="6385490" y="3622622"/>
            <a:ext cx="59477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2" name="Google Shape;562;p17"/>
          <p:cNvSpPr/>
          <p:nvPr/>
        </p:nvSpPr>
        <p:spPr>
          <a:xfrm>
            <a:off x="6980259" y="3622622"/>
            <a:ext cx="540032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Google Shape;563;p17"/>
          <p:cNvSpPr/>
          <p:nvPr/>
        </p:nvSpPr>
        <p:spPr>
          <a:xfrm rot="2889213">
            <a:off x="8638270" y="3199854"/>
            <a:ext cx="1201160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7"/>
          <p:cNvSpPr/>
          <p:nvPr/>
        </p:nvSpPr>
        <p:spPr>
          <a:xfrm>
            <a:off x="8941208" y="4364135"/>
            <a:ext cx="729106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17"/>
          <p:cNvSpPr/>
          <p:nvPr/>
        </p:nvSpPr>
        <p:spPr>
          <a:xfrm>
            <a:off x="10437429" y="4364135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6" name="Google Shape;566;p17"/>
          <p:cNvSpPr/>
          <p:nvPr/>
        </p:nvSpPr>
        <p:spPr>
          <a:xfrm>
            <a:off x="8941208" y="4788751"/>
            <a:ext cx="59477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17"/>
          <p:cNvSpPr/>
          <p:nvPr/>
        </p:nvSpPr>
        <p:spPr>
          <a:xfrm>
            <a:off x="9669329" y="4364135"/>
            <a:ext cx="76467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17"/>
          <p:cNvSpPr/>
          <p:nvPr/>
        </p:nvSpPr>
        <p:spPr>
          <a:xfrm>
            <a:off x="9535978" y="4788751"/>
            <a:ext cx="53340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9" name="Google Shape;569;p17"/>
          <p:cNvSpPr/>
          <p:nvPr/>
        </p:nvSpPr>
        <p:spPr>
          <a:xfrm>
            <a:off x="10068898" y="4788751"/>
            <a:ext cx="594770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17"/>
          <p:cNvSpPr/>
          <p:nvPr/>
        </p:nvSpPr>
        <p:spPr>
          <a:xfrm>
            <a:off x="10663667" y="4788751"/>
            <a:ext cx="540032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17"/>
          <p:cNvSpPr/>
          <p:nvPr/>
        </p:nvSpPr>
        <p:spPr>
          <a:xfrm>
            <a:off x="8283403" y="5484025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17"/>
          <p:cNvSpPr/>
          <p:nvPr/>
        </p:nvSpPr>
        <p:spPr>
          <a:xfrm>
            <a:off x="8283403" y="591074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17"/>
          <p:cNvSpPr/>
          <p:nvPr/>
        </p:nvSpPr>
        <p:spPr>
          <a:xfrm>
            <a:off x="8781330" y="5910745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17"/>
          <p:cNvSpPr/>
          <p:nvPr/>
        </p:nvSpPr>
        <p:spPr>
          <a:xfrm>
            <a:off x="9824547" y="5489448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17"/>
          <p:cNvSpPr/>
          <p:nvPr/>
        </p:nvSpPr>
        <p:spPr>
          <a:xfrm>
            <a:off x="9824547" y="5916168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17"/>
          <p:cNvSpPr/>
          <p:nvPr/>
        </p:nvSpPr>
        <p:spPr>
          <a:xfrm>
            <a:off x="10322474" y="5916168"/>
            <a:ext cx="497927" cy="25603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7" name="Google Shape;577;p17"/>
          <p:cNvCxnSpPr>
            <a:stCxn id="568" idx="2"/>
            <a:endCxn id="574" idx="0"/>
          </p:cNvCxnSpPr>
          <p:nvPr/>
        </p:nvCxnSpPr>
        <p:spPr>
          <a:xfrm>
            <a:off x="9802678" y="5044783"/>
            <a:ext cx="519900" cy="444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" name="Google Shape;578;p17"/>
          <p:cNvCxnSpPr>
            <a:stCxn id="566" idx="2"/>
            <a:endCxn id="571" idx="0"/>
          </p:cNvCxnSpPr>
          <p:nvPr/>
        </p:nvCxnSpPr>
        <p:spPr>
          <a:xfrm flipH="1">
            <a:off x="8781393" y="5044783"/>
            <a:ext cx="457200" cy="439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9" name="Google Shape;579;p17"/>
          <p:cNvSpPr/>
          <p:nvPr/>
        </p:nvSpPr>
        <p:spPr>
          <a:xfrm rot="10800000">
            <a:off x="5944115" y="4896661"/>
            <a:ext cx="1558993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17"/>
          <p:cNvSpPr/>
          <p:nvPr/>
        </p:nvSpPr>
        <p:spPr>
          <a:xfrm>
            <a:off x="3410873" y="4360117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1" name="Google Shape;581;p17"/>
          <p:cNvSpPr/>
          <p:nvPr/>
        </p:nvSpPr>
        <p:spPr>
          <a:xfrm>
            <a:off x="2690513" y="5029200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17"/>
          <p:cNvSpPr/>
          <p:nvPr/>
        </p:nvSpPr>
        <p:spPr>
          <a:xfrm>
            <a:off x="4231657" y="5034623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3" name="Google Shape;583;p17"/>
          <p:cNvCxnSpPr>
            <a:endCxn id="582" idx="0"/>
          </p:cNvCxnSpPr>
          <p:nvPr/>
        </p:nvCxnSpPr>
        <p:spPr>
          <a:xfrm>
            <a:off x="4191084" y="4786823"/>
            <a:ext cx="538500" cy="2478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" name="Google Shape;584;p17"/>
          <p:cNvCxnSpPr>
            <a:endCxn id="581" idx="0"/>
          </p:cNvCxnSpPr>
          <p:nvPr/>
        </p:nvCxnSpPr>
        <p:spPr>
          <a:xfrm flipH="1">
            <a:off x="3188440" y="4786800"/>
            <a:ext cx="498000" cy="2424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5" name="Google Shape;585;p17"/>
          <p:cNvSpPr/>
          <p:nvPr/>
        </p:nvSpPr>
        <p:spPr>
          <a:xfrm>
            <a:off x="1899748" y="5825278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6" name="Google Shape;586;p17"/>
          <p:cNvSpPr/>
          <p:nvPr/>
        </p:nvSpPr>
        <p:spPr>
          <a:xfrm>
            <a:off x="3429001" y="5825401"/>
            <a:ext cx="995853" cy="426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7" name="Google Shape;587;p17"/>
          <p:cNvCxnSpPr>
            <a:endCxn id="585" idx="0"/>
          </p:cNvCxnSpPr>
          <p:nvPr/>
        </p:nvCxnSpPr>
        <p:spPr>
          <a:xfrm flipH="1">
            <a:off x="2397675" y="5455978"/>
            <a:ext cx="570000" cy="369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8" name="Google Shape;588;p17"/>
          <p:cNvCxnSpPr>
            <a:endCxn id="586" idx="0"/>
          </p:cNvCxnSpPr>
          <p:nvPr/>
        </p:nvCxnSpPr>
        <p:spPr>
          <a:xfrm>
            <a:off x="3491028" y="5455801"/>
            <a:ext cx="435900" cy="369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50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94" name="Google Shape;594;p1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</a:t>
            </a:r>
            <a:endParaRPr/>
          </a:p>
        </p:txBody>
      </p:sp>
      <p:sp>
        <p:nvSpPr>
          <p:cNvPr id="595" name="Google Shape;595;p18"/>
          <p:cNvSpPr/>
          <p:nvPr/>
        </p:nvSpPr>
        <p:spPr>
          <a:xfrm>
            <a:off x="4353909" y="2037080"/>
            <a:ext cx="2498836" cy="93472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21" name="Google Shape;221;p2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041" lvl="0" indent="-51404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Font typeface="Calibri"/>
              <a:buAutoNum type="arabicPeriod"/>
            </a:pPr>
            <a:r>
              <a:rPr lang="en-US" sz="3143"/>
              <a:t>B-Trees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Font typeface="Calibri"/>
              <a:buAutoNum type="arabicPeriod"/>
            </a:pPr>
            <a:r>
              <a:rPr lang="en-US" sz="3143"/>
              <a:t>2-3 Trees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/>
              <a:t>Ordered Operations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/>
              <a:t>Insertion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Font typeface="Calibri"/>
              <a:buAutoNum type="arabicPeriod"/>
            </a:pPr>
            <a:r>
              <a:rPr lang="en-US" sz="3143"/>
              <a:t>AVL Trees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/>
              <a:t>Properties of AVL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/>
              <a:t>Rotations in AVL (Double Left, Double Right)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/>
              <a:t>AVL Insertion Algorithm</a:t>
            </a:r>
            <a:endParaRPr sz="2958"/>
          </a:p>
        </p:txBody>
      </p:sp>
      <p:sp>
        <p:nvSpPr>
          <p:cNvPr id="222" name="Google Shape;222;p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30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01" name="Google Shape;601;p1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 (2)</a:t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5862947" y="21082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4114801" y="21082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35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09" name="Google Shape;609;p2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 (3)</a:t>
            </a:r>
            <a:endParaRPr/>
          </a:p>
        </p:txBody>
      </p:sp>
      <p:sp>
        <p:nvSpPr>
          <p:cNvPr id="610" name="Google Shape;610;p20"/>
          <p:cNvSpPr/>
          <p:nvPr/>
        </p:nvSpPr>
        <p:spPr>
          <a:xfrm>
            <a:off x="6697075" y="21082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11" name="Google Shape;611;p20"/>
          <p:cNvSpPr/>
          <p:nvPr/>
        </p:nvSpPr>
        <p:spPr>
          <a:xfrm>
            <a:off x="3200401" y="21082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12" name="Google Shape;612;p20"/>
          <p:cNvSpPr/>
          <p:nvPr/>
        </p:nvSpPr>
        <p:spPr>
          <a:xfrm>
            <a:off x="4947748" y="21082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sp>
        <p:nvSpPr>
          <p:cNvPr id="613" name="Google Shape;613;p20"/>
          <p:cNvSpPr/>
          <p:nvPr/>
        </p:nvSpPr>
        <p:spPr>
          <a:xfrm rot="5400000">
            <a:off x="5378963" y="2996210"/>
            <a:ext cx="884915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0"/>
          <p:cNvSpPr/>
          <p:nvPr/>
        </p:nvSpPr>
        <p:spPr>
          <a:xfrm>
            <a:off x="6697075" y="54610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3200401" y="54610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4947748" y="40386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617" name="Google Shape;617;p20"/>
          <p:cNvCxnSpPr>
            <a:stCxn id="616" idx="2"/>
            <a:endCxn id="615" idx="0"/>
          </p:cNvCxnSpPr>
          <p:nvPr/>
        </p:nvCxnSpPr>
        <p:spPr>
          <a:xfrm flipH="1">
            <a:off x="4074222" y="4673600"/>
            <a:ext cx="1747200" cy="787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" name="Google Shape;618;p20"/>
          <p:cNvCxnSpPr>
            <a:stCxn id="616" idx="2"/>
            <a:endCxn id="614" idx="0"/>
          </p:cNvCxnSpPr>
          <p:nvPr/>
        </p:nvCxnSpPr>
        <p:spPr>
          <a:xfrm>
            <a:off x="5821422" y="4673600"/>
            <a:ext cx="1749300" cy="787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20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4" name="Google Shape;624;p2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 (4)</a:t>
            </a:r>
            <a:endParaRPr/>
          </a:p>
        </p:txBody>
      </p:sp>
      <p:sp>
        <p:nvSpPr>
          <p:cNvPr id="625" name="Google Shape;625;p21"/>
          <p:cNvSpPr/>
          <p:nvPr/>
        </p:nvSpPr>
        <p:spPr>
          <a:xfrm>
            <a:off x="7396654" y="29464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26" name="Google Shape;626;p21"/>
          <p:cNvSpPr/>
          <p:nvPr/>
        </p:nvSpPr>
        <p:spPr>
          <a:xfrm>
            <a:off x="3899980" y="29464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27" name="Google Shape;627;p21"/>
          <p:cNvSpPr/>
          <p:nvPr/>
        </p:nvSpPr>
        <p:spPr>
          <a:xfrm>
            <a:off x="5647327" y="15240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628" name="Google Shape;628;p21"/>
          <p:cNvCxnSpPr>
            <a:stCxn id="627" idx="2"/>
            <a:endCxn id="626" idx="0"/>
          </p:cNvCxnSpPr>
          <p:nvPr/>
        </p:nvCxnSpPr>
        <p:spPr>
          <a:xfrm flipH="1">
            <a:off x="4773800" y="2159000"/>
            <a:ext cx="1747200" cy="787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" name="Google Shape;629;p21"/>
          <p:cNvCxnSpPr>
            <a:stCxn id="627" idx="2"/>
            <a:endCxn id="625" idx="0"/>
          </p:cNvCxnSpPr>
          <p:nvPr/>
        </p:nvCxnSpPr>
        <p:spPr>
          <a:xfrm>
            <a:off x="6521000" y="2159000"/>
            <a:ext cx="1749300" cy="787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0" name="Google Shape;630;p21"/>
          <p:cNvSpPr/>
          <p:nvPr/>
        </p:nvSpPr>
        <p:spPr>
          <a:xfrm>
            <a:off x="2150654" y="29464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10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36" name="Google Shape;636;p2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 (5)</a:t>
            </a:r>
            <a:endParaRPr/>
          </a:p>
        </p:txBody>
      </p:sp>
      <p:sp>
        <p:nvSpPr>
          <p:cNvPr id="637" name="Google Shape;637;p22"/>
          <p:cNvSpPr/>
          <p:nvPr/>
        </p:nvSpPr>
        <p:spPr>
          <a:xfrm>
            <a:off x="8463454" y="26670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38" name="Google Shape;638;p22"/>
          <p:cNvSpPr/>
          <p:nvPr/>
        </p:nvSpPr>
        <p:spPr>
          <a:xfrm>
            <a:off x="4966780" y="26670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39" name="Google Shape;639;p22"/>
          <p:cNvSpPr/>
          <p:nvPr/>
        </p:nvSpPr>
        <p:spPr>
          <a:xfrm>
            <a:off x="6714127" y="15240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640" name="Google Shape;640;p22"/>
          <p:cNvCxnSpPr>
            <a:stCxn id="639" idx="2"/>
          </p:cNvCxnSpPr>
          <p:nvPr/>
        </p:nvCxnSpPr>
        <p:spPr>
          <a:xfrm flipH="1">
            <a:off x="4964901" y="2159000"/>
            <a:ext cx="2622900" cy="507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" name="Google Shape;641;p22"/>
          <p:cNvCxnSpPr>
            <a:stCxn id="639" idx="2"/>
            <a:endCxn id="637" idx="0"/>
          </p:cNvCxnSpPr>
          <p:nvPr/>
        </p:nvCxnSpPr>
        <p:spPr>
          <a:xfrm>
            <a:off x="7587801" y="2159000"/>
            <a:ext cx="1749300" cy="507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2" name="Google Shape;642;p22"/>
          <p:cNvSpPr/>
          <p:nvPr/>
        </p:nvSpPr>
        <p:spPr>
          <a:xfrm>
            <a:off x="3217454" y="26670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643" name="Google Shape;643;p22"/>
          <p:cNvSpPr/>
          <p:nvPr/>
        </p:nvSpPr>
        <p:spPr>
          <a:xfrm>
            <a:off x="1471795" y="26670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644" name="Google Shape;644;p22"/>
          <p:cNvSpPr/>
          <p:nvPr/>
        </p:nvSpPr>
        <p:spPr>
          <a:xfrm rot="5400000">
            <a:off x="7164680" y="3224810"/>
            <a:ext cx="884915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2"/>
          <p:cNvSpPr/>
          <p:nvPr/>
        </p:nvSpPr>
        <p:spPr>
          <a:xfrm>
            <a:off x="9377854" y="56896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46" name="Google Shape;646;p22"/>
          <p:cNvSpPr/>
          <p:nvPr/>
        </p:nvSpPr>
        <p:spPr>
          <a:xfrm>
            <a:off x="6758979" y="56896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47" name="Google Shape;647;p22"/>
          <p:cNvSpPr/>
          <p:nvPr/>
        </p:nvSpPr>
        <p:spPr>
          <a:xfrm>
            <a:off x="7628527" y="42672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648" name="Google Shape;648;p22"/>
          <p:cNvCxnSpPr>
            <a:stCxn id="649" idx="2"/>
            <a:endCxn id="650" idx="0"/>
          </p:cNvCxnSpPr>
          <p:nvPr/>
        </p:nvCxnSpPr>
        <p:spPr>
          <a:xfrm flipH="1">
            <a:off x="5005450" y="4902200"/>
            <a:ext cx="1743300" cy="787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" name="Google Shape;651;p22"/>
          <p:cNvCxnSpPr>
            <a:stCxn id="647" idx="2"/>
            <a:endCxn id="645" idx="0"/>
          </p:cNvCxnSpPr>
          <p:nvPr/>
        </p:nvCxnSpPr>
        <p:spPr>
          <a:xfrm>
            <a:off x="8502201" y="4902200"/>
            <a:ext cx="1749300" cy="787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0" name="Google Shape;650;p22"/>
          <p:cNvSpPr/>
          <p:nvPr/>
        </p:nvSpPr>
        <p:spPr>
          <a:xfrm>
            <a:off x="4131854" y="56896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649" name="Google Shape;649;p22"/>
          <p:cNvSpPr/>
          <p:nvPr/>
        </p:nvSpPr>
        <p:spPr>
          <a:xfrm>
            <a:off x="5875076" y="4267200"/>
            <a:ext cx="1747347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652" name="Google Shape;652;p22"/>
          <p:cNvCxnSpPr>
            <a:endCxn id="646" idx="0"/>
          </p:cNvCxnSpPr>
          <p:nvPr/>
        </p:nvCxnSpPr>
        <p:spPr>
          <a:xfrm>
            <a:off x="7628452" y="4902100"/>
            <a:ext cx="4200" cy="787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70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8" name="Google Shape;658;p2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 (6)</a:t>
            </a:r>
            <a:endParaRPr/>
          </a:p>
        </p:txBody>
      </p:sp>
      <p:sp>
        <p:nvSpPr>
          <p:cNvPr id="659" name="Google Shape;659;p23"/>
          <p:cNvSpPr/>
          <p:nvPr/>
        </p:nvSpPr>
        <p:spPr>
          <a:xfrm>
            <a:off x="6015446" y="16764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660" name="Google Shape;660;p23"/>
          <p:cNvCxnSpPr>
            <a:stCxn id="661" idx="2"/>
            <a:endCxn id="662" idx="0"/>
          </p:cNvCxnSpPr>
          <p:nvPr/>
        </p:nvCxnSpPr>
        <p:spPr>
          <a:xfrm flipH="1">
            <a:off x="4222120" y="2311400"/>
            <a:ext cx="12954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3" name="Google Shape;663;p23"/>
          <p:cNvCxnSpPr>
            <a:stCxn id="659" idx="2"/>
            <a:endCxn id="664" idx="0"/>
          </p:cNvCxnSpPr>
          <p:nvPr/>
        </p:nvCxnSpPr>
        <p:spPr>
          <a:xfrm>
            <a:off x="6512522" y="2311400"/>
            <a:ext cx="12963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1" name="Google Shape;661;p23"/>
          <p:cNvSpPr/>
          <p:nvPr/>
        </p:nvSpPr>
        <p:spPr>
          <a:xfrm>
            <a:off x="5020444" y="16764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665" name="Google Shape;665;p23"/>
          <p:cNvCxnSpPr>
            <a:endCxn id="666" idx="0"/>
          </p:cNvCxnSpPr>
          <p:nvPr/>
        </p:nvCxnSpPr>
        <p:spPr>
          <a:xfrm>
            <a:off x="6012446" y="2311376"/>
            <a:ext cx="30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2" name="Google Shape;662;p23"/>
          <p:cNvSpPr/>
          <p:nvPr/>
        </p:nvSpPr>
        <p:spPr>
          <a:xfrm>
            <a:off x="3725092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666" name="Google Shape;666;p23"/>
          <p:cNvSpPr/>
          <p:nvPr/>
        </p:nvSpPr>
        <p:spPr>
          <a:xfrm>
            <a:off x="5518370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64" name="Google Shape;664;p23"/>
          <p:cNvSpPr/>
          <p:nvPr/>
        </p:nvSpPr>
        <p:spPr>
          <a:xfrm>
            <a:off x="7311648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67" name="Google Shape;667;p23"/>
          <p:cNvSpPr/>
          <p:nvPr/>
        </p:nvSpPr>
        <p:spPr>
          <a:xfrm>
            <a:off x="8305800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33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3" name="Google Shape;673;p2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 (7)</a:t>
            </a:r>
            <a:endParaRPr/>
          </a:p>
        </p:txBody>
      </p:sp>
      <p:sp>
        <p:nvSpPr>
          <p:cNvPr id="674" name="Google Shape;674;p24"/>
          <p:cNvSpPr/>
          <p:nvPr/>
        </p:nvSpPr>
        <p:spPr>
          <a:xfrm>
            <a:off x="6015446" y="16764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675" name="Google Shape;675;p24"/>
          <p:cNvCxnSpPr>
            <a:stCxn id="676" idx="2"/>
            <a:endCxn id="677" idx="0"/>
          </p:cNvCxnSpPr>
          <p:nvPr/>
        </p:nvCxnSpPr>
        <p:spPr>
          <a:xfrm flipH="1">
            <a:off x="3392620" y="2311400"/>
            <a:ext cx="21249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8" name="Google Shape;678;p24"/>
          <p:cNvCxnSpPr>
            <a:stCxn id="674" idx="2"/>
          </p:cNvCxnSpPr>
          <p:nvPr/>
        </p:nvCxnSpPr>
        <p:spPr>
          <a:xfrm>
            <a:off x="6512522" y="2311400"/>
            <a:ext cx="24756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6" name="Google Shape;676;p24"/>
          <p:cNvSpPr/>
          <p:nvPr/>
        </p:nvSpPr>
        <p:spPr>
          <a:xfrm>
            <a:off x="5020444" y="16764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679" name="Google Shape;679;p24"/>
          <p:cNvCxnSpPr>
            <a:endCxn id="680" idx="0"/>
          </p:cNvCxnSpPr>
          <p:nvPr/>
        </p:nvCxnSpPr>
        <p:spPr>
          <a:xfrm flipH="1">
            <a:off x="5526276" y="2311376"/>
            <a:ext cx="4884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7" name="Google Shape;677;p24"/>
          <p:cNvSpPr/>
          <p:nvPr/>
        </p:nvSpPr>
        <p:spPr>
          <a:xfrm>
            <a:off x="2895600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680" name="Google Shape;680;p24"/>
          <p:cNvSpPr/>
          <p:nvPr/>
        </p:nvSpPr>
        <p:spPr>
          <a:xfrm>
            <a:off x="5029200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81" name="Google Shape;681;p24"/>
          <p:cNvSpPr/>
          <p:nvPr/>
        </p:nvSpPr>
        <p:spPr>
          <a:xfrm>
            <a:off x="7993896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82" name="Google Shape;682;p24"/>
          <p:cNvSpPr/>
          <p:nvPr/>
        </p:nvSpPr>
        <p:spPr>
          <a:xfrm>
            <a:off x="8988048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</p:txBody>
      </p:sp>
      <p:sp>
        <p:nvSpPr>
          <p:cNvPr id="683" name="Google Shape;683;p24"/>
          <p:cNvSpPr/>
          <p:nvPr/>
        </p:nvSpPr>
        <p:spPr>
          <a:xfrm>
            <a:off x="6023352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40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89" name="Google Shape;689;p2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 (8)</a:t>
            </a:r>
            <a:endParaRPr/>
          </a:p>
        </p:txBody>
      </p:sp>
      <p:sp>
        <p:nvSpPr>
          <p:cNvPr id="690" name="Google Shape;690;p25"/>
          <p:cNvSpPr/>
          <p:nvPr/>
        </p:nvSpPr>
        <p:spPr>
          <a:xfrm>
            <a:off x="6015446" y="16764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691" name="Google Shape;691;p25"/>
          <p:cNvCxnSpPr>
            <a:stCxn id="692" idx="2"/>
            <a:endCxn id="693" idx="0"/>
          </p:cNvCxnSpPr>
          <p:nvPr/>
        </p:nvCxnSpPr>
        <p:spPr>
          <a:xfrm flipH="1">
            <a:off x="3392620" y="2311400"/>
            <a:ext cx="21249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4" name="Google Shape;694;p25"/>
          <p:cNvCxnSpPr>
            <a:stCxn id="690" idx="2"/>
          </p:cNvCxnSpPr>
          <p:nvPr/>
        </p:nvCxnSpPr>
        <p:spPr>
          <a:xfrm>
            <a:off x="6512522" y="2311400"/>
            <a:ext cx="33138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2" name="Google Shape;692;p25"/>
          <p:cNvSpPr/>
          <p:nvPr/>
        </p:nvSpPr>
        <p:spPr>
          <a:xfrm>
            <a:off x="5020444" y="16764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695" name="Google Shape;695;p25"/>
          <p:cNvCxnSpPr/>
          <p:nvPr/>
        </p:nvCxnSpPr>
        <p:spPr>
          <a:xfrm>
            <a:off x="6014596" y="2311400"/>
            <a:ext cx="8756" cy="68667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3" name="Google Shape;693;p25"/>
          <p:cNvSpPr/>
          <p:nvPr/>
        </p:nvSpPr>
        <p:spPr>
          <a:xfrm>
            <a:off x="2895600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696" name="Google Shape;696;p25"/>
          <p:cNvSpPr/>
          <p:nvPr/>
        </p:nvSpPr>
        <p:spPr>
          <a:xfrm>
            <a:off x="5029200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97" name="Google Shape;697;p25"/>
          <p:cNvSpPr/>
          <p:nvPr/>
        </p:nvSpPr>
        <p:spPr>
          <a:xfrm>
            <a:off x="8832096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98" name="Google Shape;698;p25"/>
          <p:cNvSpPr/>
          <p:nvPr/>
        </p:nvSpPr>
        <p:spPr>
          <a:xfrm>
            <a:off x="9826248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</p:txBody>
      </p:sp>
      <p:sp>
        <p:nvSpPr>
          <p:cNvPr id="699" name="Google Shape;699;p25"/>
          <p:cNvSpPr/>
          <p:nvPr/>
        </p:nvSpPr>
        <p:spPr>
          <a:xfrm>
            <a:off x="6023352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/>
          </a:p>
        </p:txBody>
      </p:sp>
      <p:sp>
        <p:nvSpPr>
          <p:cNvPr id="700" name="Google Shape;700;p25"/>
          <p:cNvSpPr/>
          <p:nvPr/>
        </p:nvSpPr>
        <p:spPr>
          <a:xfrm>
            <a:off x="7837145" y="2998076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/>
          </a:p>
        </p:txBody>
      </p:sp>
      <p:sp>
        <p:nvSpPr>
          <p:cNvPr id="701" name="Google Shape;701;p25"/>
          <p:cNvSpPr/>
          <p:nvPr/>
        </p:nvSpPr>
        <p:spPr>
          <a:xfrm rot="5400000">
            <a:off x="813791" y="3416186"/>
            <a:ext cx="884915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5"/>
          <p:cNvSpPr/>
          <p:nvPr/>
        </p:nvSpPr>
        <p:spPr>
          <a:xfrm>
            <a:off x="6015446" y="4063124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703" name="Google Shape;703;p25"/>
          <p:cNvCxnSpPr>
            <a:stCxn id="704" idx="2"/>
            <a:endCxn id="705" idx="0"/>
          </p:cNvCxnSpPr>
          <p:nvPr/>
        </p:nvCxnSpPr>
        <p:spPr>
          <a:xfrm flipH="1">
            <a:off x="3392620" y="4698124"/>
            <a:ext cx="21249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6" name="Google Shape;706;p25"/>
          <p:cNvCxnSpPr>
            <a:stCxn id="707" idx="2"/>
            <a:endCxn id="708" idx="0"/>
          </p:cNvCxnSpPr>
          <p:nvPr/>
        </p:nvCxnSpPr>
        <p:spPr>
          <a:xfrm>
            <a:off x="7514056" y="4698124"/>
            <a:ext cx="23118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4" name="Google Shape;704;p25"/>
          <p:cNvSpPr/>
          <p:nvPr/>
        </p:nvSpPr>
        <p:spPr>
          <a:xfrm>
            <a:off x="5020444" y="4063124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709" name="Google Shape;709;p25"/>
          <p:cNvCxnSpPr/>
          <p:nvPr/>
        </p:nvCxnSpPr>
        <p:spPr>
          <a:xfrm flipH="1">
            <a:off x="5870952" y="4698124"/>
            <a:ext cx="143644" cy="71207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5" name="Google Shape;705;p25"/>
          <p:cNvSpPr/>
          <p:nvPr/>
        </p:nvSpPr>
        <p:spPr>
          <a:xfrm>
            <a:off x="2895600" y="53848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710" name="Google Shape;710;p25"/>
          <p:cNvSpPr/>
          <p:nvPr/>
        </p:nvSpPr>
        <p:spPr>
          <a:xfrm>
            <a:off x="4876800" y="54102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707" name="Google Shape;707;p25"/>
          <p:cNvSpPr/>
          <p:nvPr/>
        </p:nvSpPr>
        <p:spPr>
          <a:xfrm>
            <a:off x="7016980" y="4063124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708" name="Google Shape;708;p25"/>
          <p:cNvSpPr/>
          <p:nvPr/>
        </p:nvSpPr>
        <p:spPr>
          <a:xfrm>
            <a:off x="9328648" y="53848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</p:txBody>
      </p:sp>
      <p:sp>
        <p:nvSpPr>
          <p:cNvPr id="711" name="Google Shape;711;p25"/>
          <p:cNvSpPr/>
          <p:nvPr/>
        </p:nvSpPr>
        <p:spPr>
          <a:xfrm>
            <a:off x="5870952" y="54102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/>
          </a:p>
        </p:txBody>
      </p:sp>
      <p:sp>
        <p:nvSpPr>
          <p:cNvPr id="712" name="Google Shape;712;p25"/>
          <p:cNvSpPr/>
          <p:nvPr/>
        </p:nvSpPr>
        <p:spPr>
          <a:xfrm>
            <a:off x="7580399" y="53848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/>
          </a:p>
        </p:txBody>
      </p:sp>
      <p:cxnSp>
        <p:nvCxnSpPr>
          <p:cNvPr id="713" name="Google Shape;713;p25"/>
          <p:cNvCxnSpPr>
            <a:endCxn id="712" idx="0"/>
          </p:cNvCxnSpPr>
          <p:nvPr/>
        </p:nvCxnSpPr>
        <p:spPr>
          <a:xfrm>
            <a:off x="7028375" y="4698100"/>
            <a:ext cx="10491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719" name="Google Shape;719;p2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Construction (9)</a:t>
            </a:r>
            <a:endParaRPr/>
          </a:p>
        </p:txBody>
      </p:sp>
      <p:sp>
        <p:nvSpPr>
          <p:cNvPr id="720" name="Google Shape;720;p26"/>
          <p:cNvSpPr/>
          <p:nvPr/>
        </p:nvSpPr>
        <p:spPr>
          <a:xfrm>
            <a:off x="5559048" y="17526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721" name="Google Shape;721;p26"/>
          <p:cNvCxnSpPr>
            <a:stCxn id="722" idx="2"/>
            <a:endCxn id="723" idx="0"/>
          </p:cNvCxnSpPr>
          <p:nvPr/>
        </p:nvCxnSpPr>
        <p:spPr>
          <a:xfrm flipH="1">
            <a:off x="2706924" y="3631324"/>
            <a:ext cx="12156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4" name="Google Shape;724;p26"/>
          <p:cNvCxnSpPr>
            <a:stCxn id="725" idx="2"/>
            <a:endCxn id="726" idx="0"/>
          </p:cNvCxnSpPr>
          <p:nvPr/>
        </p:nvCxnSpPr>
        <p:spPr>
          <a:xfrm>
            <a:off x="8342124" y="3631324"/>
            <a:ext cx="7977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2" name="Google Shape;722;p26"/>
          <p:cNvSpPr/>
          <p:nvPr/>
        </p:nvSpPr>
        <p:spPr>
          <a:xfrm>
            <a:off x="3425448" y="2996324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727" name="Google Shape;727;p26"/>
          <p:cNvCxnSpPr>
            <a:stCxn id="722" idx="2"/>
          </p:cNvCxnSpPr>
          <p:nvPr/>
        </p:nvCxnSpPr>
        <p:spPr>
          <a:xfrm>
            <a:off x="3922524" y="3631324"/>
            <a:ext cx="1251300" cy="712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3" name="Google Shape;723;p26"/>
          <p:cNvSpPr/>
          <p:nvPr/>
        </p:nvSpPr>
        <p:spPr>
          <a:xfrm>
            <a:off x="2209800" y="43180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728" name="Google Shape;728;p26"/>
          <p:cNvSpPr/>
          <p:nvPr/>
        </p:nvSpPr>
        <p:spPr>
          <a:xfrm>
            <a:off x="4191000" y="43434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725" name="Google Shape;725;p26"/>
          <p:cNvSpPr/>
          <p:nvPr/>
        </p:nvSpPr>
        <p:spPr>
          <a:xfrm>
            <a:off x="7845048" y="2996324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726" name="Google Shape;726;p26"/>
          <p:cNvSpPr/>
          <p:nvPr/>
        </p:nvSpPr>
        <p:spPr>
          <a:xfrm>
            <a:off x="8642848" y="43180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</p:txBody>
      </p:sp>
      <p:sp>
        <p:nvSpPr>
          <p:cNvPr id="729" name="Google Shape;729;p26"/>
          <p:cNvSpPr/>
          <p:nvPr/>
        </p:nvSpPr>
        <p:spPr>
          <a:xfrm>
            <a:off x="5185152" y="43434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/>
          </a:p>
        </p:txBody>
      </p:sp>
      <p:sp>
        <p:nvSpPr>
          <p:cNvPr id="730" name="Google Shape;730;p26"/>
          <p:cNvSpPr/>
          <p:nvPr/>
        </p:nvSpPr>
        <p:spPr>
          <a:xfrm>
            <a:off x="6894599" y="4318000"/>
            <a:ext cx="994152" cy="635000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/>
          </a:p>
        </p:txBody>
      </p:sp>
      <p:cxnSp>
        <p:nvCxnSpPr>
          <p:cNvPr id="731" name="Google Shape;731;p26"/>
          <p:cNvCxnSpPr>
            <a:stCxn id="725" idx="2"/>
            <a:endCxn id="730" idx="0"/>
          </p:cNvCxnSpPr>
          <p:nvPr/>
        </p:nvCxnSpPr>
        <p:spPr>
          <a:xfrm flipH="1">
            <a:off x="7391724" y="3631324"/>
            <a:ext cx="950400" cy="68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2" name="Google Shape;732;p26"/>
          <p:cNvCxnSpPr>
            <a:stCxn id="720" idx="2"/>
            <a:endCxn id="725" idx="0"/>
          </p:cNvCxnSpPr>
          <p:nvPr/>
        </p:nvCxnSpPr>
        <p:spPr>
          <a:xfrm>
            <a:off x="6056124" y="2387600"/>
            <a:ext cx="2286000" cy="608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3" name="Google Shape;733;p26"/>
          <p:cNvCxnSpPr>
            <a:stCxn id="720" idx="2"/>
            <a:endCxn id="722" idx="0"/>
          </p:cNvCxnSpPr>
          <p:nvPr/>
        </p:nvCxnSpPr>
        <p:spPr>
          <a:xfrm flipH="1">
            <a:off x="3922524" y="2387600"/>
            <a:ext cx="2133600" cy="608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Unlike standard BSTs, 2-3 trees </a:t>
            </a:r>
            <a:r>
              <a:rPr lang="en-US" b="1">
                <a:solidFill>
                  <a:schemeClr val="lt1"/>
                </a:solidFill>
              </a:rPr>
              <a:t>grow from the bottom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The </a:t>
            </a:r>
            <a:r>
              <a:rPr lang="en-US" b="1">
                <a:solidFill>
                  <a:schemeClr val="lt1"/>
                </a:solidFill>
              </a:rPr>
              <a:t>number of links</a:t>
            </a:r>
            <a:r>
              <a:rPr lang="en-US"/>
              <a:t> from the root to any </a:t>
            </a:r>
            <a:r>
              <a:rPr lang="en-US" b="1">
                <a:solidFill>
                  <a:schemeClr val="lt1"/>
                </a:solidFill>
              </a:rPr>
              <a:t>null</a:t>
            </a:r>
            <a:r>
              <a:rPr lang="en-US"/>
              <a:t> node is the same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Transformations are </a:t>
            </a:r>
            <a:r>
              <a:rPr lang="en-US" b="1">
                <a:solidFill>
                  <a:schemeClr val="lt1"/>
                </a:solidFill>
              </a:rPr>
              <a:t>local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Nearly </a:t>
            </a:r>
            <a:r>
              <a:rPr lang="en-US" b="1">
                <a:solidFill>
                  <a:schemeClr val="lt1"/>
                </a:solidFill>
              </a:rPr>
              <a:t>perfectly balanced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Inserting </a:t>
            </a:r>
            <a:r>
              <a:rPr lang="en-US" b="1">
                <a:solidFill>
                  <a:schemeClr val="lt1"/>
                </a:solidFill>
              </a:rPr>
              <a:t>10 nodes</a:t>
            </a:r>
            <a:r>
              <a:rPr lang="en-US"/>
              <a:t> will result with height of the tree </a:t>
            </a:r>
            <a:r>
              <a:rPr lang="en-US" b="1">
                <a:solidFill>
                  <a:schemeClr val="lt1"/>
                </a:solidFill>
              </a:rPr>
              <a:t>2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For normal BSTs the height can be </a:t>
            </a:r>
            <a:r>
              <a:rPr lang="en-US" b="1">
                <a:solidFill>
                  <a:schemeClr val="lt1"/>
                </a:solidFill>
              </a:rPr>
              <a:t>9</a:t>
            </a:r>
            <a:r>
              <a:rPr lang="en-US"/>
              <a:t> in the worst case</a:t>
            </a:r>
            <a:endParaRPr/>
          </a:p>
        </p:txBody>
      </p:sp>
      <p:sp>
        <p:nvSpPr>
          <p:cNvPr id="739" name="Google Shape;739;p2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Properties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8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8"/>
          <p:cNvSpPr txBox="1">
            <a:spLocks noGrp="1"/>
          </p:cNvSpPr>
          <p:nvPr>
            <p:ph type="sldNum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746" name="Google Shape;746;p28"/>
          <p:cNvSpPr txBox="1">
            <a:spLocks noGrp="1"/>
          </p:cNvSpPr>
          <p:nvPr>
            <p:ph type="body" idx="4294967295"/>
          </p:nvPr>
        </p:nvSpPr>
        <p:spPr>
          <a:xfrm>
            <a:off x="192001" y="1848142"/>
            <a:ext cx="11804822" cy="487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Suppose that you are inserting a new node to a 2-3 tree. Under which of the following scenarios must the height of the 2-3 tree increase by one?</a:t>
            </a:r>
            <a:endParaRPr dirty="0"/>
          </a:p>
          <a:p>
            <a:pPr marL="892237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 dirty="0"/>
              <a:t>Number of nodes is equal to power of 2</a:t>
            </a:r>
            <a:endParaRPr dirty="0"/>
          </a:p>
          <a:p>
            <a:pPr marL="892237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 dirty="0"/>
              <a:t>Number of nodes is one less than a power of 2</a:t>
            </a:r>
            <a:endParaRPr dirty="0"/>
          </a:p>
          <a:p>
            <a:pPr marL="892237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 dirty="0"/>
              <a:t>When the final node on a search path from the root is a 3-node</a:t>
            </a:r>
            <a:endParaRPr dirty="0"/>
          </a:p>
          <a:p>
            <a:pPr marL="892237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 dirty="0"/>
              <a:t>When every node on the search path from the root is a 3-node</a:t>
            </a:r>
            <a:endParaRPr dirty="0"/>
          </a:p>
        </p:txBody>
      </p:sp>
      <p:sp>
        <p:nvSpPr>
          <p:cNvPr id="747" name="Google Shape;747;p28"/>
          <p:cNvSpPr txBox="1"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- Quiz</a:t>
            </a:r>
            <a:endParaRPr/>
          </a:p>
        </p:txBody>
      </p:sp>
      <p:sp>
        <p:nvSpPr>
          <p:cNvPr id="748" name="Google Shape;748;p28"/>
          <p:cNvSpPr/>
          <p:nvPr/>
        </p:nvSpPr>
        <p:spPr>
          <a:xfrm rot="-5400000">
            <a:off x="3095812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8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813623fd5_0_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 b="1">
                <a:solidFill>
                  <a:schemeClr val="lt1"/>
                </a:solidFill>
              </a:rPr>
              <a:t>sli.do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lang="en-US" sz="11500" b="1"/>
              <a:t>#ds-csharp</a:t>
            </a:r>
            <a:endParaRPr sz="11500" b="1"/>
          </a:p>
        </p:txBody>
      </p:sp>
      <p:sp>
        <p:nvSpPr>
          <p:cNvPr id="228" name="Google Shape;228;g9813623fd5_0_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229" name="Google Shape;229;g9813623fd5_0_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Suppose that you are inserting a new node to a 2-3 tree. Under which of the following scenarios must the height of the 2-3 tree increase by one?</a:t>
            </a:r>
            <a:endParaRPr/>
          </a:p>
          <a:p>
            <a:pPr marL="892237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5B5B"/>
              </a:buClr>
              <a:buSzPts val="3100"/>
              <a:buFont typeface="Calibri"/>
              <a:buAutoNum type="alphaUcPeriod"/>
            </a:pPr>
            <a:r>
              <a:rPr lang="en-US">
                <a:solidFill>
                  <a:srgbClr val="FF5B5B"/>
                </a:solidFill>
              </a:rPr>
              <a:t>Number of nodes is equal to power of 2</a:t>
            </a:r>
            <a:endParaRPr/>
          </a:p>
          <a:p>
            <a:pPr marL="892237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5B5B"/>
              </a:buClr>
              <a:buSzPts val="3100"/>
              <a:buFont typeface="Calibri"/>
              <a:buAutoNum type="alphaUcPeriod"/>
            </a:pPr>
            <a:r>
              <a:rPr lang="en-US">
                <a:solidFill>
                  <a:srgbClr val="FF5B5B"/>
                </a:solidFill>
              </a:rPr>
              <a:t>Number of nodes is one less than a power of 2</a:t>
            </a:r>
            <a:endParaRPr/>
          </a:p>
          <a:p>
            <a:pPr marL="892237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5B5B"/>
              </a:buClr>
              <a:buSzPts val="3100"/>
              <a:buFont typeface="Calibri"/>
              <a:buAutoNum type="alphaUcPeriod"/>
            </a:pPr>
            <a:r>
              <a:rPr lang="en-US">
                <a:solidFill>
                  <a:srgbClr val="FF5B5B"/>
                </a:solidFill>
              </a:rPr>
              <a:t>When the final node on a search path from the root is a 3-node</a:t>
            </a:r>
            <a:endParaRPr/>
          </a:p>
          <a:p>
            <a:pPr marL="892237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92D050"/>
              </a:buClr>
              <a:buSzPts val="3100"/>
              <a:buFont typeface="Calibri"/>
              <a:buAutoNum type="alphaUcPeriod"/>
            </a:pPr>
            <a:r>
              <a:rPr lang="en-US">
                <a:solidFill>
                  <a:srgbClr val="92D050"/>
                </a:solidFill>
              </a:rPr>
              <a:t>When every node on the search path from the root is a 3-node</a:t>
            </a:r>
            <a:endParaRPr>
              <a:solidFill>
                <a:srgbClr val="92D050"/>
              </a:solidFill>
            </a:endParaRPr>
          </a:p>
        </p:txBody>
      </p:sp>
      <p:sp>
        <p:nvSpPr>
          <p:cNvPr id="755" name="Google Shape;755;p2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- Answer</a:t>
            </a:r>
            <a:endParaRPr/>
          </a:p>
        </p:txBody>
      </p:sp>
      <p:sp>
        <p:nvSpPr>
          <p:cNvPr id="756" name="Google Shape;756;p2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0"/>
          <p:cNvSpPr txBox="1">
            <a:spLocks noGrp="1"/>
          </p:cNvSpPr>
          <p:nvPr>
            <p:ph type="sldNum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762" name="Google Shape;762;p30"/>
          <p:cNvSpPr txBox="1"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2-3 Tree - Summary</a:t>
            </a:r>
            <a:endParaRPr/>
          </a:p>
        </p:txBody>
      </p:sp>
      <p:graphicFrame>
        <p:nvGraphicFramePr>
          <p:cNvPr id="763" name="Google Shape;763;p30"/>
          <p:cNvGraphicFramePr/>
          <p:nvPr/>
        </p:nvGraphicFramePr>
        <p:xfrm>
          <a:off x="674680" y="2057400"/>
          <a:ext cx="10891725" cy="2305050"/>
        </p:xfrm>
        <a:graphic>
          <a:graphicData uri="http://schemas.openxmlformats.org/drawingml/2006/table">
            <a:tbl>
              <a:tblPr firstRow="1" bandRow="1">
                <a:noFill/>
                <a:tableStyleId>{BB936033-D149-4337-8280-6391B7304095}</a:tableStyleId>
              </a:tblPr>
              <a:tblGrid>
                <a:gridCol w="22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Structure</a:t>
                      </a:r>
                      <a:endParaRPr sz="24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A1AA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Worst case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A1AA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Average case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A1AA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Search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A1AA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Insert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A1AA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Delete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A1AA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Search Hit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A1AA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Insert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A1A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BST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1.39 lg 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1.39 lg 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2-3 Tree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18100" marR="118100" marT="59050" marB="59050">
                    <a:solidFill>
                      <a:srgbClr val="CCC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4" name="Google Shape;764;p30"/>
          <p:cNvSpPr/>
          <p:nvPr/>
        </p:nvSpPr>
        <p:spPr>
          <a:xfrm>
            <a:off x="1151860" y="4870845"/>
            <a:ext cx="5638800" cy="508977"/>
          </a:xfrm>
          <a:prstGeom prst="wedgeRoundRectCallout">
            <a:avLst>
              <a:gd name="adj1" fmla="val 43219"/>
              <a:gd name="adj2" fmla="val -14933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Constants depend on implementation</a:t>
            </a:r>
            <a:endParaRPr sz="2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1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770" name="Google Shape;770;p31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Properties and Rotations</a:t>
            </a:r>
            <a:endParaRPr/>
          </a:p>
        </p:txBody>
      </p:sp>
      <p:pic>
        <p:nvPicPr>
          <p:cNvPr id="771" name="Google Shape;77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497" y="1509321"/>
            <a:ext cx="3213954" cy="207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AVL tree</a:t>
            </a:r>
            <a:r>
              <a:rPr lang="en-US"/>
              <a:t> is a self-balancing binary-search tree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visualization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Height of two subtrees can </a:t>
            </a:r>
            <a:r>
              <a:rPr lang="en-US" b="1">
                <a:solidFill>
                  <a:schemeClr val="lt1"/>
                </a:solidFill>
              </a:rPr>
              <a:t>differ by at most 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77" name="Google Shape;777;p3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</a:t>
            </a:r>
            <a:endParaRPr/>
          </a:p>
        </p:txBody>
      </p:sp>
      <p:sp>
        <p:nvSpPr>
          <p:cNvPr id="778" name="Google Shape;778;p3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graphicFrame>
        <p:nvGraphicFramePr>
          <p:cNvPr id="779" name="Google Shape;779;p32"/>
          <p:cNvGraphicFramePr/>
          <p:nvPr/>
        </p:nvGraphicFramePr>
        <p:xfrm>
          <a:off x="6934200" y="3357669"/>
          <a:ext cx="3928600" cy="2284465"/>
        </p:xfrm>
        <a:graphic>
          <a:graphicData uri="http://schemas.openxmlformats.org/drawingml/2006/table">
            <a:tbl>
              <a:tblPr firstRow="1" bandRow="1">
                <a:noFill/>
                <a:tableStyleId>{BB936033-D149-4337-8280-6391B7304095}</a:tableStyleId>
              </a:tblPr>
              <a:tblGrid>
                <a:gridCol w="10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 b="1"/>
                        <a:t>Average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 b="1"/>
                        <a:t>Worst</a:t>
                      </a:r>
                      <a:r>
                        <a:rPr lang="en-US" sz="2398"/>
                        <a:t> </a:t>
                      </a:r>
                      <a:r>
                        <a:rPr lang="en-US" sz="2398" b="1"/>
                        <a:t>case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 b="1"/>
                        <a:t>Space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O(n)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O(n)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 b="1"/>
                        <a:t>Search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O(log 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98"/>
                        <a:buFont typeface="Calibri"/>
                        <a:buNone/>
                      </a:pPr>
                      <a:r>
                        <a:rPr lang="en-US" sz="2398"/>
                        <a:t>O(log n)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 b="1"/>
                        <a:t>Insert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O(log 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98"/>
                        <a:buFont typeface="Calibri"/>
                        <a:buNone/>
                      </a:pPr>
                      <a:r>
                        <a:rPr lang="en-US" sz="2398"/>
                        <a:t>O(log n)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 b="1"/>
                        <a:t>Delete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O(log 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O(log n)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80" name="Google Shape;780;p32"/>
          <p:cNvGrpSpPr/>
          <p:nvPr/>
        </p:nvGrpSpPr>
        <p:grpSpPr>
          <a:xfrm>
            <a:off x="1714123" y="3048000"/>
            <a:ext cx="3905546" cy="2960790"/>
            <a:chOff x="2845389" y="3634852"/>
            <a:chExt cx="3185524" cy="2530704"/>
          </a:xfrm>
        </p:grpSpPr>
        <p:cxnSp>
          <p:nvCxnSpPr>
            <p:cNvPr id="781" name="Google Shape;781;p32"/>
            <p:cNvCxnSpPr/>
            <p:nvPr/>
          </p:nvCxnSpPr>
          <p:spPr>
            <a:xfrm flipH="1">
              <a:off x="3944937" y="4124325"/>
              <a:ext cx="503237" cy="477837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32"/>
            <p:cNvCxnSpPr/>
            <p:nvPr/>
          </p:nvCxnSpPr>
          <p:spPr>
            <a:xfrm flipH="1">
              <a:off x="3300275" y="5122567"/>
              <a:ext cx="261938" cy="376237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32"/>
            <p:cNvCxnSpPr/>
            <p:nvPr/>
          </p:nvCxnSpPr>
          <p:spPr>
            <a:xfrm>
              <a:off x="3920989" y="5179720"/>
              <a:ext cx="188912" cy="347661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32"/>
            <p:cNvCxnSpPr/>
            <p:nvPr/>
          </p:nvCxnSpPr>
          <p:spPr>
            <a:xfrm>
              <a:off x="5029200" y="4114800"/>
              <a:ext cx="471488" cy="506413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5" name="Google Shape;785;p32"/>
            <p:cNvSpPr/>
            <p:nvPr/>
          </p:nvSpPr>
          <p:spPr>
            <a:xfrm>
              <a:off x="4399486" y="3634852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5364163" y="4551363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3451089" y="4551069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2845389" y="5484224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3895589" y="5514681"/>
              <a:ext cx="665162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Height difference is measured by a balance factor (BF)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BF(Tree)</a:t>
            </a:r>
            <a:r>
              <a:rPr lang="en-US" dirty="0"/>
              <a:t> = </a:t>
            </a:r>
            <a:r>
              <a:rPr lang="en-US" b="1" dirty="0" smtClean="0">
                <a:solidFill>
                  <a:schemeClr val="lt1"/>
                </a:solidFill>
              </a:rPr>
              <a:t>Height(</a:t>
            </a:r>
            <a:r>
              <a:rPr lang="en-US" b="1" dirty="0" err="1" smtClean="0">
                <a:solidFill>
                  <a:schemeClr val="lt1"/>
                </a:solidFill>
              </a:rPr>
              <a:t>RightNode</a:t>
            </a:r>
            <a:r>
              <a:rPr lang="en-US" b="1" dirty="0" smtClean="0">
                <a:solidFill>
                  <a:schemeClr val="lt1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b="1" dirty="0" smtClean="0">
                <a:solidFill>
                  <a:schemeClr val="lt1"/>
                </a:solidFill>
              </a:rPr>
              <a:t>Height(</a:t>
            </a:r>
            <a:r>
              <a:rPr lang="en-US" b="1" dirty="0" err="1" smtClean="0">
                <a:solidFill>
                  <a:schemeClr val="lt1"/>
                </a:solidFill>
              </a:rPr>
              <a:t>LeftNode</a:t>
            </a:r>
            <a:r>
              <a:rPr lang="en-US" b="1" dirty="0" smtClean="0">
                <a:solidFill>
                  <a:schemeClr val="lt1"/>
                </a:solidFill>
              </a:rPr>
              <a:t>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BF of any node is in the range </a:t>
            </a:r>
            <a:r>
              <a:rPr lang="en-US" b="1" dirty="0">
                <a:solidFill>
                  <a:schemeClr val="lt1"/>
                </a:solidFill>
              </a:rPr>
              <a:t>[-1, 1]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If BF becomes </a:t>
            </a:r>
            <a:r>
              <a:rPr lang="en-US" b="1" dirty="0">
                <a:solidFill>
                  <a:schemeClr val="lt1"/>
                </a:solidFill>
              </a:rPr>
              <a:t>-2</a:t>
            </a:r>
            <a:r>
              <a:rPr lang="en-US" dirty="0"/>
              <a:t> or </a:t>
            </a:r>
            <a:r>
              <a:rPr lang="en-US" b="1" dirty="0">
                <a:solidFill>
                  <a:schemeClr val="lt1"/>
                </a:solidFill>
              </a:rPr>
              <a:t>2 </a:t>
            </a:r>
            <a:r>
              <a:rPr lang="en-US" dirty="0"/>
              <a:t>rebalance</a:t>
            </a:r>
            <a:endParaRPr dirty="0"/>
          </a:p>
        </p:txBody>
      </p:sp>
      <p:sp>
        <p:nvSpPr>
          <p:cNvPr id="795" name="Google Shape;795;p3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Rebalancing</a:t>
            </a:r>
            <a:endParaRPr/>
          </a:p>
        </p:txBody>
      </p:sp>
      <p:sp>
        <p:nvSpPr>
          <p:cNvPr id="796" name="Google Shape;796;p3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797" name="Google Shape;797;p33"/>
          <p:cNvSpPr txBox="1"/>
          <p:nvPr/>
        </p:nvSpPr>
        <p:spPr>
          <a:xfrm>
            <a:off x="11630283" y="315513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98" name="Google Shape;798;p33"/>
          <p:cNvSpPr txBox="1"/>
          <p:nvPr/>
        </p:nvSpPr>
        <p:spPr>
          <a:xfrm>
            <a:off x="11084899" y="4550883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99" name="Google Shape;799;p33"/>
          <p:cNvSpPr txBox="1"/>
          <p:nvPr/>
        </p:nvSpPr>
        <p:spPr>
          <a:xfrm>
            <a:off x="7271722" y="402878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00" name="Google Shape;800;p33"/>
          <p:cNvSpPr txBox="1"/>
          <p:nvPr/>
        </p:nvSpPr>
        <p:spPr>
          <a:xfrm>
            <a:off x="9515495" y="396191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01" name="Google Shape;801;p33"/>
          <p:cNvSpPr txBox="1"/>
          <p:nvPr/>
        </p:nvSpPr>
        <p:spPr>
          <a:xfrm>
            <a:off x="8056017" y="307354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802" name="Google Shape;802;p33"/>
          <p:cNvGrpSpPr/>
          <p:nvPr/>
        </p:nvGrpSpPr>
        <p:grpSpPr>
          <a:xfrm>
            <a:off x="7662454" y="2221367"/>
            <a:ext cx="3905546" cy="2960790"/>
            <a:chOff x="2845389" y="3634852"/>
            <a:chExt cx="3185524" cy="2530704"/>
          </a:xfrm>
        </p:grpSpPr>
        <p:cxnSp>
          <p:nvCxnSpPr>
            <p:cNvPr id="803" name="Google Shape;803;p33"/>
            <p:cNvCxnSpPr/>
            <p:nvPr/>
          </p:nvCxnSpPr>
          <p:spPr>
            <a:xfrm flipH="1">
              <a:off x="3944937" y="4124325"/>
              <a:ext cx="503237" cy="477837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33"/>
            <p:cNvCxnSpPr/>
            <p:nvPr/>
          </p:nvCxnSpPr>
          <p:spPr>
            <a:xfrm flipH="1">
              <a:off x="3300275" y="5122567"/>
              <a:ext cx="261938" cy="376237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33"/>
            <p:cNvCxnSpPr/>
            <p:nvPr/>
          </p:nvCxnSpPr>
          <p:spPr>
            <a:xfrm>
              <a:off x="3920989" y="5179720"/>
              <a:ext cx="188912" cy="347661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33"/>
            <p:cNvCxnSpPr/>
            <p:nvPr/>
          </p:nvCxnSpPr>
          <p:spPr>
            <a:xfrm>
              <a:off x="5029200" y="4114800"/>
              <a:ext cx="471488" cy="506413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33"/>
            <p:cNvCxnSpPr/>
            <p:nvPr/>
          </p:nvCxnSpPr>
          <p:spPr>
            <a:xfrm flipH="1">
              <a:off x="5400675" y="5168900"/>
              <a:ext cx="141288" cy="384175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8" name="Google Shape;808;p33"/>
            <p:cNvSpPr/>
            <p:nvPr/>
          </p:nvSpPr>
          <p:spPr>
            <a:xfrm>
              <a:off x="4399486" y="3634852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5364163" y="4551363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3451089" y="4551069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2845389" y="5484224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3895589" y="5514681"/>
              <a:ext cx="665162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4932499" y="5503159"/>
              <a:ext cx="666750" cy="65087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/>
            </a:p>
          </p:txBody>
        </p:sp>
      </p:grpSp>
      <p:sp>
        <p:nvSpPr>
          <p:cNvPr id="814" name="Google Shape;814;p33"/>
          <p:cNvSpPr txBox="1"/>
          <p:nvPr/>
        </p:nvSpPr>
        <p:spPr>
          <a:xfrm>
            <a:off x="10330905" y="1907599"/>
            <a:ext cx="4895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Rebalancing is done by </a:t>
            </a:r>
            <a:r>
              <a:rPr lang="en-US" b="1">
                <a:solidFill>
                  <a:schemeClr val="lt1"/>
                </a:solidFill>
              </a:rPr>
              <a:t>retracing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Start from inserted node's parent</a:t>
            </a:r>
            <a:br>
              <a:rPr lang="en-US"/>
            </a:br>
            <a:r>
              <a:rPr lang="en-US"/>
              <a:t>and go up to root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Perform </a:t>
            </a:r>
            <a:r>
              <a:rPr lang="en-US" b="1">
                <a:solidFill>
                  <a:schemeClr val="lt1"/>
                </a:solidFill>
              </a:rPr>
              <a:t>rotations</a:t>
            </a:r>
            <a:r>
              <a:rPr lang="en-US"/>
              <a:t> to restore balance</a:t>
            </a:r>
            <a:endParaRPr/>
          </a:p>
        </p:txBody>
      </p:sp>
      <p:sp>
        <p:nvSpPr>
          <p:cNvPr id="820" name="Google Shape;820;p3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Rebalancing</a:t>
            </a:r>
            <a:endParaRPr/>
          </a:p>
        </p:txBody>
      </p:sp>
      <p:sp>
        <p:nvSpPr>
          <p:cNvPr id="821" name="Google Shape;821;p3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822" name="Google Shape;822;p34"/>
          <p:cNvSpPr txBox="1"/>
          <p:nvPr/>
        </p:nvSpPr>
        <p:spPr>
          <a:xfrm>
            <a:off x="11630283" y="315513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23" name="Google Shape;823;p34"/>
          <p:cNvSpPr txBox="1"/>
          <p:nvPr/>
        </p:nvSpPr>
        <p:spPr>
          <a:xfrm>
            <a:off x="11084899" y="4550883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24" name="Google Shape;824;p34"/>
          <p:cNvSpPr txBox="1"/>
          <p:nvPr/>
        </p:nvSpPr>
        <p:spPr>
          <a:xfrm>
            <a:off x="7271722" y="402878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25" name="Google Shape;825;p34"/>
          <p:cNvSpPr txBox="1"/>
          <p:nvPr/>
        </p:nvSpPr>
        <p:spPr>
          <a:xfrm>
            <a:off x="9515495" y="396191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26" name="Google Shape;826;p34"/>
          <p:cNvSpPr txBox="1"/>
          <p:nvPr/>
        </p:nvSpPr>
        <p:spPr>
          <a:xfrm>
            <a:off x="8056017" y="307354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827" name="Google Shape;827;p34"/>
          <p:cNvGrpSpPr/>
          <p:nvPr/>
        </p:nvGrpSpPr>
        <p:grpSpPr>
          <a:xfrm>
            <a:off x="7662454" y="2221368"/>
            <a:ext cx="3905546" cy="4087611"/>
            <a:chOff x="7660866" y="2221367"/>
            <a:chExt cx="3905546" cy="4087611"/>
          </a:xfrm>
        </p:grpSpPr>
        <p:grpSp>
          <p:nvGrpSpPr>
            <p:cNvPr id="828" name="Google Shape;828;p34"/>
            <p:cNvGrpSpPr/>
            <p:nvPr/>
          </p:nvGrpSpPr>
          <p:grpSpPr>
            <a:xfrm>
              <a:off x="7660866" y="2221367"/>
              <a:ext cx="3905546" cy="2960790"/>
              <a:chOff x="2845389" y="3634852"/>
              <a:chExt cx="3185524" cy="2530704"/>
            </a:xfrm>
          </p:grpSpPr>
          <p:cxnSp>
            <p:nvCxnSpPr>
              <p:cNvPr id="829" name="Google Shape;829;p34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34"/>
              <p:cNvCxnSpPr/>
              <p:nvPr/>
            </p:nvCxnSpPr>
            <p:spPr>
              <a:xfrm flipH="1">
                <a:off x="3300275" y="5122567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34"/>
              <p:cNvCxnSpPr/>
              <p:nvPr/>
            </p:nvCxnSpPr>
            <p:spPr>
              <a:xfrm>
                <a:off x="3920989" y="5179720"/>
                <a:ext cx="188912" cy="34766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34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34"/>
              <p:cNvCxnSpPr/>
              <p:nvPr/>
            </p:nvCxnSpPr>
            <p:spPr>
              <a:xfrm flipH="1">
                <a:off x="5400675" y="5168900"/>
                <a:ext cx="141288" cy="384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4" name="Google Shape;834;p34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835" name="Google Shape;835;p34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836" name="Google Shape;836;p34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837" name="Google Shape;837;p34"/>
              <p:cNvSpPr/>
              <p:nvPr/>
            </p:nvSpPr>
            <p:spPr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838" name="Google Shape;838;p34"/>
              <p:cNvSpPr/>
              <p:nvPr/>
            </p:nvSpPr>
            <p:spPr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/>
              </a:p>
            </p:txBody>
          </p:sp>
          <p:sp>
            <p:nvSpPr>
              <p:cNvPr id="839" name="Google Shape;839;p34"/>
              <p:cNvSpPr/>
              <p:nvPr/>
            </p:nvSpPr>
            <p:spPr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20</a:t>
                </a:r>
                <a:endParaRPr/>
              </a:p>
            </p:txBody>
          </p:sp>
        </p:grpSp>
        <p:cxnSp>
          <p:nvCxnSpPr>
            <p:cNvPr id="840" name="Google Shape;840;p34"/>
            <p:cNvCxnSpPr/>
            <p:nvPr/>
          </p:nvCxnSpPr>
          <p:spPr>
            <a:xfrm flipH="1">
              <a:off x="10338281" y="5146524"/>
              <a:ext cx="176001" cy="423117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1" name="Google Shape;841;p34"/>
            <p:cNvSpPr/>
            <p:nvPr/>
          </p:nvSpPr>
          <p:spPr>
            <a:xfrm>
              <a:off x="9810996" y="5547489"/>
              <a:ext cx="817455" cy="761489"/>
            </a:xfrm>
            <a:prstGeom prst="ellipse">
              <a:avLst/>
            </a:prstGeom>
            <a:solidFill>
              <a:srgbClr val="D1D5DD"/>
            </a:solidFill>
            <a:ln w="38100" cap="flat" cmpd="sng">
              <a:solidFill>
                <a:srgbClr val="FFA7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/>
            </a:p>
          </p:txBody>
        </p:sp>
      </p:grpSp>
      <p:sp>
        <p:nvSpPr>
          <p:cNvPr id="842" name="Google Shape;842;p34"/>
          <p:cNvSpPr txBox="1"/>
          <p:nvPr/>
        </p:nvSpPr>
        <p:spPr>
          <a:xfrm>
            <a:off x="11099626" y="4563677"/>
            <a:ext cx="381000" cy="52210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43" name="Google Shape;843;p34"/>
          <p:cNvSpPr txBox="1"/>
          <p:nvPr/>
        </p:nvSpPr>
        <p:spPr>
          <a:xfrm>
            <a:off x="11650223" y="3155136"/>
            <a:ext cx="381000" cy="52210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44" name="Google Shape;844;p34"/>
          <p:cNvSpPr txBox="1"/>
          <p:nvPr/>
        </p:nvSpPr>
        <p:spPr>
          <a:xfrm>
            <a:off x="10330905" y="1907599"/>
            <a:ext cx="4895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45" name="Google Shape;845;p34"/>
          <p:cNvSpPr txBox="1"/>
          <p:nvPr/>
        </p:nvSpPr>
        <p:spPr>
          <a:xfrm>
            <a:off x="10355782" y="1910688"/>
            <a:ext cx="489556" cy="5232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846" name="Google Shape;846;p34"/>
          <p:cNvSpPr txBox="1"/>
          <p:nvPr/>
        </p:nvSpPr>
        <p:spPr>
          <a:xfrm>
            <a:off x="10675152" y="549190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47" name="Google Shape;847;p34"/>
          <p:cNvSpPr/>
          <p:nvPr/>
        </p:nvSpPr>
        <p:spPr>
          <a:xfrm>
            <a:off x="10623175" y="3178737"/>
            <a:ext cx="1066800" cy="990600"/>
          </a:xfrm>
          <a:prstGeom prst="ellipse">
            <a:avLst/>
          </a:prstGeom>
          <a:solidFill>
            <a:srgbClr val="FF0000">
              <a:alpha val="9803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Set          to be child of 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Set Right Child of          to be Left Child of </a:t>
            </a:r>
            <a:endParaRPr/>
          </a:p>
        </p:txBody>
      </p:sp>
      <p:sp>
        <p:nvSpPr>
          <p:cNvPr id="853" name="Google Shape;853;p3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Right Rotation</a:t>
            </a:r>
            <a:endParaRPr/>
          </a:p>
        </p:txBody>
      </p:sp>
      <p:cxnSp>
        <p:nvCxnSpPr>
          <p:cNvPr id="854" name="Google Shape;854;p35"/>
          <p:cNvCxnSpPr/>
          <p:nvPr/>
        </p:nvCxnSpPr>
        <p:spPr>
          <a:xfrm>
            <a:off x="4996404" y="3897691"/>
            <a:ext cx="1862187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5" name="Google Shape;855;p35"/>
          <p:cNvSpPr txBox="1"/>
          <p:nvPr/>
        </p:nvSpPr>
        <p:spPr>
          <a:xfrm>
            <a:off x="3775598" y="3992417"/>
            <a:ext cx="4303800" cy="5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r>
              <a:rPr lang="en-US" sz="3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rotation (x)</a:t>
            </a:r>
            <a:endParaRPr/>
          </a:p>
        </p:txBody>
      </p:sp>
      <p:sp>
        <p:nvSpPr>
          <p:cNvPr id="856" name="Google Shape;856;p35"/>
          <p:cNvSpPr/>
          <p:nvPr/>
        </p:nvSpPr>
        <p:spPr>
          <a:xfrm>
            <a:off x="9944710" y="2440602"/>
            <a:ext cx="1879552" cy="1055608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Order Preserved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35"/>
          <p:cNvSpPr/>
          <p:nvPr/>
        </p:nvSpPr>
        <p:spPr>
          <a:xfrm>
            <a:off x="2570649" y="3004400"/>
            <a:ext cx="822506" cy="814815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858" name="Google Shape;858;p35"/>
          <p:cNvSpPr/>
          <p:nvPr/>
        </p:nvSpPr>
        <p:spPr>
          <a:xfrm>
            <a:off x="1386318" y="4339669"/>
            <a:ext cx="820899" cy="78161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cxnSp>
        <p:nvCxnSpPr>
          <p:cNvPr id="859" name="Google Shape;859;p35"/>
          <p:cNvCxnSpPr/>
          <p:nvPr/>
        </p:nvCxnSpPr>
        <p:spPr>
          <a:xfrm flipH="1">
            <a:off x="2077292" y="3672034"/>
            <a:ext cx="584362" cy="755408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0" name="Google Shape;860;p35"/>
          <p:cNvSpPr/>
          <p:nvPr/>
        </p:nvSpPr>
        <p:spPr>
          <a:xfrm>
            <a:off x="9866052" y="4285120"/>
            <a:ext cx="822506" cy="814815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861" name="Google Shape;861;p35"/>
          <p:cNvSpPr/>
          <p:nvPr/>
        </p:nvSpPr>
        <p:spPr>
          <a:xfrm>
            <a:off x="8758771" y="3004400"/>
            <a:ext cx="820899" cy="78161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cxnSp>
        <p:nvCxnSpPr>
          <p:cNvPr id="862" name="Google Shape;862;p35"/>
          <p:cNvCxnSpPr/>
          <p:nvPr/>
        </p:nvCxnSpPr>
        <p:spPr>
          <a:xfrm>
            <a:off x="9438699" y="3691594"/>
            <a:ext cx="533400" cy="71544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3" name="Google Shape;863;p35"/>
          <p:cNvSpPr/>
          <p:nvPr/>
        </p:nvSpPr>
        <p:spPr>
          <a:xfrm>
            <a:off x="1464820" y="1109203"/>
            <a:ext cx="663894" cy="657686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864" name="Google Shape;864;p35"/>
          <p:cNvSpPr/>
          <p:nvPr/>
        </p:nvSpPr>
        <p:spPr>
          <a:xfrm>
            <a:off x="4743115" y="1109203"/>
            <a:ext cx="654795" cy="657686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sp>
        <p:nvSpPr>
          <p:cNvPr id="865" name="Google Shape;865;p35"/>
          <p:cNvSpPr/>
          <p:nvPr/>
        </p:nvSpPr>
        <p:spPr>
          <a:xfrm>
            <a:off x="3867216" y="1838139"/>
            <a:ext cx="663894" cy="657686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sp>
        <p:nvSpPr>
          <p:cNvPr id="866" name="Google Shape;866;p35"/>
          <p:cNvSpPr/>
          <p:nvPr/>
        </p:nvSpPr>
        <p:spPr>
          <a:xfrm>
            <a:off x="7937857" y="1835770"/>
            <a:ext cx="663894" cy="657686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867" name="Google Shape;867;p35"/>
          <p:cNvSpPr/>
          <p:nvPr/>
        </p:nvSpPr>
        <p:spPr>
          <a:xfrm rot="-2651733">
            <a:off x="1360652" y="3335637"/>
            <a:ext cx="1053420" cy="52529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35"/>
          <p:cNvSpPr/>
          <p:nvPr/>
        </p:nvSpPr>
        <p:spPr>
          <a:xfrm>
            <a:off x="2429412" y="39188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35"/>
          <p:cNvSpPr txBox="1"/>
          <p:nvPr/>
        </p:nvSpPr>
        <p:spPr>
          <a:xfrm>
            <a:off x="2751458" y="4339669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35"/>
          <p:cNvSpPr/>
          <p:nvPr/>
        </p:nvSpPr>
        <p:spPr>
          <a:xfrm>
            <a:off x="673113" y="522466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35"/>
          <p:cNvSpPr txBox="1"/>
          <p:nvPr/>
        </p:nvSpPr>
        <p:spPr>
          <a:xfrm>
            <a:off x="995159" y="564545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872" name="Google Shape;872;p35"/>
          <p:cNvSpPr/>
          <p:nvPr/>
        </p:nvSpPr>
        <p:spPr>
          <a:xfrm>
            <a:off x="1893234" y="520304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5"/>
          <p:cNvSpPr txBox="1"/>
          <p:nvPr/>
        </p:nvSpPr>
        <p:spPr>
          <a:xfrm>
            <a:off x="2215280" y="5623834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874" name="Google Shape;874;p35"/>
          <p:cNvSpPr/>
          <p:nvPr/>
        </p:nvSpPr>
        <p:spPr>
          <a:xfrm>
            <a:off x="10079167" y="513388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5"/>
          <p:cNvSpPr txBox="1"/>
          <p:nvPr/>
        </p:nvSpPr>
        <p:spPr>
          <a:xfrm>
            <a:off x="10401213" y="555467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5"/>
          <p:cNvSpPr/>
          <p:nvPr/>
        </p:nvSpPr>
        <p:spPr>
          <a:xfrm>
            <a:off x="8944267" y="513388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35"/>
          <p:cNvSpPr txBox="1"/>
          <p:nvPr/>
        </p:nvSpPr>
        <p:spPr>
          <a:xfrm>
            <a:off x="9283103" y="555467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878" name="Google Shape;878;p35"/>
          <p:cNvSpPr/>
          <p:nvPr/>
        </p:nvSpPr>
        <p:spPr>
          <a:xfrm>
            <a:off x="8173394" y="3796658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35"/>
          <p:cNvSpPr txBox="1"/>
          <p:nvPr/>
        </p:nvSpPr>
        <p:spPr>
          <a:xfrm>
            <a:off x="8483379" y="420611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Set          to be child of 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Set Left Child of          to be Right Child of </a:t>
            </a:r>
            <a:endParaRPr/>
          </a:p>
        </p:txBody>
      </p:sp>
      <p:sp>
        <p:nvSpPr>
          <p:cNvPr id="885" name="Google Shape;885;p3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Left Rotation</a:t>
            </a: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9925757" y="2956736"/>
            <a:ext cx="822506" cy="81481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8741426" y="4292005"/>
            <a:ext cx="820899" cy="781611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cxnSp>
        <p:nvCxnSpPr>
          <p:cNvPr id="888" name="Google Shape;888;p36"/>
          <p:cNvCxnSpPr/>
          <p:nvPr/>
        </p:nvCxnSpPr>
        <p:spPr>
          <a:xfrm flipH="1">
            <a:off x="9432400" y="3624370"/>
            <a:ext cx="584362" cy="755408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9" name="Google Shape;889;p36"/>
          <p:cNvSpPr/>
          <p:nvPr/>
        </p:nvSpPr>
        <p:spPr>
          <a:xfrm>
            <a:off x="2747870" y="4227922"/>
            <a:ext cx="822506" cy="81481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1640589" y="2947202"/>
            <a:ext cx="820899" cy="781611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cxnSp>
        <p:nvCxnSpPr>
          <p:cNvPr id="891" name="Google Shape;891;p36"/>
          <p:cNvCxnSpPr/>
          <p:nvPr/>
        </p:nvCxnSpPr>
        <p:spPr>
          <a:xfrm>
            <a:off x="2320517" y="3634396"/>
            <a:ext cx="533400" cy="71544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2" name="Google Shape;892;p36"/>
          <p:cNvCxnSpPr/>
          <p:nvPr/>
        </p:nvCxnSpPr>
        <p:spPr>
          <a:xfrm>
            <a:off x="5146607" y="3937801"/>
            <a:ext cx="1862187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3" name="Google Shape;893;p36"/>
          <p:cNvSpPr txBox="1"/>
          <p:nvPr/>
        </p:nvSpPr>
        <p:spPr>
          <a:xfrm>
            <a:off x="3925801" y="4032527"/>
            <a:ext cx="4303800" cy="5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r>
              <a:rPr lang="en-US" sz="3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rotation (y)</a:t>
            </a: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9891318" y="1663196"/>
            <a:ext cx="1820518" cy="1055608"/>
          </a:xfrm>
          <a:prstGeom prst="wedgeRoundRectCallout">
            <a:avLst>
              <a:gd name="adj1" fmla="val 1051"/>
              <a:gd name="adj2" fmla="val 8567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Order Preserved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6"/>
          <p:cNvSpPr/>
          <p:nvPr/>
        </p:nvSpPr>
        <p:spPr>
          <a:xfrm>
            <a:off x="1471596" y="1196125"/>
            <a:ext cx="663894" cy="657686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4694951" y="1196125"/>
            <a:ext cx="663894" cy="657686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687793" y="1862157"/>
            <a:ext cx="663894" cy="657686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7897654" y="1867707"/>
            <a:ext cx="663894" cy="657686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sp>
        <p:nvSpPr>
          <p:cNvPr id="899" name="Google Shape;899;p36"/>
          <p:cNvSpPr/>
          <p:nvPr/>
        </p:nvSpPr>
        <p:spPr>
          <a:xfrm rot="3242973" flipH="1">
            <a:off x="2545700" y="3241319"/>
            <a:ext cx="1053420" cy="52529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36"/>
          <p:cNvSpPr/>
          <p:nvPr/>
        </p:nvSpPr>
        <p:spPr>
          <a:xfrm>
            <a:off x="3242740" y="504273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36"/>
          <p:cNvSpPr txBox="1"/>
          <p:nvPr/>
        </p:nvSpPr>
        <p:spPr>
          <a:xfrm>
            <a:off x="3554915" y="549867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36"/>
          <p:cNvSpPr/>
          <p:nvPr/>
        </p:nvSpPr>
        <p:spPr>
          <a:xfrm>
            <a:off x="1077557" y="381180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36"/>
          <p:cNvSpPr txBox="1"/>
          <p:nvPr/>
        </p:nvSpPr>
        <p:spPr>
          <a:xfrm>
            <a:off x="1358572" y="419783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2049414" y="505700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36"/>
          <p:cNvSpPr txBox="1"/>
          <p:nvPr/>
        </p:nvSpPr>
        <p:spPr>
          <a:xfrm>
            <a:off x="2373824" y="554271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8006693" y="508227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36"/>
          <p:cNvSpPr txBox="1"/>
          <p:nvPr/>
        </p:nvSpPr>
        <p:spPr>
          <a:xfrm>
            <a:off x="8287708" y="5468303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9260421" y="505700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36"/>
          <p:cNvSpPr txBox="1"/>
          <p:nvPr/>
        </p:nvSpPr>
        <p:spPr>
          <a:xfrm>
            <a:off x="9584831" y="554271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10152881" y="3842709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36"/>
          <p:cNvSpPr txBox="1"/>
          <p:nvPr/>
        </p:nvSpPr>
        <p:spPr>
          <a:xfrm>
            <a:off x="10465056" y="429864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Insert like in </a:t>
            </a:r>
            <a:r>
              <a:rPr lang="en-US" b="1" dirty="0">
                <a:solidFill>
                  <a:schemeClr val="lt1"/>
                </a:solidFill>
              </a:rPr>
              <a:t>ordinary BST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Retrace </a:t>
            </a:r>
            <a:r>
              <a:rPr lang="en-US" b="1" dirty="0">
                <a:solidFill>
                  <a:schemeClr val="lt1"/>
                </a:solidFill>
              </a:rPr>
              <a:t>up</a:t>
            </a:r>
            <a:r>
              <a:rPr lang="en-US" dirty="0"/>
              <a:t> to root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Modify balance / height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If balance factor </a:t>
            </a:r>
            <a:r>
              <a:rPr lang="en-US" b="1" dirty="0">
                <a:solidFill>
                  <a:schemeClr val="lt1"/>
                </a:solidFill>
              </a:rPr>
              <a:t>∉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[-1,1]</a:t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dirty="0"/>
              <a:t>rebalance</a:t>
            </a:r>
            <a:endParaRPr dirty="0"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917" name="Google Shape;917;p3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Insertion Algorithm</a:t>
            </a:r>
            <a:endParaRPr/>
          </a:p>
        </p:txBody>
      </p:sp>
      <p:sp>
        <p:nvSpPr>
          <p:cNvPr id="918" name="Google Shape;918;p3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cxnSp>
        <p:nvCxnSpPr>
          <p:cNvPr id="919" name="Google Shape;919;p37"/>
          <p:cNvCxnSpPr/>
          <p:nvPr/>
        </p:nvCxnSpPr>
        <p:spPr>
          <a:xfrm flipH="1">
            <a:off x="8142152" y="2216296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37"/>
          <p:cNvCxnSpPr/>
          <p:nvPr/>
        </p:nvCxnSpPr>
        <p:spPr>
          <a:xfrm flipH="1">
            <a:off x="7220532" y="3324686"/>
            <a:ext cx="409607" cy="45481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37"/>
          <p:cNvCxnSpPr/>
          <p:nvPr/>
        </p:nvCxnSpPr>
        <p:spPr>
          <a:xfrm>
            <a:off x="8142153" y="3334075"/>
            <a:ext cx="448886" cy="53462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7"/>
          <p:cNvCxnSpPr/>
          <p:nvPr/>
        </p:nvCxnSpPr>
        <p:spPr>
          <a:xfrm>
            <a:off x="9323045" y="2216297"/>
            <a:ext cx="547205" cy="56559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37"/>
          <p:cNvCxnSpPr/>
          <p:nvPr/>
        </p:nvCxnSpPr>
        <p:spPr>
          <a:xfrm>
            <a:off x="10305415" y="3416633"/>
            <a:ext cx="349836" cy="492573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4" name="Google Shape;924;p37"/>
          <p:cNvSpPr/>
          <p:nvPr/>
        </p:nvSpPr>
        <p:spPr>
          <a:xfrm>
            <a:off x="8562492" y="16172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9709705" y="271088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7471156" y="264708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6671309" y="375765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8418649" y="3779498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10422628" y="387866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5955034" y="485262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7106304" y="489028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8097394" y="4923275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9165559" y="4923275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934" name="Google Shape;934;p37"/>
          <p:cNvCxnSpPr/>
          <p:nvPr/>
        </p:nvCxnSpPr>
        <p:spPr>
          <a:xfrm flipH="1">
            <a:off x="6529933" y="4421526"/>
            <a:ext cx="323441" cy="446707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5" name="Google Shape;935;p37"/>
          <p:cNvCxnSpPr/>
          <p:nvPr/>
        </p:nvCxnSpPr>
        <p:spPr>
          <a:xfrm>
            <a:off x="7288368" y="4453839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6" name="Google Shape;936;p37"/>
          <p:cNvCxnSpPr/>
          <p:nvPr/>
        </p:nvCxnSpPr>
        <p:spPr>
          <a:xfrm flipH="1">
            <a:off x="8461704" y="4519147"/>
            <a:ext cx="194861" cy="40412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7" name="Google Shape;937;p37"/>
          <p:cNvCxnSpPr/>
          <p:nvPr/>
        </p:nvCxnSpPr>
        <p:spPr>
          <a:xfrm>
            <a:off x="9091559" y="4453839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8" name="Google Shape;938;p37"/>
          <p:cNvSpPr txBox="1"/>
          <p:nvPr/>
        </p:nvSpPr>
        <p:spPr>
          <a:xfrm>
            <a:off x="5867400" y="438382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39" name="Google Shape;939;p37"/>
          <p:cNvSpPr txBox="1"/>
          <p:nvPr/>
        </p:nvSpPr>
        <p:spPr>
          <a:xfrm>
            <a:off x="7634117" y="44210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40" name="Google Shape;940;p37"/>
          <p:cNvSpPr txBox="1"/>
          <p:nvPr/>
        </p:nvSpPr>
        <p:spPr>
          <a:xfrm>
            <a:off x="8040876" y="4435203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41" name="Google Shape;941;p37"/>
          <p:cNvSpPr txBox="1"/>
          <p:nvPr/>
        </p:nvSpPr>
        <p:spPr>
          <a:xfrm>
            <a:off x="9629244" y="44210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42" name="Google Shape;942;p37"/>
          <p:cNvSpPr txBox="1"/>
          <p:nvPr/>
        </p:nvSpPr>
        <p:spPr>
          <a:xfrm>
            <a:off x="6617663" y="329104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43" name="Google Shape;943;p37"/>
          <p:cNvSpPr txBox="1"/>
          <p:nvPr/>
        </p:nvSpPr>
        <p:spPr>
          <a:xfrm>
            <a:off x="8752770" y="322841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44" name="Google Shape;944;p37"/>
          <p:cNvSpPr txBox="1"/>
          <p:nvPr/>
        </p:nvSpPr>
        <p:spPr>
          <a:xfrm>
            <a:off x="7458723" y="213369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45" name="Google Shape;945;p37"/>
          <p:cNvSpPr txBox="1"/>
          <p:nvPr/>
        </p:nvSpPr>
        <p:spPr>
          <a:xfrm>
            <a:off x="10723737" y="33496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46" name="Google Shape;946;p37"/>
          <p:cNvSpPr txBox="1"/>
          <p:nvPr/>
        </p:nvSpPr>
        <p:spPr>
          <a:xfrm>
            <a:off x="10033380" y="2124980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47" name="Google Shape;947;p37"/>
          <p:cNvSpPr txBox="1"/>
          <p:nvPr/>
        </p:nvSpPr>
        <p:spPr>
          <a:xfrm>
            <a:off x="8255828" y="116843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11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53" name="Google Shape;953;p3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#1</a:t>
            </a:r>
            <a:endParaRPr/>
          </a:p>
        </p:txBody>
      </p:sp>
      <p:sp>
        <p:nvSpPr>
          <p:cNvPr id="954" name="Google Shape;954;p3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cxnSp>
        <p:nvCxnSpPr>
          <p:cNvPr id="955" name="Google Shape;955;p38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Google Shape;956;p38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7" name="Google Shape;957;p38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" name="Google Shape;958;p38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9" name="Google Shape;959;p38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Google Shape;960;p38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961" name="Google Shape;961;p38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962" name="Google Shape;962;p38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963" name="Google Shape;963;p38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964" name="Google Shape;964;p38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965" name="Google Shape;965;p38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966" name="Google Shape;966;p38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967" name="Google Shape;967;p38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968" name="Google Shape;968;p38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969" name="Google Shape;969;p38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970" name="Google Shape;970;p38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1" name="Google Shape;971;p38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2" name="Google Shape;972;p38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p38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4" name="Google Shape;974;p38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75" name="Google Shape;975;p38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76" name="Google Shape;976;p38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77" name="Google Shape;977;p38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78" name="Google Shape;978;p38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79" name="Google Shape;979;p38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80" name="Google Shape;980;p38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81" name="Google Shape;981;p38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82" name="Google Shape;982;p38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83" name="Google Shape;983;p38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Balanced BSTs</a:t>
            </a:r>
            <a:endParaRPr/>
          </a:p>
        </p:txBody>
      </p:sp>
      <p:sp>
        <p:nvSpPr>
          <p:cNvPr id="235" name="Google Shape;235;p3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Balancing a BST</a:t>
            </a:r>
            <a:endParaRPr/>
          </a:p>
        </p:txBody>
      </p:sp>
      <p:grpSp>
        <p:nvGrpSpPr>
          <p:cNvPr id="236" name="Google Shape;236;p3"/>
          <p:cNvGrpSpPr/>
          <p:nvPr/>
        </p:nvGrpSpPr>
        <p:grpSpPr>
          <a:xfrm>
            <a:off x="4498631" y="1582089"/>
            <a:ext cx="3194737" cy="1785574"/>
            <a:chOff x="2782365" y="3943936"/>
            <a:chExt cx="3706236" cy="2519455"/>
          </a:xfrm>
        </p:grpSpPr>
        <p:cxnSp>
          <p:nvCxnSpPr>
            <p:cNvPr id="237" name="Google Shape;237;p3"/>
            <p:cNvCxnSpPr/>
            <p:nvPr/>
          </p:nvCxnSpPr>
          <p:spPr>
            <a:xfrm flipH="1">
              <a:off x="3875670" y="4431234"/>
              <a:ext cx="500380" cy="475713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"/>
            <p:cNvCxnSpPr/>
            <p:nvPr/>
          </p:nvCxnSpPr>
          <p:spPr>
            <a:xfrm flipH="1">
              <a:off x="3234669" y="5425039"/>
              <a:ext cx="260451" cy="374565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3"/>
            <p:cNvCxnSpPr/>
            <p:nvPr/>
          </p:nvCxnSpPr>
          <p:spPr>
            <a:xfrm>
              <a:off x="3851859" y="5481937"/>
              <a:ext cx="187839" cy="346116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3"/>
            <p:cNvCxnSpPr/>
            <p:nvPr/>
          </p:nvCxnSpPr>
          <p:spPr>
            <a:xfrm>
              <a:off x="4953777" y="4421751"/>
              <a:ext cx="468811" cy="504162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3"/>
            <p:cNvCxnSpPr/>
            <p:nvPr/>
          </p:nvCxnSpPr>
          <p:spPr>
            <a:xfrm flipH="1">
              <a:off x="5323142" y="5471166"/>
              <a:ext cx="140486" cy="382467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2" name="Google Shape;242;p3"/>
            <p:cNvSpPr/>
            <p:nvPr/>
          </p:nvSpPr>
          <p:spPr>
            <a:xfrm>
              <a:off x="4327638" y="3943936"/>
              <a:ext cx="662964" cy="647982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286837" y="4856373"/>
              <a:ext cx="662964" cy="647982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384626" y="4856080"/>
              <a:ext cx="662964" cy="647982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782365" y="5785088"/>
              <a:ext cx="662964" cy="647982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826603" y="5815409"/>
              <a:ext cx="661385" cy="647982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857624" y="5803938"/>
              <a:ext cx="662964" cy="647982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</p:txBody>
        </p:sp>
        <p:cxnSp>
          <p:nvCxnSpPr>
            <p:cNvPr id="248" name="Google Shape;248;p3"/>
            <p:cNvCxnSpPr/>
            <p:nvPr/>
          </p:nvCxnSpPr>
          <p:spPr>
            <a:xfrm>
              <a:off x="5768678" y="5458566"/>
              <a:ext cx="217429" cy="390371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9" name="Google Shape;249;p3"/>
            <p:cNvSpPr/>
            <p:nvPr/>
          </p:nvSpPr>
          <p:spPr>
            <a:xfrm>
              <a:off x="5825637" y="5803938"/>
              <a:ext cx="662964" cy="647982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16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11</a:t>
            </a:r>
            <a:r>
              <a:rPr lang="en-US" dirty="0"/>
              <a:t> &lt;         go left</a:t>
            </a:r>
            <a:endParaRPr dirty="0"/>
          </a:p>
        </p:txBody>
      </p:sp>
      <p:sp>
        <p:nvSpPr>
          <p:cNvPr id="989" name="Google Shape;989;p3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#2</a:t>
            </a:r>
            <a:endParaRPr/>
          </a:p>
        </p:txBody>
      </p:sp>
      <p:sp>
        <p:nvSpPr>
          <p:cNvPr id="990" name="Google Shape;990;p3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cxnSp>
        <p:nvCxnSpPr>
          <p:cNvPr id="991" name="Google Shape;991;p39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2" name="Google Shape;992;p39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39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39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39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6" name="Google Shape;996;p39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997" name="Google Shape;997;p39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998" name="Google Shape;998;p39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999" name="Google Shape;999;p39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000" name="Google Shape;1000;p39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001" name="Google Shape;1001;p39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002" name="Google Shape;1002;p39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003" name="Google Shape;1003;p39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004" name="Google Shape;1004;p39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005" name="Google Shape;1005;p39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006" name="Google Shape;1006;p39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39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39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39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0" name="Google Shape;1010;p39"/>
          <p:cNvCxnSpPr/>
          <p:nvPr/>
        </p:nvCxnSpPr>
        <p:spPr>
          <a:xfrm flipH="1">
            <a:off x="6696755" y="2017681"/>
            <a:ext cx="529045" cy="544049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11" name="Google Shape;1011;p39"/>
          <p:cNvSpPr/>
          <p:nvPr/>
        </p:nvSpPr>
        <p:spPr>
          <a:xfrm>
            <a:off x="1661788" y="1196120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012" name="Google Shape;1012;p39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13" name="Google Shape;1013;p39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14" name="Google Shape;1014;p39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15" name="Google Shape;1015;p39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16" name="Google Shape;1016;p39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17" name="Google Shape;1017;p39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18" name="Google Shape;1018;p39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19" name="Google Shape;1019;p39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20" name="Google Shape;1020;p39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21" name="Google Shape;1021;p39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11</a:t>
            </a:r>
            <a:r>
              <a:rPr lang="en-US" dirty="0"/>
              <a:t> &lt;         go left</a:t>
            </a:r>
            <a:endParaRPr dirty="0"/>
          </a:p>
        </p:txBody>
      </p:sp>
      <p:sp>
        <p:nvSpPr>
          <p:cNvPr id="1027" name="Google Shape;1027;p4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#3</a:t>
            </a:r>
            <a:endParaRPr/>
          </a:p>
        </p:txBody>
      </p:sp>
      <p:sp>
        <p:nvSpPr>
          <p:cNvPr id="1028" name="Google Shape;1028;p4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cxnSp>
        <p:nvCxnSpPr>
          <p:cNvPr id="1029" name="Google Shape;1029;p40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0" name="Google Shape;1030;p40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40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40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3" name="Google Shape;1033;p40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4" name="Google Shape;1034;p40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035" name="Google Shape;1035;p40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036" name="Google Shape;1036;p40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037" name="Google Shape;1037;p40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038" name="Google Shape;1038;p40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039" name="Google Shape;1039;p40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040" name="Google Shape;1040;p40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041" name="Google Shape;1041;p40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042" name="Google Shape;1042;p40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043" name="Google Shape;1043;p40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044" name="Google Shape;1044;p40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5" name="Google Shape;1045;p40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6" name="Google Shape;1046;p40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7" name="Google Shape;1047;p40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8" name="Google Shape;1048;p40"/>
          <p:cNvCxnSpPr/>
          <p:nvPr/>
        </p:nvCxnSpPr>
        <p:spPr>
          <a:xfrm flipH="1">
            <a:off x="5670267" y="3169642"/>
            <a:ext cx="529045" cy="544049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9" name="Google Shape;1049;p40"/>
          <p:cNvSpPr/>
          <p:nvPr/>
        </p:nvSpPr>
        <p:spPr>
          <a:xfrm>
            <a:off x="1661788" y="1178010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050" name="Google Shape;1050;p40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51" name="Google Shape;1051;p40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52" name="Google Shape;1052;p40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53" name="Google Shape;1053;p40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54" name="Google Shape;1054;p40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55" name="Google Shape;1055;p40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56" name="Google Shape;1056;p40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57" name="Google Shape;1057;p40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58" name="Google Shape;1058;p40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59" name="Google Shape;1059;p40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11</a:t>
            </a:r>
            <a:r>
              <a:rPr lang="en-US" dirty="0"/>
              <a:t> &gt;         go right</a:t>
            </a:r>
            <a:endParaRPr dirty="0"/>
          </a:p>
        </p:txBody>
      </p:sp>
      <p:sp>
        <p:nvSpPr>
          <p:cNvPr id="1065" name="Google Shape;1065;p4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#4</a:t>
            </a:r>
            <a:endParaRPr/>
          </a:p>
        </p:txBody>
      </p:sp>
      <p:sp>
        <p:nvSpPr>
          <p:cNvPr id="1066" name="Google Shape;1066;p4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cxnSp>
        <p:nvCxnSpPr>
          <p:cNvPr id="1067" name="Google Shape;1067;p41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41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41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41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41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2" name="Google Shape;1072;p41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073" name="Google Shape;1073;p41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074" name="Google Shape;1074;p41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075" name="Google Shape;1075;p41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076" name="Google Shape;1076;p41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077" name="Google Shape;1077;p41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078" name="Google Shape;1078;p41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079" name="Google Shape;1079;p41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080" name="Google Shape;1080;p41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081" name="Google Shape;1081;p41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082" name="Google Shape;1082;p41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1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4" name="Google Shape;1084;p41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41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41"/>
          <p:cNvCxnSpPr/>
          <p:nvPr/>
        </p:nvCxnSpPr>
        <p:spPr>
          <a:xfrm>
            <a:off x="6046176" y="4291909"/>
            <a:ext cx="329036" cy="554103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7" name="Google Shape;1087;p41"/>
          <p:cNvSpPr/>
          <p:nvPr/>
        </p:nvSpPr>
        <p:spPr>
          <a:xfrm>
            <a:off x="1649262" y="1161509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088" name="Google Shape;1088;p41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89" name="Google Shape;1089;p41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90" name="Google Shape;1090;p41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91" name="Google Shape;1091;p41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92" name="Google Shape;1092;p41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93" name="Google Shape;1093;p41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94" name="Google Shape;1094;p41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95" name="Google Shape;1095;p41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96" name="Google Shape;1096;p41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97" name="Google Shape;1097;p41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11</a:t>
            </a:r>
            <a:r>
              <a:rPr lang="en-US" dirty="0"/>
              <a:t> &gt;         go right</a:t>
            </a:r>
            <a:endParaRPr dirty="0"/>
          </a:p>
        </p:txBody>
      </p:sp>
      <p:sp>
        <p:nvSpPr>
          <p:cNvPr id="1103" name="Google Shape;1103;p4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104" name="Google Shape;1104;p4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cxnSp>
        <p:nvCxnSpPr>
          <p:cNvPr id="1105" name="Google Shape;1105;p42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6" name="Google Shape;1106;p42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42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8" name="Google Shape;1108;p42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42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0" name="Google Shape;1110;p42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111" name="Google Shape;1111;p42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112" name="Google Shape;1112;p42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113" name="Google Shape;1113;p42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114" name="Google Shape;1114;p42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115" name="Google Shape;1115;p42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116" name="Google Shape;1116;p42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117" name="Google Shape;1117;p42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118" name="Google Shape;1118;p42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119" name="Google Shape;1119;p42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120" name="Google Shape;1120;p42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42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42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2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42"/>
          <p:cNvCxnSpPr/>
          <p:nvPr/>
        </p:nvCxnSpPr>
        <p:spPr>
          <a:xfrm>
            <a:off x="6531511" y="5622504"/>
            <a:ext cx="329036" cy="554103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5" name="Google Shape;1125;p42"/>
          <p:cNvSpPr/>
          <p:nvPr/>
        </p:nvSpPr>
        <p:spPr>
          <a:xfrm>
            <a:off x="1636735" y="1179158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126" name="Google Shape;1126;p42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27" name="Google Shape;1127;p42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28" name="Google Shape;1128;p42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29" name="Google Shape;1129;p42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30" name="Google Shape;1130;p42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31" name="Google Shape;1131;p42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32" name="Google Shape;1132;p42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33" name="Google Shape;1133;p42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34" name="Google Shape;1134;p42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35" name="Google Shape;1135;p42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Right node is </a:t>
            </a:r>
            <a:r>
              <a:rPr lang="en-US" b="1" dirty="0">
                <a:solidFill>
                  <a:schemeClr val="lt1"/>
                </a:solidFill>
              </a:rPr>
              <a:t>null</a:t>
            </a:r>
            <a:r>
              <a:rPr lang="en-US" dirty="0"/>
              <a:t> insert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Update         height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        balance is </a:t>
            </a:r>
            <a:r>
              <a:rPr lang="en-US" b="1" dirty="0">
                <a:solidFill>
                  <a:schemeClr val="lt1"/>
                </a:solidFill>
              </a:rPr>
              <a:t>-1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1141" name="Google Shape;1141;p4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142" name="Google Shape;1142;p4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cxnSp>
        <p:nvCxnSpPr>
          <p:cNvPr id="1143" name="Google Shape;1143;p43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4" name="Google Shape;1144;p43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5" name="Google Shape;1145;p43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6" name="Google Shape;1146;p43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7" name="Google Shape;1147;p43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8" name="Google Shape;1148;p43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149" name="Google Shape;1149;p43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150" name="Google Shape;1150;p43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151" name="Google Shape;1151;p43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152" name="Google Shape;1152;p43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153" name="Google Shape;1153;p43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154" name="Google Shape;1154;p43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155" name="Google Shape;1155;p43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156" name="Google Shape;1156;p43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157" name="Google Shape;1157;p43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158" name="Google Shape;1158;p43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43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43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1" name="Google Shape;1161;p43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2" name="Google Shape;1162;p43"/>
          <p:cNvSpPr/>
          <p:nvPr/>
        </p:nvSpPr>
        <p:spPr>
          <a:xfrm>
            <a:off x="2197452" y="1868140"/>
            <a:ext cx="597931" cy="517261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163" name="Google Shape;1163;p43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64" name="Google Shape;1164;p43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65" name="Google Shape;1165;p43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66" name="Google Shape;1166;p43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67" name="Google Shape;1167;p43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68" name="Google Shape;1168;p43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69" name="Google Shape;1169;p43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70" name="Google Shape;1170;p43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71" name="Google Shape;1171;p43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72" name="Google Shape;1172;p43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73" name="Google Shape;1173;p43"/>
          <p:cNvSpPr/>
          <p:nvPr/>
        </p:nvSpPr>
        <p:spPr>
          <a:xfrm>
            <a:off x="6493533" y="5847930"/>
            <a:ext cx="817455" cy="745684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174" name="Google Shape;1174;p43"/>
          <p:cNvCxnSpPr/>
          <p:nvPr/>
        </p:nvCxnSpPr>
        <p:spPr>
          <a:xfrm>
            <a:off x="6504561" y="5517106"/>
            <a:ext cx="202943" cy="3568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5" name="Google Shape;1175;p43"/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765089" y="2600515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        height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      balance is </a:t>
            </a:r>
            <a:r>
              <a:rPr lang="en-US" b="1">
                <a:solidFill>
                  <a:schemeClr val="lt1"/>
                </a:solidFill>
              </a:rPr>
              <a:t>-1</a:t>
            </a:r>
            <a:endParaRPr b="1">
              <a:solidFill>
                <a:schemeClr val="lt1"/>
              </a:solidFill>
            </a:endParaRPr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1182" name="Google Shape;1182;p4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183" name="Google Shape;1183;p4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cxnSp>
        <p:nvCxnSpPr>
          <p:cNvPr id="1184" name="Google Shape;1184;p44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44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44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7" name="Google Shape;1187;p44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8" name="Google Shape;1188;p44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9" name="Google Shape;1189;p44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190" name="Google Shape;1190;p44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191" name="Google Shape;1191;p44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192" name="Google Shape;1192;p44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193" name="Google Shape;1193;p44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194" name="Google Shape;1194;p44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195" name="Google Shape;1195;p44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196" name="Google Shape;1196;p44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197" name="Google Shape;1197;p44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198" name="Google Shape;1198;p44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199" name="Google Shape;1199;p44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44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" name="Google Shape;1201;p44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2" name="Google Shape;1202;p44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3" name="Google Shape;1203;p44"/>
          <p:cNvSpPr/>
          <p:nvPr/>
        </p:nvSpPr>
        <p:spPr>
          <a:xfrm>
            <a:off x="2190185" y="1161509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204" name="Google Shape;1204;p44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05" name="Google Shape;1205;p44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06" name="Google Shape;1206;p44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07" name="Google Shape;1207;p44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08" name="Google Shape;1208;p44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09" name="Google Shape;1209;p44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10" name="Google Shape;1210;p44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11" name="Google Shape;1211;p44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12" name="Google Shape;1212;p44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13" name="Google Shape;1213;p44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14" name="Google Shape;1214;p44"/>
          <p:cNvSpPr/>
          <p:nvPr/>
        </p:nvSpPr>
        <p:spPr>
          <a:xfrm>
            <a:off x="6493533" y="5847930"/>
            <a:ext cx="817455" cy="745684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215" name="Google Shape;1215;p44"/>
          <p:cNvCxnSpPr/>
          <p:nvPr/>
        </p:nvCxnSpPr>
        <p:spPr>
          <a:xfrm>
            <a:off x="6504561" y="5517106"/>
            <a:ext cx="202943" cy="3568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6" name="Google Shape;1216;p44"/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17" name="Google Shape;1217;p44"/>
          <p:cNvSpPr/>
          <p:nvPr/>
        </p:nvSpPr>
        <p:spPr>
          <a:xfrm>
            <a:off x="648513" y="1877740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4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        height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      balance is </a:t>
            </a:r>
            <a:r>
              <a:rPr lang="en-US" b="1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1223" name="Google Shape;1223;p4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224" name="Google Shape;1224;p4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cxnSp>
        <p:nvCxnSpPr>
          <p:cNvPr id="1225" name="Google Shape;1225;p45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6" name="Google Shape;1226;p45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7" name="Google Shape;1227;p45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45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45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0" name="Google Shape;1230;p45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231" name="Google Shape;1231;p45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232" name="Google Shape;1232;p45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233" name="Google Shape;1233;p45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234" name="Google Shape;1234;p45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235" name="Google Shape;1235;p45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236" name="Google Shape;1236;p45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237" name="Google Shape;1237;p45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238" name="Google Shape;1238;p45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239" name="Google Shape;1239;p45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240" name="Google Shape;1240;p45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45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2" name="Google Shape;1242;p45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45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4" name="Google Shape;1244;p45"/>
          <p:cNvSpPr/>
          <p:nvPr/>
        </p:nvSpPr>
        <p:spPr>
          <a:xfrm>
            <a:off x="2177659" y="1196120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245" name="Google Shape;1245;p45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46" name="Google Shape;1246;p45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47" name="Google Shape;1247;p45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48" name="Google Shape;1248;p45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49" name="Google Shape;1249;p45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50" name="Google Shape;1250;p45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51" name="Google Shape;1251;p45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52" name="Google Shape;1252;p45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53" name="Google Shape;1253;p45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54" name="Google Shape;1254;p45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55" name="Google Shape;1255;p45"/>
          <p:cNvSpPr/>
          <p:nvPr/>
        </p:nvSpPr>
        <p:spPr>
          <a:xfrm>
            <a:off x="6493533" y="5847930"/>
            <a:ext cx="817455" cy="745684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256" name="Google Shape;1256;p45"/>
          <p:cNvCxnSpPr/>
          <p:nvPr/>
        </p:nvCxnSpPr>
        <p:spPr>
          <a:xfrm>
            <a:off x="6504561" y="5517106"/>
            <a:ext cx="202943" cy="3568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7" name="Google Shape;1257;p45"/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58" name="Google Shape;1258;p45"/>
          <p:cNvSpPr/>
          <p:nvPr/>
        </p:nvSpPr>
        <p:spPr>
          <a:xfrm>
            <a:off x="648513" y="1877740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        height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      balance is </a:t>
            </a:r>
            <a:r>
              <a:rPr lang="en-US" b="1">
                <a:solidFill>
                  <a:schemeClr val="lt1"/>
                </a:solidFill>
              </a:rPr>
              <a:t>2</a:t>
            </a:r>
            <a:r>
              <a:rPr lang="en-US"/>
              <a:t> 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      is left heavy 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       right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1264" name="Google Shape;1264;p4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265" name="Google Shape;1265;p4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cxnSp>
        <p:nvCxnSpPr>
          <p:cNvPr id="1266" name="Google Shape;1266;p46"/>
          <p:cNvCxnSpPr/>
          <p:nvPr/>
        </p:nvCxnSpPr>
        <p:spPr>
          <a:xfrm flipH="1">
            <a:off x="6890648" y="2209369"/>
            <a:ext cx="489750" cy="51168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7" name="Google Shape;1267;p46"/>
          <p:cNvCxnSpPr/>
          <p:nvPr/>
        </p:nvCxnSpPr>
        <p:spPr>
          <a:xfrm flipH="1">
            <a:off x="5892170" y="3317759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8" name="Google Shape;1268;p46"/>
          <p:cNvCxnSpPr/>
          <p:nvPr/>
        </p:nvCxnSpPr>
        <p:spPr>
          <a:xfrm>
            <a:off x="6890649" y="3327148"/>
            <a:ext cx="618949" cy="5295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9" name="Google Shape;1269;p46"/>
          <p:cNvCxnSpPr/>
          <p:nvPr/>
        </p:nvCxnSpPr>
        <p:spPr>
          <a:xfrm>
            <a:off x="8046551" y="2200398"/>
            <a:ext cx="550111" cy="52065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0" name="Google Shape;1270;p46"/>
          <p:cNvCxnSpPr/>
          <p:nvPr/>
        </p:nvCxnSpPr>
        <p:spPr>
          <a:xfrm>
            <a:off x="9128442" y="3327148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1" name="Google Shape;1271;p46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272" name="Google Shape;1272;p46"/>
          <p:cNvSpPr/>
          <p:nvPr/>
        </p:nvSpPr>
        <p:spPr>
          <a:xfrm>
            <a:off x="8458201" y="26339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273" name="Google Shape;1273;p46"/>
          <p:cNvSpPr/>
          <p:nvPr/>
        </p:nvSpPr>
        <p:spPr>
          <a:xfrm>
            <a:off x="6219652" y="264015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274" name="Google Shape;1274;p46"/>
          <p:cNvSpPr/>
          <p:nvPr/>
        </p:nvSpPr>
        <p:spPr>
          <a:xfrm>
            <a:off x="5240991" y="37435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275" name="Google Shape;1275;p46"/>
          <p:cNvSpPr/>
          <p:nvPr/>
        </p:nvSpPr>
        <p:spPr>
          <a:xfrm>
            <a:off x="7386067" y="3729647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276" name="Google Shape;1276;p46"/>
          <p:cNvSpPr/>
          <p:nvPr/>
        </p:nvSpPr>
        <p:spPr>
          <a:xfrm>
            <a:off x="9294430" y="376330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277" name="Google Shape;1277;p46"/>
          <p:cNvSpPr/>
          <p:nvPr/>
        </p:nvSpPr>
        <p:spPr>
          <a:xfrm>
            <a:off x="4599791" y="484897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278" name="Google Shape;1278;p46"/>
          <p:cNvSpPr/>
          <p:nvPr/>
        </p:nvSpPr>
        <p:spPr>
          <a:xfrm>
            <a:off x="5805022" y="488335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279" name="Google Shape;1279;p46"/>
          <p:cNvSpPr/>
          <p:nvPr/>
        </p:nvSpPr>
        <p:spPr>
          <a:xfrm>
            <a:off x="6802546" y="4876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280" name="Google Shape;1280;p46"/>
          <p:cNvSpPr/>
          <p:nvPr/>
        </p:nvSpPr>
        <p:spPr>
          <a:xfrm>
            <a:off x="8132977" y="48734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281" name="Google Shape;1281;p46"/>
          <p:cNvCxnSpPr/>
          <p:nvPr/>
        </p:nvCxnSpPr>
        <p:spPr>
          <a:xfrm flipH="1">
            <a:off x="5007199" y="4428198"/>
            <a:ext cx="400005" cy="4445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2" name="Google Shape;1282;p46"/>
          <p:cNvCxnSpPr/>
          <p:nvPr/>
        </p:nvCxnSpPr>
        <p:spPr>
          <a:xfrm>
            <a:off x="5892170" y="4436284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3" name="Google Shape;1283;p46"/>
          <p:cNvCxnSpPr/>
          <p:nvPr/>
        </p:nvCxnSpPr>
        <p:spPr>
          <a:xfrm flipH="1">
            <a:off x="7238332" y="4438109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4" name="Google Shape;1284;p46"/>
          <p:cNvCxnSpPr/>
          <p:nvPr/>
        </p:nvCxnSpPr>
        <p:spPr>
          <a:xfrm>
            <a:off x="8058977" y="4403988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5" name="Google Shape;1285;p46"/>
          <p:cNvSpPr/>
          <p:nvPr/>
        </p:nvSpPr>
        <p:spPr>
          <a:xfrm>
            <a:off x="2190185" y="1196120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286" name="Google Shape;1286;p46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87" name="Google Shape;1287;p46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88" name="Google Shape;1288;p46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89" name="Google Shape;1289;p46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90" name="Google Shape;1290;p46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91" name="Google Shape;1291;p46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92" name="Google Shape;1292;p46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93" name="Google Shape;1293;p46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94" name="Google Shape;1294;p46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95" name="Google Shape;1295;p46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96" name="Google Shape;1296;p46"/>
          <p:cNvSpPr/>
          <p:nvPr/>
        </p:nvSpPr>
        <p:spPr>
          <a:xfrm>
            <a:off x="6493533" y="5847930"/>
            <a:ext cx="817455" cy="745684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297" name="Google Shape;1297;p46"/>
          <p:cNvCxnSpPr/>
          <p:nvPr/>
        </p:nvCxnSpPr>
        <p:spPr>
          <a:xfrm>
            <a:off x="6504561" y="5517106"/>
            <a:ext cx="202943" cy="3568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8" name="Google Shape;1298;p46"/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99" name="Google Shape;1299;p46"/>
          <p:cNvSpPr/>
          <p:nvPr/>
        </p:nvSpPr>
        <p:spPr>
          <a:xfrm>
            <a:off x="648513" y="1877740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300" name="Google Shape;1300;p46"/>
          <p:cNvSpPr/>
          <p:nvPr/>
        </p:nvSpPr>
        <p:spPr>
          <a:xfrm>
            <a:off x="1918216" y="3288185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301" name="Google Shape;1301;p46"/>
          <p:cNvSpPr/>
          <p:nvPr/>
        </p:nvSpPr>
        <p:spPr>
          <a:xfrm>
            <a:off x="640120" y="2568179"/>
            <a:ext cx="597931" cy="556994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302" name="Google Shape;1302;p46"/>
          <p:cNvSpPr/>
          <p:nvPr/>
        </p:nvSpPr>
        <p:spPr>
          <a:xfrm rot="-2894598">
            <a:off x="6619123" y="2104763"/>
            <a:ext cx="597191" cy="29779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       Switch parent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1308" name="Google Shape;1308;p4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309" name="Google Shape;1309;p4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cxnSp>
        <p:nvCxnSpPr>
          <p:cNvPr id="1310" name="Google Shape;1310;p47"/>
          <p:cNvCxnSpPr/>
          <p:nvPr/>
        </p:nvCxnSpPr>
        <p:spPr>
          <a:xfrm flipH="1">
            <a:off x="5762016" y="2162974"/>
            <a:ext cx="1548971" cy="68454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1" name="Google Shape;1311;p47"/>
          <p:cNvCxnSpPr/>
          <p:nvPr/>
        </p:nvCxnSpPr>
        <p:spPr>
          <a:xfrm flipH="1">
            <a:off x="4763540" y="3444223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2" name="Google Shape;1312;p47"/>
          <p:cNvCxnSpPr/>
          <p:nvPr/>
        </p:nvCxnSpPr>
        <p:spPr>
          <a:xfrm flipH="1">
            <a:off x="8761850" y="3254931"/>
            <a:ext cx="516323" cy="50274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7"/>
          <p:cNvCxnSpPr/>
          <p:nvPr/>
        </p:nvCxnSpPr>
        <p:spPr>
          <a:xfrm>
            <a:off x="8103167" y="2168367"/>
            <a:ext cx="1219160" cy="52350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7"/>
          <p:cNvCxnSpPr/>
          <p:nvPr/>
        </p:nvCxnSpPr>
        <p:spPr>
          <a:xfrm>
            <a:off x="9854107" y="3297964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5" name="Google Shape;1315;p47"/>
          <p:cNvSpPr/>
          <p:nvPr/>
        </p:nvSpPr>
        <p:spPr>
          <a:xfrm>
            <a:off x="9183866" y="2604784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316" name="Google Shape;1316;p47"/>
          <p:cNvSpPr/>
          <p:nvPr/>
        </p:nvSpPr>
        <p:spPr>
          <a:xfrm>
            <a:off x="5091022" y="276662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317" name="Google Shape;1317;p47"/>
          <p:cNvSpPr/>
          <p:nvPr/>
        </p:nvSpPr>
        <p:spPr>
          <a:xfrm>
            <a:off x="4112361" y="387005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318" name="Google Shape;1318;p47"/>
          <p:cNvSpPr/>
          <p:nvPr/>
        </p:nvSpPr>
        <p:spPr>
          <a:xfrm>
            <a:off x="8111732" y="3700463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319" name="Google Shape;1319;p47"/>
          <p:cNvSpPr/>
          <p:nvPr/>
        </p:nvSpPr>
        <p:spPr>
          <a:xfrm>
            <a:off x="10020095" y="373412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320" name="Google Shape;1320;p47"/>
          <p:cNvSpPr/>
          <p:nvPr/>
        </p:nvSpPr>
        <p:spPr>
          <a:xfrm>
            <a:off x="5669811" y="391233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321" name="Google Shape;1321;p47"/>
          <p:cNvSpPr/>
          <p:nvPr/>
        </p:nvSpPr>
        <p:spPr>
          <a:xfrm>
            <a:off x="7528211" y="4847617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322" name="Google Shape;1322;p47"/>
          <p:cNvSpPr/>
          <p:nvPr/>
        </p:nvSpPr>
        <p:spPr>
          <a:xfrm>
            <a:off x="8858642" y="484424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323" name="Google Shape;1323;p47"/>
          <p:cNvCxnSpPr/>
          <p:nvPr/>
        </p:nvCxnSpPr>
        <p:spPr>
          <a:xfrm>
            <a:off x="5756959" y="3465262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4" name="Google Shape;1324;p47"/>
          <p:cNvCxnSpPr/>
          <p:nvPr/>
        </p:nvCxnSpPr>
        <p:spPr>
          <a:xfrm flipH="1">
            <a:off x="7963997" y="4408925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47"/>
          <p:cNvCxnSpPr/>
          <p:nvPr/>
        </p:nvCxnSpPr>
        <p:spPr>
          <a:xfrm>
            <a:off x="8784642" y="4374804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6" name="Google Shape;1326;p47"/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27" name="Google Shape;1327;p47"/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28" name="Google Shape;1328;p47"/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29" name="Google Shape;1329;p47"/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30" name="Google Shape;1330;p47"/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31" name="Google Shape;1331;p47"/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32" name="Google Shape;1332;p47"/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33" name="Google Shape;1333;p47"/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34" name="Google Shape;1334;p47"/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35" name="Google Shape;1335;p47"/>
          <p:cNvSpPr/>
          <p:nvPr/>
        </p:nvSpPr>
        <p:spPr>
          <a:xfrm>
            <a:off x="6358322" y="4876908"/>
            <a:ext cx="817455" cy="745684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336" name="Google Shape;1336;p47"/>
          <p:cNvCxnSpPr/>
          <p:nvPr/>
        </p:nvCxnSpPr>
        <p:spPr>
          <a:xfrm>
            <a:off x="6369350" y="4546084"/>
            <a:ext cx="202943" cy="3568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7" name="Google Shape;1337;p47"/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38" name="Google Shape;1338;p47"/>
          <p:cNvSpPr/>
          <p:nvPr/>
        </p:nvSpPr>
        <p:spPr>
          <a:xfrm>
            <a:off x="573357" y="1143000"/>
            <a:ext cx="729350" cy="62677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cxnSp>
        <p:nvCxnSpPr>
          <p:cNvPr id="1339" name="Google Shape;1339;p47"/>
          <p:cNvCxnSpPr/>
          <p:nvPr/>
        </p:nvCxnSpPr>
        <p:spPr>
          <a:xfrm>
            <a:off x="10693004" y="4418012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0" name="Google Shape;1340;p47"/>
          <p:cNvSpPr/>
          <p:nvPr/>
        </p:nvSpPr>
        <p:spPr>
          <a:xfrm>
            <a:off x="10858992" y="48541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341" name="Google Shape;1341;p47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342" name="Google Shape;1342;p47"/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4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       Update height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1348" name="Google Shape;1348;p4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349" name="Google Shape;1349;p4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cxnSp>
        <p:nvCxnSpPr>
          <p:cNvPr id="1350" name="Google Shape;1350;p48"/>
          <p:cNvCxnSpPr/>
          <p:nvPr/>
        </p:nvCxnSpPr>
        <p:spPr>
          <a:xfrm flipH="1">
            <a:off x="5762016" y="2162974"/>
            <a:ext cx="1548971" cy="684544"/>
          </a:xfrm>
          <a:prstGeom prst="straightConnector1">
            <a:avLst/>
          </a:prstGeom>
          <a:noFill/>
          <a:ln w="38100" cap="flat" cmpd="sng">
            <a:solidFill>
              <a:srgbClr val="DFE2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48"/>
          <p:cNvCxnSpPr/>
          <p:nvPr/>
        </p:nvCxnSpPr>
        <p:spPr>
          <a:xfrm flipH="1">
            <a:off x="4763540" y="3444223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DFE2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48"/>
          <p:cNvCxnSpPr/>
          <p:nvPr/>
        </p:nvCxnSpPr>
        <p:spPr>
          <a:xfrm flipH="1">
            <a:off x="8761850" y="3254931"/>
            <a:ext cx="516323" cy="50274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3" name="Google Shape;1353;p48"/>
          <p:cNvCxnSpPr/>
          <p:nvPr/>
        </p:nvCxnSpPr>
        <p:spPr>
          <a:xfrm>
            <a:off x="8103167" y="2168367"/>
            <a:ext cx="1219160" cy="523502"/>
          </a:xfrm>
          <a:prstGeom prst="straightConnector1">
            <a:avLst/>
          </a:prstGeom>
          <a:noFill/>
          <a:ln w="38100" cap="flat" cmpd="sng">
            <a:solidFill>
              <a:srgbClr val="DFE2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48"/>
          <p:cNvCxnSpPr/>
          <p:nvPr/>
        </p:nvCxnSpPr>
        <p:spPr>
          <a:xfrm>
            <a:off x="9854107" y="3297964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DFE2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5" name="Google Shape;1355;p48"/>
          <p:cNvSpPr/>
          <p:nvPr/>
        </p:nvSpPr>
        <p:spPr>
          <a:xfrm>
            <a:off x="9183866" y="2604784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356" name="Google Shape;1356;p48"/>
          <p:cNvSpPr/>
          <p:nvPr/>
        </p:nvSpPr>
        <p:spPr>
          <a:xfrm>
            <a:off x="5091022" y="276662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357" name="Google Shape;1357;p48"/>
          <p:cNvSpPr/>
          <p:nvPr/>
        </p:nvSpPr>
        <p:spPr>
          <a:xfrm>
            <a:off x="4112361" y="387005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358" name="Google Shape;1358;p48"/>
          <p:cNvSpPr/>
          <p:nvPr/>
        </p:nvSpPr>
        <p:spPr>
          <a:xfrm>
            <a:off x="8111732" y="3700463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359" name="Google Shape;1359;p48"/>
          <p:cNvSpPr/>
          <p:nvPr/>
        </p:nvSpPr>
        <p:spPr>
          <a:xfrm>
            <a:off x="10020095" y="373412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360" name="Google Shape;1360;p48"/>
          <p:cNvSpPr/>
          <p:nvPr/>
        </p:nvSpPr>
        <p:spPr>
          <a:xfrm>
            <a:off x="5669811" y="391233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361" name="Google Shape;1361;p48"/>
          <p:cNvSpPr/>
          <p:nvPr/>
        </p:nvSpPr>
        <p:spPr>
          <a:xfrm>
            <a:off x="7528211" y="4847617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362" name="Google Shape;1362;p48"/>
          <p:cNvSpPr/>
          <p:nvPr/>
        </p:nvSpPr>
        <p:spPr>
          <a:xfrm>
            <a:off x="8858642" y="484424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363" name="Google Shape;1363;p48"/>
          <p:cNvCxnSpPr/>
          <p:nvPr/>
        </p:nvCxnSpPr>
        <p:spPr>
          <a:xfrm>
            <a:off x="5756959" y="3465262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DFE2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4" name="Google Shape;1364;p48"/>
          <p:cNvCxnSpPr/>
          <p:nvPr/>
        </p:nvCxnSpPr>
        <p:spPr>
          <a:xfrm flipH="1">
            <a:off x="7963997" y="4408925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5" name="Google Shape;1365;p48"/>
          <p:cNvCxnSpPr/>
          <p:nvPr/>
        </p:nvCxnSpPr>
        <p:spPr>
          <a:xfrm>
            <a:off x="8784642" y="4374804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6" name="Google Shape;1366;p48"/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67" name="Google Shape;1367;p48"/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68" name="Google Shape;1368;p48"/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69" name="Google Shape;1369;p48"/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70" name="Google Shape;1370;p48"/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71" name="Google Shape;1371;p48"/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72" name="Google Shape;1372;p48"/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73" name="Google Shape;1373;p48"/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74" name="Google Shape;1374;p48"/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75" name="Google Shape;1375;p48"/>
          <p:cNvSpPr/>
          <p:nvPr/>
        </p:nvSpPr>
        <p:spPr>
          <a:xfrm>
            <a:off x="6358322" y="4876908"/>
            <a:ext cx="817455" cy="745684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376" name="Google Shape;1376;p48"/>
          <p:cNvCxnSpPr/>
          <p:nvPr/>
        </p:nvCxnSpPr>
        <p:spPr>
          <a:xfrm>
            <a:off x="6369350" y="4546084"/>
            <a:ext cx="202943" cy="356832"/>
          </a:xfrm>
          <a:prstGeom prst="straightConnector1">
            <a:avLst/>
          </a:prstGeom>
          <a:noFill/>
          <a:ln w="38100" cap="flat" cmpd="sng">
            <a:solidFill>
              <a:srgbClr val="DFE2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7" name="Google Shape;1377;p48"/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78" name="Google Shape;1378;p48"/>
          <p:cNvSpPr/>
          <p:nvPr/>
        </p:nvSpPr>
        <p:spPr>
          <a:xfrm>
            <a:off x="640120" y="1141090"/>
            <a:ext cx="675113" cy="613085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1379" name="Google Shape;1379;p48"/>
          <p:cNvCxnSpPr/>
          <p:nvPr/>
        </p:nvCxnSpPr>
        <p:spPr>
          <a:xfrm>
            <a:off x="10693004" y="4418012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DFE2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0" name="Google Shape;1380;p48"/>
          <p:cNvSpPr/>
          <p:nvPr/>
        </p:nvSpPr>
        <p:spPr>
          <a:xfrm>
            <a:off x="10858992" y="48541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381" name="Google Shape;1381;p48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382" name="Google Shape;1382;p48"/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Binary search trees can be </a:t>
            </a:r>
            <a:r>
              <a:rPr lang="en-US" b="1">
                <a:solidFill>
                  <a:schemeClr val="lt1"/>
                </a:solidFill>
              </a:rPr>
              <a:t>balanced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Subtrees hold nearly equal number of nodes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Subtrees are with nearly the same height</a:t>
            </a:r>
            <a:endParaRPr/>
          </a:p>
        </p:txBody>
      </p:sp>
      <p:sp>
        <p:nvSpPr>
          <p:cNvPr id="255" name="Google Shape;255;p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What is a Balanced Binary Search Tree?</a:t>
            </a:r>
            <a:endParaRPr/>
          </a:p>
        </p:txBody>
      </p:sp>
      <p:sp>
        <p:nvSpPr>
          <p:cNvPr id="256" name="Google Shape;256;p4"/>
          <p:cNvSpPr/>
          <p:nvPr/>
        </p:nvSpPr>
        <p:spPr>
          <a:xfrm>
            <a:off x="5605229" y="3299320"/>
            <a:ext cx="845971" cy="803028"/>
          </a:xfrm>
          <a:prstGeom prst="ellipse">
            <a:avLst/>
          </a:prstGeom>
          <a:solidFill>
            <a:schemeClr val="lt2">
              <a:alpha val="49803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6260866" y="5271615"/>
            <a:ext cx="845971" cy="803028"/>
          </a:xfrm>
          <a:prstGeom prst="ellipse">
            <a:avLst/>
          </a:prstGeom>
          <a:solidFill>
            <a:schemeClr val="lt2">
              <a:alpha val="49803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dirty="0"/>
          </a:p>
        </p:txBody>
      </p:sp>
      <p:cxnSp>
        <p:nvCxnSpPr>
          <p:cNvPr id="258" name="Google Shape;258;p4"/>
          <p:cNvCxnSpPr/>
          <p:nvPr/>
        </p:nvCxnSpPr>
        <p:spPr>
          <a:xfrm>
            <a:off x="6368453" y="3958604"/>
            <a:ext cx="701872" cy="33131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Google Shape;259;p4"/>
          <p:cNvSpPr/>
          <p:nvPr/>
        </p:nvSpPr>
        <p:spPr>
          <a:xfrm>
            <a:off x="6922924" y="4213595"/>
            <a:ext cx="845971" cy="803028"/>
          </a:xfrm>
          <a:prstGeom prst="ellipse">
            <a:avLst/>
          </a:prstGeom>
          <a:solidFill>
            <a:schemeClr val="lt2">
              <a:alpha val="49803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cxnSp>
        <p:nvCxnSpPr>
          <p:cNvPr id="260" name="Google Shape;260;p4"/>
          <p:cNvCxnSpPr/>
          <p:nvPr/>
        </p:nvCxnSpPr>
        <p:spPr>
          <a:xfrm flipH="1">
            <a:off x="6988010" y="5016624"/>
            <a:ext cx="234714" cy="36433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4"/>
          <p:cNvSpPr/>
          <p:nvPr/>
        </p:nvSpPr>
        <p:spPr>
          <a:xfrm>
            <a:off x="3432405" y="5252565"/>
            <a:ext cx="845971" cy="803028"/>
          </a:xfrm>
          <a:prstGeom prst="ellipse">
            <a:avLst/>
          </a:prstGeom>
          <a:solidFill>
            <a:schemeClr val="lt2">
              <a:alpha val="49803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262" name="Google Shape;262;p4"/>
          <p:cNvSpPr/>
          <p:nvPr/>
        </p:nvSpPr>
        <p:spPr>
          <a:xfrm>
            <a:off x="4094463" y="4194545"/>
            <a:ext cx="845971" cy="803028"/>
          </a:xfrm>
          <a:prstGeom prst="ellipse">
            <a:avLst/>
          </a:prstGeom>
          <a:solidFill>
            <a:schemeClr val="lt2">
              <a:alpha val="49803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cxnSp>
        <p:nvCxnSpPr>
          <p:cNvPr id="263" name="Google Shape;263;p4"/>
          <p:cNvCxnSpPr/>
          <p:nvPr/>
        </p:nvCxnSpPr>
        <p:spPr>
          <a:xfrm flipH="1">
            <a:off x="4159549" y="4997574"/>
            <a:ext cx="234714" cy="36433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4"/>
          <p:cNvSpPr/>
          <p:nvPr/>
        </p:nvSpPr>
        <p:spPr>
          <a:xfrm>
            <a:off x="4940434" y="5233515"/>
            <a:ext cx="845971" cy="803028"/>
          </a:xfrm>
          <a:prstGeom prst="ellipse">
            <a:avLst/>
          </a:prstGeom>
          <a:solidFill>
            <a:schemeClr val="lt2">
              <a:alpha val="49803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cxnSp>
        <p:nvCxnSpPr>
          <p:cNvPr id="265" name="Google Shape;265;p4"/>
          <p:cNvCxnSpPr/>
          <p:nvPr/>
        </p:nvCxnSpPr>
        <p:spPr>
          <a:xfrm>
            <a:off x="4699063" y="4978524"/>
            <a:ext cx="357468" cy="36213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4"/>
          <p:cNvCxnSpPr/>
          <p:nvPr/>
        </p:nvCxnSpPr>
        <p:spPr>
          <a:xfrm flipH="1">
            <a:off x="4784321" y="3958603"/>
            <a:ext cx="902040" cy="32404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       Update height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       Balance is </a:t>
            </a:r>
            <a:r>
              <a:rPr lang="en-US" b="1">
                <a:solidFill>
                  <a:schemeClr val="lt1"/>
                </a:solidFill>
              </a:rPr>
              <a:t>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88" name="Google Shape;1388;p4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389" name="Google Shape;1389;p4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cxnSp>
        <p:nvCxnSpPr>
          <p:cNvPr id="1390" name="Google Shape;1390;p49"/>
          <p:cNvCxnSpPr/>
          <p:nvPr/>
        </p:nvCxnSpPr>
        <p:spPr>
          <a:xfrm flipH="1">
            <a:off x="5762016" y="2162974"/>
            <a:ext cx="1548971" cy="68454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49"/>
          <p:cNvCxnSpPr/>
          <p:nvPr/>
        </p:nvCxnSpPr>
        <p:spPr>
          <a:xfrm flipH="1">
            <a:off x="4763540" y="3444223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49"/>
          <p:cNvCxnSpPr/>
          <p:nvPr/>
        </p:nvCxnSpPr>
        <p:spPr>
          <a:xfrm flipH="1">
            <a:off x="8761850" y="3254931"/>
            <a:ext cx="516323" cy="50274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p49"/>
          <p:cNvCxnSpPr/>
          <p:nvPr/>
        </p:nvCxnSpPr>
        <p:spPr>
          <a:xfrm>
            <a:off x="8103167" y="2168367"/>
            <a:ext cx="1219160" cy="52350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49"/>
          <p:cNvCxnSpPr/>
          <p:nvPr/>
        </p:nvCxnSpPr>
        <p:spPr>
          <a:xfrm>
            <a:off x="9854107" y="3297964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5" name="Google Shape;1395;p49"/>
          <p:cNvSpPr/>
          <p:nvPr/>
        </p:nvSpPr>
        <p:spPr>
          <a:xfrm>
            <a:off x="9183866" y="260478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396" name="Google Shape;1396;p49"/>
          <p:cNvSpPr/>
          <p:nvPr/>
        </p:nvSpPr>
        <p:spPr>
          <a:xfrm>
            <a:off x="5091022" y="276662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397" name="Google Shape;1397;p49"/>
          <p:cNvSpPr/>
          <p:nvPr/>
        </p:nvSpPr>
        <p:spPr>
          <a:xfrm>
            <a:off x="4112361" y="387005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398" name="Google Shape;1398;p49"/>
          <p:cNvSpPr/>
          <p:nvPr/>
        </p:nvSpPr>
        <p:spPr>
          <a:xfrm>
            <a:off x="8111732" y="3700463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399" name="Google Shape;1399;p49"/>
          <p:cNvSpPr/>
          <p:nvPr/>
        </p:nvSpPr>
        <p:spPr>
          <a:xfrm>
            <a:off x="10020095" y="373412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400" name="Google Shape;1400;p49"/>
          <p:cNvSpPr/>
          <p:nvPr/>
        </p:nvSpPr>
        <p:spPr>
          <a:xfrm>
            <a:off x="5669811" y="391233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401" name="Google Shape;1401;p49"/>
          <p:cNvSpPr/>
          <p:nvPr/>
        </p:nvSpPr>
        <p:spPr>
          <a:xfrm>
            <a:off x="7528211" y="4847617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402" name="Google Shape;1402;p49"/>
          <p:cNvSpPr/>
          <p:nvPr/>
        </p:nvSpPr>
        <p:spPr>
          <a:xfrm>
            <a:off x="8858642" y="484424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403" name="Google Shape;1403;p49"/>
          <p:cNvCxnSpPr/>
          <p:nvPr/>
        </p:nvCxnSpPr>
        <p:spPr>
          <a:xfrm>
            <a:off x="5756959" y="3465262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" name="Google Shape;1404;p49"/>
          <p:cNvCxnSpPr/>
          <p:nvPr/>
        </p:nvCxnSpPr>
        <p:spPr>
          <a:xfrm flipH="1">
            <a:off x="7963997" y="4408925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49"/>
          <p:cNvCxnSpPr/>
          <p:nvPr/>
        </p:nvCxnSpPr>
        <p:spPr>
          <a:xfrm>
            <a:off x="8784642" y="4374804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6" name="Google Shape;1406;p49"/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07" name="Google Shape;1407;p49"/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08" name="Google Shape;1408;p49"/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09" name="Google Shape;1409;p49"/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10" name="Google Shape;1410;p49"/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11" name="Google Shape;1411;p49"/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12" name="Google Shape;1412;p49"/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13" name="Google Shape;1413;p49"/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14" name="Google Shape;1414;p49"/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15" name="Google Shape;1415;p49"/>
          <p:cNvSpPr/>
          <p:nvPr/>
        </p:nvSpPr>
        <p:spPr>
          <a:xfrm>
            <a:off x="6358322" y="4876908"/>
            <a:ext cx="817455" cy="745684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416" name="Google Shape;1416;p49"/>
          <p:cNvCxnSpPr/>
          <p:nvPr/>
        </p:nvCxnSpPr>
        <p:spPr>
          <a:xfrm>
            <a:off x="6369350" y="4546084"/>
            <a:ext cx="202943" cy="3568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7" name="Google Shape;1417;p49"/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18" name="Google Shape;1418;p49"/>
          <p:cNvSpPr/>
          <p:nvPr/>
        </p:nvSpPr>
        <p:spPr>
          <a:xfrm>
            <a:off x="640120" y="1156693"/>
            <a:ext cx="687639" cy="613085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cxnSp>
        <p:nvCxnSpPr>
          <p:cNvPr id="1419" name="Google Shape;1419;p49"/>
          <p:cNvCxnSpPr/>
          <p:nvPr/>
        </p:nvCxnSpPr>
        <p:spPr>
          <a:xfrm>
            <a:off x="10693004" y="4418012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0" name="Google Shape;1420;p49"/>
          <p:cNvSpPr/>
          <p:nvPr/>
        </p:nvSpPr>
        <p:spPr>
          <a:xfrm>
            <a:off x="10858992" y="48541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421" name="Google Shape;1421;p49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422" name="Google Shape;1422;p49"/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23" name="Google Shape;1423;p49"/>
          <p:cNvSpPr/>
          <p:nvPr/>
        </p:nvSpPr>
        <p:spPr>
          <a:xfrm>
            <a:off x="640120" y="1873123"/>
            <a:ext cx="687639" cy="613085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Over</a:t>
            </a:r>
            <a:endParaRPr/>
          </a:p>
          <a:p>
            <a:pPr marL="456915" lvl="0" indent="-2411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More: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https://en.wikipedia.org/wiki/AVL_tree</a:t>
            </a:r>
            <a:r>
              <a:rPr lang="en-US"/>
              <a:t> </a:t>
            </a:r>
            <a:endParaRPr/>
          </a:p>
        </p:txBody>
      </p:sp>
      <p:sp>
        <p:nvSpPr>
          <p:cNvPr id="1429" name="Google Shape;1429;p5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- #5</a:t>
            </a:r>
            <a:endParaRPr/>
          </a:p>
        </p:txBody>
      </p:sp>
      <p:sp>
        <p:nvSpPr>
          <p:cNvPr id="1430" name="Google Shape;1430;p5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cxnSp>
        <p:nvCxnSpPr>
          <p:cNvPr id="1431" name="Google Shape;1431;p50"/>
          <p:cNvCxnSpPr/>
          <p:nvPr/>
        </p:nvCxnSpPr>
        <p:spPr>
          <a:xfrm flipH="1">
            <a:off x="5762016" y="2162974"/>
            <a:ext cx="1548971" cy="68454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2" name="Google Shape;1432;p50"/>
          <p:cNvCxnSpPr/>
          <p:nvPr/>
        </p:nvCxnSpPr>
        <p:spPr>
          <a:xfrm flipH="1">
            <a:off x="4763540" y="3444223"/>
            <a:ext cx="486464" cy="51467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3" name="Google Shape;1433;p50"/>
          <p:cNvCxnSpPr/>
          <p:nvPr/>
        </p:nvCxnSpPr>
        <p:spPr>
          <a:xfrm flipH="1">
            <a:off x="8761850" y="3254931"/>
            <a:ext cx="516323" cy="50274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50"/>
          <p:cNvCxnSpPr/>
          <p:nvPr/>
        </p:nvCxnSpPr>
        <p:spPr>
          <a:xfrm>
            <a:off x="8103167" y="2168367"/>
            <a:ext cx="1219160" cy="52350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50"/>
          <p:cNvCxnSpPr/>
          <p:nvPr/>
        </p:nvCxnSpPr>
        <p:spPr>
          <a:xfrm>
            <a:off x="9854107" y="3297964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6" name="Google Shape;1436;p50"/>
          <p:cNvSpPr/>
          <p:nvPr/>
        </p:nvSpPr>
        <p:spPr>
          <a:xfrm>
            <a:off x="9183866" y="260478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437" name="Google Shape;1437;p50"/>
          <p:cNvSpPr/>
          <p:nvPr/>
        </p:nvSpPr>
        <p:spPr>
          <a:xfrm>
            <a:off x="5091022" y="276662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438" name="Google Shape;1438;p50"/>
          <p:cNvSpPr/>
          <p:nvPr/>
        </p:nvSpPr>
        <p:spPr>
          <a:xfrm>
            <a:off x="4112361" y="387005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439" name="Google Shape;1439;p50"/>
          <p:cNvSpPr/>
          <p:nvPr/>
        </p:nvSpPr>
        <p:spPr>
          <a:xfrm>
            <a:off x="8111732" y="3700463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440" name="Google Shape;1440;p50"/>
          <p:cNvSpPr/>
          <p:nvPr/>
        </p:nvSpPr>
        <p:spPr>
          <a:xfrm>
            <a:off x="10020095" y="373412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441" name="Google Shape;1441;p50"/>
          <p:cNvSpPr/>
          <p:nvPr/>
        </p:nvSpPr>
        <p:spPr>
          <a:xfrm>
            <a:off x="5669811" y="391233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442" name="Google Shape;1442;p50"/>
          <p:cNvSpPr/>
          <p:nvPr/>
        </p:nvSpPr>
        <p:spPr>
          <a:xfrm>
            <a:off x="7528211" y="4847617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1443" name="Google Shape;1443;p50"/>
          <p:cNvSpPr/>
          <p:nvPr/>
        </p:nvSpPr>
        <p:spPr>
          <a:xfrm>
            <a:off x="8858642" y="484424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1444" name="Google Shape;1444;p50"/>
          <p:cNvCxnSpPr/>
          <p:nvPr/>
        </p:nvCxnSpPr>
        <p:spPr>
          <a:xfrm>
            <a:off x="5756959" y="3465262"/>
            <a:ext cx="253308" cy="43644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50"/>
          <p:cNvCxnSpPr/>
          <p:nvPr/>
        </p:nvCxnSpPr>
        <p:spPr>
          <a:xfrm flipH="1">
            <a:off x="7963997" y="4408925"/>
            <a:ext cx="325027" cy="44524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50"/>
          <p:cNvCxnSpPr/>
          <p:nvPr/>
        </p:nvCxnSpPr>
        <p:spPr>
          <a:xfrm>
            <a:off x="8784642" y="4374804"/>
            <a:ext cx="410366" cy="46943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7" name="Google Shape;1447;p50"/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48" name="Google Shape;1448;p50"/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49" name="Google Shape;1449;p50"/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50" name="Google Shape;1450;p50"/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51" name="Google Shape;1451;p50"/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52" name="Google Shape;1452;p50"/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53" name="Google Shape;1453;p50"/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54" name="Google Shape;1454;p50"/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55" name="Google Shape;1455;p50"/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56" name="Google Shape;1456;p50"/>
          <p:cNvSpPr/>
          <p:nvPr/>
        </p:nvSpPr>
        <p:spPr>
          <a:xfrm>
            <a:off x="6358322" y="4876908"/>
            <a:ext cx="817455" cy="745684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457" name="Google Shape;1457;p50"/>
          <p:cNvCxnSpPr/>
          <p:nvPr/>
        </p:nvCxnSpPr>
        <p:spPr>
          <a:xfrm>
            <a:off x="6369350" y="4546084"/>
            <a:ext cx="202943" cy="35683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8" name="Google Shape;1458;p50"/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459" name="Google Shape;1459;p50"/>
          <p:cNvCxnSpPr/>
          <p:nvPr/>
        </p:nvCxnSpPr>
        <p:spPr>
          <a:xfrm>
            <a:off x="10693004" y="4418012"/>
            <a:ext cx="400755" cy="47906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0" name="Google Shape;1460;p50"/>
          <p:cNvSpPr/>
          <p:nvPr/>
        </p:nvSpPr>
        <p:spPr>
          <a:xfrm>
            <a:off x="10858992" y="48541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/>
          </a:p>
        </p:txBody>
      </p:sp>
      <p:sp>
        <p:nvSpPr>
          <p:cNvPr id="1461" name="Google Shape;1461;p50"/>
          <p:cNvSpPr/>
          <p:nvPr/>
        </p:nvSpPr>
        <p:spPr>
          <a:xfrm>
            <a:off x="7310988" y="161027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462" name="Google Shape;1462;p50"/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51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5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Delete </a:t>
            </a:r>
            <a:r>
              <a:rPr lang="en-US" b="1">
                <a:solidFill>
                  <a:schemeClr val="lt1"/>
                </a:solidFill>
              </a:rPr>
              <a:t>25</a:t>
            </a:r>
            <a:r>
              <a:rPr lang="en-US"/>
              <a:t>. What will be the </a:t>
            </a:r>
            <a:r>
              <a:rPr lang="en-US" b="1">
                <a:solidFill>
                  <a:schemeClr val="lt1"/>
                </a:solidFill>
              </a:rPr>
              <a:t>resulting tree</a:t>
            </a:r>
            <a:r>
              <a:rPr lang="en-US"/>
              <a:t>?</a:t>
            </a:r>
            <a:endParaRPr/>
          </a:p>
        </p:txBody>
      </p:sp>
      <p:sp>
        <p:nvSpPr>
          <p:cNvPr id="1469" name="Google Shape;1469;p5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Quiz</a:t>
            </a:r>
            <a:endParaRPr/>
          </a:p>
        </p:txBody>
      </p:sp>
      <p:sp>
        <p:nvSpPr>
          <p:cNvPr id="1470" name="Google Shape;1470;p5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1471" name="Google Shape;1471;p51"/>
          <p:cNvSpPr/>
          <p:nvPr/>
        </p:nvSpPr>
        <p:spPr>
          <a:xfrm rot="-5400000">
            <a:off x="3095812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51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3" name="Google Shape;1473;p51"/>
          <p:cNvGrpSpPr/>
          <p:nvPr/>
        </p:nvGrpSpPr>
        <p:grpSpPr>
          <a:xfrm>
            <a:off x="381000" y="2888444"/>
            <a:ext cx="2763058" cy="2197064"/>
            <a:chOff x="912295" y="2261901"/>
            <a:chExt cx="2763058" cy="2197064"/>
          </a:xfrm>
        </p:grpSpPr>
        <p:grpSp>
          <p:nvGrpSpPr>
            <p:cNvPr id="1474" name="Google Shape;1474;p51"/>
            <p:cNvGrpSpPr/>
            <p:nvPr/>
          </p:nvGrpSpPr>
          <p:grpSpPr>
            <a:xfrm>
              <a:off x="912295" y="2261901"/>
              <a:ext cx="2763058" cy="2183222"/>
              <a:chOff x="3011375" y="3634852"/>
              <a:chExt cx="3019538" cy="2500247"/>
            </a:xfrm>
          </p:grpSpPr>
          <p:cxnSp>
            <p:nvCxnSpPr>
              <p:cNvPr id="1475" name="Google Shape;1475;p51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51"/>
              <p:cNvCxnSpPr/>
              <p:nvPr/>
            </p:nvCxnSpPr>
            <p:spPr>
              <a:xfrm flipH="1">
                <a:off x="3300275" y="5122566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51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8" name="Google Shape;1478;p51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1479" name="Google Shape;1479;p51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1480" name="Google Shape;1480;p51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1481" name="Google Shape;1481;p51"/>
              <p:cNvSpPr/>
              <p:nvPr/>
            </p:nvSpPr>
            <p:spPr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</p:grpSp>
        <p:sp>
          <p:nvSpPr>
            <p:cNvPr id="1482" name="Google Shape;1482;p51"/>
            <p:cNvSpPr/>
            <p:nvPr/>
          </p:nvSpPr>
          <p:spPr>
            <a:xfrm>
              <a:off x="1750496" y="3890619"/>
              <a:ext cx="610116" cy="568346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cxnSp>
          <p:nvCxnSpPr>
            <p:cNvPr id="1483" name="Google Shape;1483;p51"/>
            <p:cNvCxnSpPr/>
            <p:nvPr/>
          </p:nvCxnSpPr>
          <p:spPr>
            <a:xfrm>
              <a:off x="1765921" y="3588661"/>
              <a:ext cx="228071" cy="325802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52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5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Delete </a:t>
            </a:r>
            <a:r>
              <a:rPr lang="en-US" b="1">
                <a:solidFill>
                  <a:schemeClr val="lt1"/>
                </a:solidFill>
              </a:rPr>
              <a:t>25</a:t>
            </a:r>
            <a:r>
              <a:rPr lang="en-US"/>
              <a:t>. What will be the </a:t>
            </a:r>
            <a:r>
              <a:rPr lang="en-US" b="1">
                <a:solidFill>
                  <a:schemeClr val="lt1"/>
                </a:solidFill>
              </a:rPr>
              <a:t>resulting tree</a:t>
            </a:r>
            <a:r>
              <a:rPr lang="en-US"/>
              <a:t>?</a:t>
            </a:r>
            <a:endParaRPr/>
          </a:p>
        </p:txBody>
      </p:sp>
      <p:sp>
        <p:nvSpPr>
          <p:cNvPr id="1490" name="Google Shape;1490;p5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Quiz</a:t>
            </a:r>
            <a:endParaRPr/>
          </a:p>
        </p:txBody>
      </p:sp>
      <p:sp>
        <p:nvSpPr>
          <p:cNvPr id="1491" name="Google Shape;1491;p5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1492" name="Google Shape;1492;p52"/>
          <p:cNvSpPr/>
          <p:nvPr/>
        </p:nvSpPr>
        <p:spPr>
          <a:xfrm>
            <a:off x="3809394" y="3540621"/>
            <a:ext cx="6864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52"/>
          <p:cNvSpPr/>
          <p:nvPr/>
        </p:nvSpPr>
        <p:spPr>
          <a:xfrm>
            <a:off x="7315200" y="3542229"/>
            <a:ext cx="6864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4" name="Google Shape;1494;p52"/>
          <p:cNvGrpSpPr/>
          <p:nvPr/>
        </p:nvGrpSpPr>
        <p:grpSpPr>
          <a:xfrm>
            <a:off x="4597192" y="2922265"/>
            <a:ext cx="2032208" cy="2209817"/>
            <a:chOff x="4062762" y="2261901"/>
            <a:chExt cx="2032208" cy="2209817"/>
          </a:xfrm>
        </p:grpSpPr>
        <p:grpSp>
          <p:nvGrpSpPr>
            <p:cNvPr id="1495" name="Google Shape;1495;p52"/>
            <p:cNvGrpSpPr/>
            <p:nvPr/>
          </p:nvGrpSpPr>
          <p:grpSpPr>
            <a:xfrm>
              <a:off x="4062762" y="2261901"/>
              <a:ext cx="2032208" cy="2209817"/>
              <a:chOff x="2845389" y="3634852"/>
              <a:chExt cx="2220847" cy="2530704"/>
            </a:xfrm>
          </p:grpSpPr>
          <p:cxnSp>
            <p:nvCxnSpPr>
              <p:cNvPr id="1496" name="Google Shape;1496;p52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52"/>
              <p:cNvCxnSpPr/>
              <p:nvPr/>
            </p:nvCxnSpPr>
            <p:spPr>
              <a:xfrm flipH="1">
                <a:off x="3300275" y="5122567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52"/>
              <p:cNvCxnSpPr/>
              <p:nvPr/>
            </p:nvCxnSpPr>
            <p:spPr>
              <a:xfrm>
                <a:off x="3920989" y="5179720"/>
                <a:ext cx="188912" cy="34766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99" name="Google Shape;1499;p52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FFB0B0"/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1500" name="Google Shape;1500;p52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1501" name="Google Shape;1501;p52"/>
              <p:cNvSpPr/>
              <p:nvPr/>
            </p:nvSpPr>
            <p:spPr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1502" name="Google Shape;1502;p52"/>
              <p:cNvSpPr/>
              <p:nvPr/>
            </p:nvSpPr>
            <p:spPr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/>
              </a:p>
            </p:txBody>
          </p:sp>
        </p:grpSp>
        <p:sp>
          <p:nvSpPr>
            <p:cNvPr id="1503" name="Google Shape;1503;p52"/>
            <p:cNvSpPr/>
            <p:nvPr/>
          </p:nvSpPr>
          <p:spPr>
            <a:xfrm rot="-2894598">
              <a:off x="4782740" y="2484448"/>
              <a:ext cx="597191" cy="297793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25400" cap="flat" cmpd="sng">
              <a:solidFill>
                <a:srgbClr val="B491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52"/>
          <p:cNvGrpSpPr/>
          <p:nvPr/>
        </p:nvGrpSpPr>
        <p:grpSpPr>
          <a:xfrm>
            <a:off x="8767406" y="2936805"/>
            <a:ext cx="2393218" cy="2253501"/>
            <a:chOff x="8466355" y="2423234"/>
            <a:chExt cx="2393218" cy="2253501"/>
          </a:xfrm>
        </p:grpSpPr>
        <p:grpSp>
          <p:nvGrpSpPr>
            <p:cNvPr id="1505" name="Google Shape;1505;p52"/>
            <p:cNvGrpSpPr/>
            <p:nvPr/>
          </p:nvGrpSpPr>
          <p:grpSpPr>
            <a:xfrm>
              <a:off x="8466355" y="2423234"/>
              <a:ext cx="2393218" cy="1674997"/>
              <a:chOff x="3451089" y="3634852"/>
              <a:chExt cx="2615367" cy="1918223"/>
            </a:xfrm>
          </p:grpSpPr>
          <p:cxnSp>
            <p:nvCxnSpPr>
              <p:cNvPr id="1506" name="Google Shape;1506;p52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52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52"/>
              <p:cNvCxnSpPr/>
              <p:nvPr/>
            </p:nvCxnSpPr>
            <p:spPr>
              <a:xfrm flipH="1">
                <a:off x="5400675" y="5168900"/>
                <a:ext cx="141288" cy="384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09" name="Google Shape;1509;p52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1510" name="Google Shape;1510;p52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1511" name="Google Shape;1511;p52"/>
              <p:cNvSpPr/>
              <p:nvPr/>
            </p:nvSpPr>
            <p:spPr>
              <a:xfrm>
                <a:off x="5399706" y="4569629"/>
                <a:ext cx="666750" cy="650875"/>
              </a:xfrm>
              <a:prstGeom prst="ellipse">
                <a:avLst/>
              </a:prstGeom>
              <a:solidFill>
                <a:srgbClr val="FFB0B0"/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</p:grpSp>
        <p:sp>
          <p:nvSpPr>
            <p:cNvPr id="1512" name="Google Shape;1512;p52"/>
            <p:cNvSpPr/>
            <p:nvPr/>
          </p:nvSpPr>
          <p:spPr>
            <a:xfrm>
              <a:off x="9874354" y="4108389"/>
              <a:ext cx="610116" cy="568346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</p:grpSp>
      <p:grpSp>
        <p:nvGrpSpPr>
          <p:cNvPr id="1513" name="Google Shape;1513;p52"/>
          <p:cNvGrpSpPr/>
          <p:nvPr/>
        </p:nvGrpSpPr>
        <p:grpSpPr>
          <a:xfrm>
            <a:off x="381000" y="2888444"/>
            <a:ext cx="2763058" cy="2197064"/>
            <a:chOff x="912295" y="2261901"/>
            <a:chExt cx="2763058" cy="2197064"/>
          </a:xfrm>
        </p:grpSpPr>
        <p:grpSp>
          <p:nvGrpSpPr>
            <p:cNvPr id="1514" name="Google Shape;1514;p52"/>
            <p:cNvGrpSpPr/>
            <p:nvPr/>
          </p:nvGrpSpPr>
          <p:grpSpPr>
            <a:xfrm>
              <a:off x="912295" y="2261901"/>
              <a:ext cx="2763058" cy="2183222"/>
              <a:chOff x="3011375" y="3634852"/>
              <a:chExt cx="3019538" cy="2500247"/>
            </a:xfrm>
          </p:grpSpPr>
          <p:cxnSp>
            <p:nvCxnSpPr>
              <p:cNvPr id="1515" name="Google Shape;1515;p52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52"/>
              <p:cNvCxnSpPr/>
              <p:nvPr/>
            </p:nvCxnSpPr>
            <p:spPr>
              <a:xfrm flipH="1">
                <a:off x="3300275" y="5122566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52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8" name="Google Shape;1518;p52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1519" name="Google Shape;1519;p52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1520" name="Google Shape;1520;p52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1521" name="Google Shape;1521;p52"/>
              <p:cNvSpPr/>
              <p:nvPr/>
            </p:nvSpPr>
            <p:spPr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</p:grpSp>
        <p:sp>
          <p:nvSpPr>
            <p:cNvPr id="1522" name="Google Shape;1522;p52"/>
            <p:cNvSpPr/>
            <p:nvPr/>
          </p:nvSpPr>
          <p:spPr>
            <a:xfrm>
              <a:off x="1750496" y="3890619"/>
              <a:ext cx="610116" cy="568346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cxnSp>
          <p:nvCxnSpPr>
            <p:cNvPr id="1523" name="Google Shape;1523;p52"/>
            <p:cNvCxnSpPr/>
            <p:nvPr/>
          </p:nvCxnSpPr>
          <p:spPr>
            <a:xfrm>
              <a:off x="1765921" y="3588661"/>
              <a:ext cx="228071" cy="325802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8" name="Google Shape;1528;p53"/>
          <p:cNvGrpSpPr/>
          <p:nvPr/>
        </p:nvGrpSpPr>
        <p:grpSpPr>
          <a:xfrm>
            <a:off x="4273689" y="984337"/>
            <a:ext cx="3670929" cy="3213170"/>
            <a:chOff x="4117234" y="1447800"/>
            <a:chExt cx="3670929" cy="3213170"/>
          </a:xfrm>
        </p:grpSpPr>
        <p:pic>
          <p:nvPicPr>
            <p:cNvPr id="1529" name="Google Shape;1529;p5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3905039" flipH="1">
              <a:off x="5523830" y="1746133"/>
              <a:ext cx="1922104" cy="198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0" name="Google Shape;1530;p5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4089955" flipH="1">
              <a:off x="4433155" y="2409837"/>
              <a:ext cx="1922104" cy="19811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1" name="Google Shape;1531;p53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Double Rotations</a:t>
            </a:r>
            <a:endParaRPr/>
          </a:p>
        </p:txBody>
      </p:sp>
      <p:sp>
        <p:nvSpPr>
          <p:cNvPr id="1532" name="Google Shape;1532;p53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Double Left, Double Right Rotation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5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4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538" name="Google Shape;1538;p5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Single Rotation Problem</a:t>
            </a:r>
            <a:endParaRPr/>
          </a:p>
        </p:txBody>
      </p:sp>
      <p:sp>
        <p:nvSpPr>
          <p:cNvPr id="1539" name="Google Shape;1539;p5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cxnSp>
        <p:nvCxnSpPr>
          <p:cNvPr id="1540" name="Google Shape;1540;p54"/>
          <p:cNvCxnSpPr/>
          <p:nvPr/>
        </p:nvCxnSpPr>
        <p:spPr>
          <a:xfrm flipH="1">
            <a:off x="35145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1" name="Google Shape;1541;p54"/>
          <p:cNvCxnSpPr/>
          <p:nvPr/>
        </p:nvCxnSpPr>
        <p:spPr>
          <a:xfrm>
            <a:off x="3459610" y="4144442"/>
            <a:ext cx="604478" cy="59760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2" name="Google Shape;1542;p54"/>
          <p:cNvSpPr/>
          <p:nvPr/>
        </p:nvSpPr>
        <p:spPr>
          <a:xfrm>
            <a:off x="388807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28520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3877051" y="4693777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545" name="Google Shape;1545;p54"/>
          <p:cNvSpPr/>
          <p:nvPr/>
        </p:nvSpPr>
        <p:spPr>
          <a:xfrm rot="-2651733">
            <a:off x="2622689" y="2502638"/>
            <a:ext cx="1053420" cy="52529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54"/>
          <p:cNvSpPr txBox="1"/>
          <p:nvPr/>
        </p:nvSpPr>
        <p:spPr>
          <a:xfrm>
            <a:off x="4625201" y="1847334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47" name="Google Shape;1547;p54"/>
          <p:cNvSpPr txBox="1"/>
          <p:nvPr/>
        </p:nvSpPr>
        <p:spPr>
          <a:xfrm>
            <a:off x="2403527" y="3334614"/>
            <a:ext cx="582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1548" name="Google Shape;1548;p54"/>
          <p:cNvSpPr txBox="1"/>
          <p:nvPr/>
        </p:nvSpPr>
        <p:spPr>
          <a:xfrm>
            <a:off x="4580082" y="4365144"/>
            <a:ext cx="582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49" name="Google Shape;1549;p54"/>
          <p:cNvSpPr/>
          <p:nvPr/>
        </p:nvSpPr>
        <p:spPr>
          <a:xfrm>
            <a:off x="4431905" y="5451576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0" name="Google Shape;1550;p54"/>
          <p:cNvSpPr txBox="1"/>
          <p:nvPr/>
        </p:nvSpPr>
        <p:spPr>
          <a:xfrm>
            <a:off x="4744080" y="5907509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Google Shape;1551;p54"/>
          <p:cNvSpPr/>
          <p:nvPr/>
        </p:nvSpPr>
        <p:spPr>
          <a:xfrm>
            <a:off x="2125651" y="4183439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54"/>
          <p:cNvSpPr txBox="1"/>
          <p:nvPr/>
        </p:nvSpPr>
        <p:spPr>
          <a:xfrm>
            <a:off x="2452540" y="4600304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53" name="Google Shape;1553;p54"/>
          <p:cNvSpPr/>
          <p:nvPr/>
        </p:nvSpPr>
        <p:spPr>
          <a:xfrm>
            <a:off x="3224168" y="544375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4" name="Google Shape;1554;p54"/>
          <p:cNvSpPr txBox="1"/>
          <p:nvPr/>
        </p:nvSpPr>
        <p:spPr>
          <a:xfrm>
            <a:off x="3548578" y="592946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55" name="Google Shape;1555;p54"/>
          <p:cNvSpPr/>
          <p:nvPr/>
        </p:nvSpPr>
        <p:spPr>
          <a:xfrm>
            <a:off x="4139651" y="302176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p54"/>
          <p:cNvSpPr txBox="1"/>
          <p:nvPr/>
        </p:nvSpPr>
        <p:spPr>
          <a:xfrm>
            <a:off x="4451826" y="347769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5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a node with opposite balanced child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562" name="Google Shape;1562;p5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Single Rotation Problem (2)</a:t>
            </a:r>
            <a:endParaRPr/>
          </a:p>
        </p:txBody>
      </p:sp>
      <p:sp>
        <p:nvSpPr>
          <p:cNvPr id="1563" name="Google Shape;1563;p5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cxnSp>
        <p:nvCxnSpPr>
          <p:cNvPr id="1564" name="Google Shape;1564;p55"/>
          <p:cNvCxnSpPr/>
          <p:nvPr/>
        </p:nvCxnSpPr>
        <p:spPr>
          <a:xfrm flipH="1">
            <a:off x="35145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5" name="Google Shape;1565;p55"/>
          <p:cNvCxnSpPr/>
          <p:nvPr/>
        </p:nvCxnSpPr>
        <p:spPr>
          <a:xfrm>
            <a:off x="3459610" y="4144442"/>
            <a:ext cx="604478" cy="59760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6" name="Google Shape;1566;p55"/>
          <p:cNvSpPr/>
          <p:nvPr/>
        </p:nvSpPr>
        <p:spPr>
          <a:xfrm>
            <a:off x="388807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567" name="Google Shape;1567;p55"/>
          <p:cNvSpPr/>
          <p:nvPr/>
        </p:nvSpPr>
        <p:spPr>
          <a:xfrm>
            <a:off x="28520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568" name="Google Shape;1568;p55"/>
          <p:cNvSpPr/>
          <p:nvPr/>
        </p:nvSpPr>
        <p:spPr>
          <a:xfrm>
            <a:off x="3877051" y="4693777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569" name="Google Shape;1569;p55"/>
          <p:cNvSpPr/>
          <p:nvPr/>
        </p:nvSpPr>
        <p:spPr>
          <a:xfrm>
            <a:off x="9074099" y="1913178"/>
            <a:ext cx="2637737" cy="1055608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Rotate Right 5 doesn’t solve it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55"/>
          <p:cNvSpPr/>
          <p:nvPr/>
        </p:nvSpPr>
        <p:spPr>
          <a:xfrm rot="-2651733">
            <a:off x="2622689" y="2502638"/>
            <a:ext cx="1053420" cy="52529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1" name="Google Shape;1571;p55"/>
          <p:cNvCxnSpPr/>
          <p:nvPr/>
        </p:nvCxnSpPr>
        <p:spPr>
          <a:xfrm>
            <a:off x="8226434" y="2979668"/>
            <a:ext cx="456608" cy="54061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2" name="Google Shape;1572;p55"/>
          <p:cNvCxnSpPr/>
          <p:nvPr/>
        </p:nvCxnSpPr>
        <p:spPr>
          <a:xfrm flipH="1">
            <a:off x="8157735" y="4213196"/>
            <a:ext cx="430036" cy="56398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3" name="Google Shape;1573;p55"/>
          <p:cNvSpPr/>
          <p:nvPr/>
        </p:nvSpPr>
        <p:spPr>
          <a:xfrm>
            <a:off x="8342684" y="3506859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574" name="Google Shape;1574;p55"/>
          <p:cNvSpPr/>
          <p:nvPr/>
        </p:nvSpPr>
        <p:spPr>
          <a:xfrm>
            <a:off x="7541106" y="2286001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575" name="Google Shape;1575;p55"/>
          <p:cNvSpPr/>
          <p:nvPr/>
        </p:nvSpPr>
        <p:spPr>
          <a:xfrm>
            <a:off x="7506180" y="4692571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576" name="Google Shape;1576;p55"/>
          <p:cNvSpPr/>
          <p:nvPr/>
        </p:nvSpPr>
        <p:spPr>
          <a:xfrm>
            <a:off x="5933229" y="3779874"/>
            <a:ext cx="609600" cy="6295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55"/>
          <p:cNvSpPr txBox="1"/>
          <p:nvPr/>
        </p:nvSpPr>
        <p:spPr>
          <a:xfrm>
            <a:off x="4625201" y="1847334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78" name="Google Shape;1578;p55"/>
          <p:cNvSpPr txBox="1"/>
          <p:nvPr/>
        </p:nvSpPr>
        <p:spPr>
          <a:xfrm>
            <a:off x="2403527" y="3334614"/>
            <a:ext cx="582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1579" name="Google Shape;1579;p55"/>
          <p:cNvSpPr txBox="1"/>
          <p:nvPr/>
        </p:nvSpPr>
        <p:spPr>
          <a:xfrm>
            <a:off x="4580082" y="4365144"/>
            <a:ext cx="582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80" name="Google Shape;1580;p55"/>
          <p:cNvSpPr txBox="1"/>
          <p:nvPr/>
        </p:nvSpPr>
        <p:spPr>
          <a:xfrm>
            <a:off x="7245312" y="4365144"/>
            <a:ext cx="582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81" name="Google Shape;1581;p55"/>
          <p:cNvSpPr txBox="1"/>
          <p:nvPr/>
        </p:nvSpPr>
        <p:spPr>
          <a:xfrm>
            <a:off x="9148152" y="3249974"/>
            <a:ext cx="582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82" name="Google Shape;1582;p55"/>
          <p:cNvSpPr txBox="1"/>
          <p:nvPr/>
        </p:nvSpPr>
        <p:spPr>
          <a:xfrm>
            <a:off x="8358560" y="1827645"/>
            <a:ext cx="582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1583" name="Google Shape;1583;p55"/>
          <p:cNvSpPr/>
          <p:nvPr/>
        </p:nvSpPr>
        <p:spPr>
          <a:xfrm>
            <a:off x="4373925" y="5471776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55"/>
          <p:cNvSpPr txBox="1"/>
          <p:nvPr/>
        </p:nvSpPr>
        <p:spPr>
          <a:xfrm>
            <a:off x="4686100" y="5927709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p55"/>
          <p:cNvSpPr/>
          <p:nvPr/>
        </p:nvSpPr>
        <p:spPr>
          <a:xfrm>
            <a:off x="2067671" y="4203639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55"/>
          <p:cNvSpPr txBox="1"/>
          <p:nvPr/>
        </p:nvSpPr>
        <p:spPr>
          <a:xfrm>
            <a:off x="2394560" y="4620504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87" name="Google Shape;1587;p55"/>
          <p:cNvSpPr/>
          <p:nvPr/>
        </p:nvSpPr>
        <p:spPr>
          <a:xfrm>
            <a:off x="3166188" y="546395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55"/>
          <p:cNvSpPr txBox="1"/>
          <p:nvPr/>
        </p:nvSpPr>
        <p:spPr>
          <a:xfrm>
            <a:off x="3490598" y="594966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89" name="Google Shape;1589;p55"/>
          <p:cNvSpPr/>
          <p:nvPr/>
        </p:nvSpPr>
        <p:spPr>
          <a:xfrm>
            <a:off x="4081671" y="304196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55"/>
          <p:cNvSpPr txBox="1"/>
          <p:nvPr/>
        </p:nvSpPr>
        <p:spPr>
          <a:xfrm>
            <a:off x="4393846" y="349789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591" name="Google Shape;1591;p55"/>
          <p:cNvSpPr/>
          <p:nvPr/>
        </p:nvSpPr>
        <p:spPr>
          <a:xfrm>
            <a:off x="6781820" y="290668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p55"/>
          <p:cNvSpPr txBox="1"/>
          <p:nvPr/>
        </p:nvSpPr>
        <p:spPr>
          <a:xfrm>
            <a:off x="7108709" y="332355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93" name="Google Shape;1593;p55"/>
          <p:cNvSpPr/>
          <p:nvPr/>
        </p:nvSpPr>
        <p:spPr>
          <a:xfrm>
            <a:off x="8604615" y="430038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55"/>
          <p:cNvSpPr txBox="1"/>
          <p:nvPr/>
        </p:nvSpPr>
        <p:spPr>
          <a:xfrm>
            <a:off x="8916790" y="475631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595" name="Google Shape;1595;p55"/>
          <p:cNvSpPr/>
          <p:nvPr/>
        </p:nvSpPr>
        <p:spPr>
          <a:xfrm>
            <a:off x="7964390" y="5470138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Google Shape;1596;p55"/>
          <p:cNvSpPr txBox="1"/>
          <p:nvPr/>
        </p:nvSpPr>
        <p:spPr>
          <a:xfrm>
            <a:off x="8276565" y="5926071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7" name="Google Shape;1597;p55"/>
          <p:cNvSpPr/>
          <p:nvPr/>
        </p:nvSpPr>
        <p:spPr>
          <a:xfrm>
            <a:off x="6756653" y="546231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55"/>
          <p:cNvSpPr txBox="1"/>
          <p:nvPr/>
        </p:nvSpPr>
        <p:spPr>
          <a:xfrm>
            <a:off x="7081063" y="594802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oogle Shape;1603;p56"/>
          <p:cNvGrpSpPr/>
          <p:nvPr/>
        </p:nvGrpSpPr>
        <p:grpSpPr>
          <a:xfrm>
            <a:off x="4414070" y="1753911"/>
            <a:ext cx="3363859" cy="1834863"/>
            <a:chOff x="4267205" y="1942131"/>
            <a:chExt cx="3581395" cy="1922104"/>
          </a:xfrm>
        </p:grpSpPr>
        <p:pic>
          <p:nvPicPr>
            <p:cNvPr id="1604" name="Google Shape;1604;p5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 flipH="1">
              <a:off x="4296752" y="1912584"/>
              <a:ext cx="1922104" cy="198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5" name="Google Shape;1605;p5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 flipH="1">
              <a:off x="5896949" y="1912584"/>
              <a:ext cx="1922104" cy="19811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6" name="Google Shape;1606;p56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Double Right Rotation</a:t>
            </a:r>
            <a:endParaRPr/>
          </a:p>
        </p:txBody>
      </p:sp>
      <p:sp>
        <p:nvSpPr>
          <p:cNvPr id="1607" name="Google Shape;1607;p56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Right-Left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5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Right (node) with negatively balanced Left Child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613" name="Google Shape;1613;p5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Double Right Rotation</a:t>
            </a:r>
            <a:endParaRPr/>
          </a:p>
        </p:txBody>
      </p:sp>
      <p:sp>
        <p:nvSpPr>
          <p:cNvPr id="1614" name="Google Shape;1614;p5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cxnSp>
        <p:nvCxnSpPr>
          <p:cNvPr id="1615" name="Google Shape;1615;p57"/>
          <p:cNvCxnSpPr/>
          <p:nvPr/>
        </p:nvCxnSpPr>
        <p:spPr>
          <a:xfrm flipH="1">
            <a:off x="54957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6" name="Google Shape;1616;p57"/>
          <p:cNvCxnSpPr/>
          <p:nvPr/>
        </p:nvCxnSpPr>
        <p:spPr>
          <a:xfrm>
            <a:off x="5440810" y="4144442"/>
            <a:ext cx="604478" cy="59760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7" name="Google Shape;1617;p57"/>
          <p:cNvSpPr/>
          <p:nvPr/>
        </p:nvSpPr>
        <p:spPr>
          <a:xfrm>
            <a:off x="586927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618" name="Google Shape;1618;p57"/>
          <p:cNvSpPr/>
          <p:nvPr/>
        </p:nvSpPr>
        <p:spPr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619" name="Google Shape;1619;p57"/>
          <p:cNvSpPr/>
          <p:nvPr/>
        </p:nvSpPr>
        <p:spPr>
          <a:xfrm>
            <a:off x="5858251" y="4693777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620" name="Google Shape;1620;p57"/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21" name="Google Shape;1621;p57"/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1622" name="Google Shape;1622;p57"/>
          <p:cNvSpPr txBox="1"/>
          <p:nvPr/>
        </p:nvSpPr>
        <p:spPr>
          <a:xfrm>
            <a:off x="6642169" y="4461078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23" name="Google Shape;1623;p57"/>
          <p:cNvSpPr/>
          <p:nvPr/>
        </p:nvSpPr>
        <p:spPr>
          <a:xfrm>
            <a:off x="6161533" y="5514711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57"/>
          <p:cNvSpPr txBox="1"/>
          <p:nvPr/>
        </p:nvSpPr>
        <p:spPr>
          <a:xfrm>
            <a:off x="6473708" y="5970644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p57"/>
          <p:cNvSpPr/>
          <p:nvPr/>
        </p:nvSpPr>
        <p:spPr>
          <a:xfrm>
            <a:off x="4116866" y="4220846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57"/>
          <p:cNvSpPr txBox="1"/>
          <p:nvPr/>
        </p:nvSpPr>
        <p:spPr>
          <a:xfrm>
            <a:off x="4443755" y="4637711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27" name="Google Shape;1627;p57"/>
          <p:cNvSpPr/>
          <p:nvPr/>
        </p:nvSpPr>
        <p:spPr>
          <a:xfrm>
            <a:off x="4953796" y="550689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57"/>
          <p:cNvSpPr txBox="1"/>
          <p:nvPr/>
        </p:nvSpPr>
        <p:spPr>
          <a:xfrm>
            <a:off x="5278206" y="5992595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29" name="Google Shape;1629;p57"/>
          <p:cNvSpPr/>
          <p:nvPr/>
        </p:nvSpPr>
        <p:spPr>
          <a:xfrm>
            <a:off x="5869279" y="3084898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Google Shape;1630;p57"/>
          <p:cNvSpPr txBox="1"/>
          <p:nvPr/>
        </p:nvSpPr>
        <p:spPr>
          <a:xfrm>
            <a:off x="6181454" y="3540831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5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Left Rotate </a:t>
            </a:r>
            <a:r>
              <a:rPr lang="en-US" b="1">
                <a:solidFill>
                  <a:schemeClr val="lt1"/>
                </a:solidFill>
              </a:rPr>
              <a:t>3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636" name="Google Shape;1636;p5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Double Right Rotation</a:t>
            </a:r>
            <a:endParaRPr/>
          </a:p>
        </p:txBody>
      </p:sp>
      <p:sp>
        <p:nvSpPr>
          <p:cNvPr id="1637" name="Google Shape;1637;p5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cxnSp>
        <p:nvCxnSpPr>
          <p:cNvPr id="1638" name="Google Shape;1638;p58"/>
          <p:cNvCxnSpPr/>
          <p:nvPr/>
        </p:nvCxnSpPr>
        <p:spPr>
          <a:xfrm flipH="1">
            <a:off x="54957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9" name="Google Shape;1639;p58"/>
          <p:cNvCxnSpPr/>
          <p:nvPr/>
        </p:nvCxnSpPr>
        <p:spPr>
          <a:xfrm>
            <a:off x="5440810" y="4144442"/>
            <a:ext cx="604478" cy="59760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0" name="Google Shape;1640;p58"/>
          <p:cNvSpPr/>
          <p:nvPr/>
        </p:nvSpPr>
        <p:spPr>
          <a:xfrm>
            <a:off x="586927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641" name="Google Shape;1641;p58"/>
          <p:cNvSpPr/>
          <p:nvPr/>
        </p:nvSpPr>
        <p:spPr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642" name="Google Shape;1642;p58"/>
          <p:cNvSpPr/>
          <p:nvPr/>
        </p:nvSpPr>
        <p:spPr>
          <a:xfrm>
            <a:off x="5858251" y="4693777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643" name="Google Shape;1643;p58"/>
          <p:cNvSpPr/>
          <p:nvPr/>
        </p:nvSpPr>
        <p:spPr>
          <a:xfrm rot="-7678393">
            <a:off x="5724864" y="3703405"/>
            <a:ext cx="1066800" cy="554307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4" name="Google Shape;1644;p58"/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45" name="Google Shape;1645;p58"/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1646" name="Google Shape;1646;p58"/>
          <p:cNvSpPr txBox="1"/>
          <p:nvPr/>
        </p:nvSpPr>
        <p:spPr>
          <a:xfrm>
            <a:off x="6642169" y="4461078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47" name="Google Shape;1647;p58"/>
          <p:cNvSpPr/>
          <p:nvPr/>
        </p:nvSpPr>
        <p:spPr>
          <a:xfrm>
            <a:off x="6308289" y="5350398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Google Shape;1648;p58"/>
          <p:cNvSpPr txBox="1"/>
          <p:nvPr/>
        </p:nvSpPr>
        <p:spPr>
          <a:xfrm>
            <a:off x="6620464" y="5806331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9" name="Google Shape;1649;p58"/>
          <p:cNvSpPr/>
          <p:nvPr/>
        </p:nvSpPr>
        <p:spPr>
          <a:xfrm>
            <a:off x="4283097" y="421981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0" name="Google Shape;1650;p58"/>
          <p:cNvSpPr txBox="1"/>
          <p:nvPr/>
        </p:nvSpPr>
        <p:spPr>
          <a:xfrm>
            <a:off x="4609986" y="4636675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51" name="Google Shape;1651;p58"/>
          <p:cNvSpPr/>
          <p:nvPr/>
        </p:nvSpPr>
        <p:spPr>
          <a:xfrm>
            <a:off x="5100552" y="534257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2" name="Google Shape;1652;p58"/>
          <p:cNvSpPr txBox="1"/>
          <p:nvPr/>
        </p:nvSpPr>
        <p:spPr>
          <a:xfrm>
            <a:off x="5424962" y="582828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53" name="Google Shape;1653;p58"/>
          <p:cNvSpPr/>
          <p:nvPr/>
        </p:nvSpPr>
        <p:spPr>
          <a:xfrm>
            <a:off x="6507569" y="259693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Google Shape;1654;p58"/>
          <p:cNvSpPr txBox="1"/>
          <p:nvPr/>
        </p:nvSpPr>
        <p:spPr>
          <a:xfrm>
            <a:off x="6819744" y="305286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"/>
          <p:cNvSpPr/>
          <p:nvPr/>
        </p:nvSpPr>
        <p:spPr>
          <a:xfrm>
            <a:off x="6233588" y="2471705"/>
            <a:ext cx="4252453" cy="4105457"/>
          </a:xfrm>
          <a:custGeom>
            <a:avLst/>
            <a:gdLst/>
            <a:ahLst/>
            <a:cxnLst/>
            <a:rect l="l" t="t" r="r" b="b"/>
            <a:pathLst>
              <a:path w="5153205" h="4301934" extrusionOk="0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FC666">
              <a:alpha val="40000"/>
            </a:srgbClr>
          </a:solidFill>
          <a:ln w="25400" cap="flat" cmpd="sng">
            <a:solidFill>
              <a:srgbClr val="1F3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1355689" y="2452368"/>
            <a:ext cx="4772205" cy="4105457"/>
          </a:xfrm>
          <a:custGeom>
            <a:avLst/>
            <a:gdLst/>
            <a:ahLst/>
            <a:cxnLst/>
            <a:rect l="l" t="t" r="r" b="b"/>
            <a:pathLst>
              <a:path w="5153205" h="4301934" extrusionOk="0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FC666">
              <a:alpha val="40000"/>
            </a:srgbClr>
          </a:solidFill>
          <a:ln w="25400" cap="flat" cmpd="sng">
            <a:solidFill>
              <a:srgbClr val="1F3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Balanced Binary Search Tree – Example</a:t>
            </a:r>
            <a:endParaRPr/>
          </a:p>
        </p:txBody>
      </p:sp>
      <p:sp>
        <p:nvSpPr>
          <p:cNvPr id="274" name="Google Shape;274;p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75" name="Google Shape;275;p5"/>
          <p:cNvSpPr/>
          <p:nvPr/>
        </p:nvSpPr>
        <p:spPr>
          <a:xfrm>
            <a:off x="1539726" y="1172755"/>
            <a:ext cx="2432543" cy="919401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subtree holds 6 nodes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"/>
          <p:cNvSpPr/>
          <p:nvPr/>
        </p:nvSpPr>
        <p:spPr>
          <a:xfrm>
            <a:off x="8536562" y="1142296"/>
            <a:ext cx="2613749" cy="919401"/>
          </a:xfrm>
          <a:prstGeom prst="wedgeRoundRectCallout">
            <a:avLst>
              <a:gd name="adj1" fmla="val -39984"/>
              <a:gd name="adj2" fmla="val 11721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subtree holds 4 nodes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5"/>
          <p:cNvSpPr/>
          <p:nvPr/>
        </p:nvSpPr>
        <p:spPr>
          <a:xfrm>
            <a:off x="9843436" y="2145019"/>
            <a:ext cx="1949479" cy="1328023"/>
          </a:xfrm>
          <a:prstGeom prst="wedgeRoundRectCallout">
            <a:avLst>
              <a:gd name="adj1" fmla="val -46445"/>
              <a:gd name="adj2" fmla="val 8543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subtree has height of </a:t>
            </a: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449936" y="2281507"/>
            <a:ext cx="1922717" cy="1328023"/>
          </a:xfrm>
          <a:prstGeom prst="wedgeRoundRectCallout">
            <a:avLst>
              <a:gd name="adj1" fmla="val 51171"/>
              <a:gd name="adj2" fmla="val 7384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subtree has height of </a:t>
            </a: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726" y="1917062"/>
            <a:ext cx="8425101" cy="3749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5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 b="1">
                <a:solidFill>
                  <a:schemeClr val="lt1"/>
                </a:solidFill>
              </a:rPr>
              <a:t>3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660" name="Google Shape;1660;p5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661" name="Google Shape;1661;p5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cxnSp>
        <p:nvCxnSpPr>
          <p:cNvPr id="1662" name="Google Shape;1662;p59"/>
          <p:cNvCxnSpPr/>
          <p:nvPr/>
        </p:nvCxnSpPr>
        <p:spPr>
          <a:xfrm flipH="1">
            <a:off x="54957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3" name="Google Shape;1663;p59"/>
          <p:cNvSpPr/>
          <p:nvPr/>
        </p:nvSpPr>
        <p:spPr>
          <a:xfrm>
            <a:off x="586927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664" name="Google Shape;1664;p59"/>
          <p:cNvSpPr/>
          <p:nvPr/>
        </p:nvSpPr>
        <p:spPr>
          <a:xfrm>
            <a:off x="4833226" y="3421950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1665" name="Google Shape;1665;p59"/>
          <p:cNvCxnSpPr/>
          <p:nvPr/>
        </p:nvCxnSpPr>
        <p:spPr>
          <a:xfrm flipH="1">
            <a:off x="4496049" y="4104904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6" name="Google Shape;1666;p59"/>
          <p:cNvSpPr/>
          <p:nvPr/>
        </p:nvSpPr>
        <p:spPr>
          <a:xfrm>
            <a:off x="3920361" y="468226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667" name="Google Shape;1667;p59"/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68" name="Google Shape;1668;p59"/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69" name="Google Shape;1669;p59"/>
          <p:cNvSpPr txBox="1"/>
          <p:nvPr/>
        </p:nvSpPr>
        <p:spPr>
          <a:xfrm>
            <a:off x="3429000" y="4415455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1670" name="Google Shape;1670;p59"/>
          <p:cNvSpPr/>
          <p:nvPr/>
        </p:nvSpPr>
        <p:spPr>
          <a:xfrm>
            <a:off x="5032269" y="428727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p59"/>
          <p:cNvSpPr txBox="1"/>
          <p:nvPr/>
        </p:nvSpPr>
        <p:spPr>
          <a:xfrm>
            <a:off x="5344444" y="4743203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59"/>
          <p:cNvSpPr/>
          <p:nvPr/>
        </p:nvSpPr>
        <p:spPr>
          <a:xfrm>
            <a:off x="3164168" y="5517236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59"/>
          <p:cNvSpPr txBox="1"/>
          <p:nvPr/>
        </p:nvSpPr>
        <p:spPr>
          <a:xfrm>
            <a:off x="3491057" y="5934101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74" name="Google Shape;1674;p59"/>
          <p:cNvSpPr/>
          <p:nvPr/>
        </p:nvSpPr>
        <p:spPr>
          <a:xfrm>
            <a:off x="4381974" y="552805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59"/>
          <p:cNvSpPr txBox="1"/>
          <p:nvPr/>
        </p:nvSpPr>
        <p:spPr>
          <a:xfrm>
            <a:off x="4706384" y="6013759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76" name="Google Shape;1676;p59"/>
          <p:cNvSpPr/>
          <p:nvPr/>
        </p:nvSpPr>
        <p:spPr>
          <a:xfrm>
            <a:off x="5970470" y="310212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p59"/>
          <p:cNvSpPr txBox="1"/>
          <p:nvPr/>
        </p:nvSpPr>
        <p:spPr>
          <a:xfrm>
            <a:off x="6282645" y="355806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6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 b="1">
                <a:solidFill>
                  <a:schemeClr val="lt1"/>
                </a:solidFill>
              </a:rPr>
              <a:t>3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683" name="Google Shape;1683;p6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684" name="Google Shape;1684;p6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cxnSp>
        <p:nvCxnSpPr>
          <p:cNvPr id="1685" name="Google Shape;1685;p60"/>
          <p:cNvCxnSpPr/>
          <p:nvPr/>
        </p:nvCxnSpPr>
        <p:spPr>
          <a:xfrm flipH="1">
            <a:off x="54957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6" name="Google Shape;1686;p60"/>
          <p:cNvSpPr/>
          <p:nvPr/>
        </p:nvSpPr>
        <p:spPr>
          <a:xfrm>
            <a:off x="586927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687" name="Google Shape;1687;p60"/>
          <p:cNvSpPr/>
          <p:nvPr/>
        </p:nvSpPr>
        <p:spPr>
          <a:xfrm>
            <a:off x="4833226" y="3421950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1688" name="Google Shape;1688;p60"/>
          <p:cNvCxnSpPr/>
          <p:nvPr/>
        </p:nvCxnSpPr>
        <p:spPr>
          <a:xfrm flipH="1">
            <a:off x="4496049" y="4104904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9" name="Google Shape;1689;p60"/>
          <p:cNvSpPr/>
          <p:nvPr/>
        </p:nvSpPr>
        <p:spPr>
          <a:xfrm>
            <a:off x="3920361" y="468226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690" name="Google Shape;1690;p60"/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91" name="Google Shape;1691;p60"/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92" name="Google Shape;1692;p60"/>
          <p:cNvSpPr txBox="1"/>
          <p:nvPr/>
        </p:nvSpPr>
        <p:spPr>
          <a:xfrm>
            <a:off x="3429000" y="4415455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93" name="Google Shape;1693;p60"/>
          <p:cNvSpPr/>
          <p:nvPr/>
        </p:nvSpPr>
        <p:spPr>
          <a:xfrm>
            <a:off x="5016384" y="423318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4" name="Google Shape;1694;p60"/>
          <p:cNvSpPr txBox="1"/>
          <p:nvPr/>
        </p:nvSpPr>
        <p:spPr>
          <a:xfrm>
            <a:off x="5328559" y="4689113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5" name="Google Shape;1695;p60"/>
          <p:cNvSpPr/>
          <p:nvPr/>
        </p:nvSpPr>
        <p:spPr>
          <a:xfrm>
            <a:off x="3148283" y="5463146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6" name="Google Shape;1696;p60"/>
          <p:cNvSpPr txBox="1"/>
          <p:nvPr/>
        </p:nvSpPr>
        <p:spPr>
          <a:xfrm>
            <a:off x="3475172" y="5880011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97" name="Google Shape;1697;p60"/>
          <p:cNvSpPr/>
          <p:nvPr/>
        </p:nvSpPr>
        <p:spPr>
          <a:xfrm>
            <a:off x="4366089" y="547396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8" name="Google Shape;1698;p60"/>
          <p:cNvSpPr txBox="1"/>
          <p:nvPr/>
        </p:nvSpPr>
        <p:spPr>
          <a:xfrm>
            <a:off x="4690499" y="5959669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99" name="Google Shape;1699;p60"/>
          <p:cNvSpPr/>
          <p:nvPr/>
        </p:nvSpPr>
        <p:spPr>
          <a:xfrm>
            <a:off x="5954585" y="304803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Google Shape;1700;p60"/>
          <p:cNvSpPr txBox="1"/>
          <p:nvPr/>
        </p:nvSpPr>
        <p:spPr>
          <a:xfrm>
            <a:off x="6266760" y="350397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6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Right Rotate </a:t>
            </a:r>
            <a:r>
              <a:rPr lang="en-US" b="1">
                <a:solidFill>
                  <a:schemeClr val="lt1"/>
                </a:solidFill>
              </a:rPr>
              <a:t>(5)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706" name="Google Shape;1706;p6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707" name="Google Shape;1707;p6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cxnSp>
        <p:nvCxnSpPr>
          <p:cNvPr id="1708" name="Google Shape;1708;p61"/>
          <p:cNvCxnSpPr/>
          <p:nvPr/>
        </p:nvCxnSpPr>
        <p:spPr>
          <a:xfrm flipH="1">
            <a:off x="54957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" name="Google Shape;1709;p61"/>
          <p:cNvSpPr/>
          <p:nvPr/>
        </p:nvSpPr>
        <p:spPr>
          <a:xfrm>
            <a:off x="586927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710" name="Google Shape;1710;p61"/>
          <p:cNvSpPr/>
          <p:nvPr/>
        </p:nvSpPr>
        <p:spPr>
          <a:xfrm>
            <a:off x="4833226" y="3421950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1711" name="Google Shape;1711;p61"/>
          <p:cNvCxnSpPr/>
          <p:nvPr/>
        </p:nvCxnSpPr>
        <p:spPr>
          <a:xfrm flipH="1">
            <a:off x="4496049" y="4104904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2" name="Google Shape;1712;p61"/>
          <p:cNvSpPr/>
          <p:nvPr/>
        </p:nvSpPr>
        <p:spPr>
          <a:xfrm>
            <a:off x="3920361" y="468226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713" name="Google Shape;1713;p61"/>
          <p:cNvSpPr/>
          <p:nvPr/>
        </p:nvSpPr>
        <p:spPr>
          <a:xfrm>
            <a:off x="7293733" y="1922824"/>
            <a:ext cx="2568022" cy="1055608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Reduced to Single Right (5)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Google Shape;1714;p61"/>
          <p:cNvSpPr/>
          <p:nvPr/>
        </p:nvSpPr>
        <p:spPr>
          <a:xfrm rot="-2651733">
            <a:off x="4646990" y="2479307"/>
            <a:ext cx="1053420" cy="52529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61"/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16" name="Google Shape;1716;p61"/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17" name="Google Shape;1717;p61"/>
          <p:cNvSpPr txBox="1"/>
          <p:nvPr/>
        </p:nvSpPr>
        <p:spPr>
          <a:xfrm>
            <a:off x="3429000" y="4415455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18" name="Google Shape;1718;p61"/>
          <p:cNvSpPr/>
          <p:nvPr/>
        </p:nvSpPr>
        <p:spPr>
          <a:xfrm>
            <a:off x="5032269" y="428727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9" name="Google Shape;1719;p61"/>
          <p:cNvSpPr txBox="1"/>
          <p:nvPr/>
        </p:nvSpPr>
        <p:spPr>
          <a:xfrm>
            <a:off x="5344444" y="4743203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0" name="Google Shape;1720;p61"/>
          <p:cNvSpPr/>
          <p:nvPr/>
        </p:nvSpPr>
        <p:spPr>
          <a:xfrm>
            <a:off x="3164168" y="5517236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p61"/>
          <p:cNvSpPr txBox="1"/>
          <p:nvPr/>
        </p:nvSpPr>
        <p:spPr>
          <a:xfrm>
            <a:off x="3491057" y="5934101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722" name="Google Shape;1722;p61"/>
          <p:cNvSpPr/>
          <p:nvPr/>
        </p:nvSpPr>
        <p:spPr>
          <a:xfrm>
            <a:off x="4381974" y="552805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61"/>
          <p:cNvSpPr txBox="1"/>
          <p:nvPr/>
        </p:nvSpPr>
        <p:spPr>
          <a:xfrm>
            <a:off x="4706384" y="6013759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724" name="Google Shape;1724;p61"/>
          <p:cNvSpPr/>
          <p:nvPr/>
        </p:nvSpPr>
        <p:spPr>
          <a:xfrm>
            <a:off x="5970470" y="310212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p61"/>
          <p:cNvSpPr txBox="1"/>
          <p:nvPr/>
        </p:nvSpPr>
        <p:spPr>
          <a:xfrm>
            <a:off x="6282645" y="355806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6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>
                <a:solidFill>
                  <a:schemeClr val="lt1"/>
                </a:solidFill>
              </a:rPr>
              <a:t>5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731" name="Google Shape;1731;p6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732" name="Google Shape;1732;p6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cxnSp>
        <p:nvCxnSpPr>
          <p:cNvPr id="1733" name="Google Shape;1733;p62"/>
          <p:cNvCxnSpPr/>
          <p:nvPr/>
        </p:nvCxnSpPr>
        <p:spPr>
          <a:xfrm flipH="1">
            <a:off x="54957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4" name="Google Shape;1734;p62"/>
          <p:cNvSpPr/>
          <p:nvPr/>
        </p:nvSpPr>
        <p:spPr>
          <a:xfrm>
            <a:off x="5869279" y="2254866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735" name="Google Shape;1735;p62"/>
          <p:cNvSpPr/>
          <p:nvPr/>
        </p:nvSpPr>
        <p:spPr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736" name="Google Shape;1736;p62"/>
          <p:cNvSpPr/>
          <p:nvPr/>
        </p:nvSpPr>
        <p:spPr>
          <a:xfrm>
            <a:off x="6836079" y="3456324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1737" name="Google Shape;1737;p62"/>
          <p:cNvCxnSpPr/>
          <p:nvPr/>
        </p:nvCxnSpPr>
        <p:spPr>
          <a:xfrm rot="10800000">
            <a:off x="6554471" y="2920584"/>
            <a:ext cx="488583" cy="59196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8" name="Google Shape;1738;p62"/>
          <p:cNvSpPr txBox="1"/>
          <p:nvPr/>
        </p:nvSpPr>
        <p:spPr>
          <a:xfrm>
            <a:off x="7691256" y="3148963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39" name="Google Shape;1739;p62"/>
          <p:cNvSpPr txBox="1"/>
          <p:nvPr/>
        </p:nvSpPr>
        <p:spPr>
          <a:xfrm>
            <a:off x="5717473" y="1819523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40" name="Google Shape;1740;p62"/>
          <p:cNvSpPr txBox="1"/>
          <p:nvPr/>
        </p:nvSpPr>
        <p:spPr>
          <a:xfrm>
            <a:off x="4505542" y="3082907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41" name="Google Shape;1741;p62"/>
          <p:cNvSpPr/>
          <p:nvPr/>
        </p:nvSpPr>
        <p:spPr>
          <a:xfrm>
            <a:off x="6386102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62"/>
          <p:cNvSpPr txBox="1"/>
          <p:nvPr/>
        </p:nvSpPr>
        <p:spPr>
          <a:xfrm>
            <a:off x="6698277" y="472640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Google Shape;1743;p62"/>
          <p:cNvSpPr/>
          <p:nvPr/>
        </p:nvSpPr>
        <p:spPr>
          <a:xfrm>
            <a:off x="3950490" y="425965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Google Shape;1744;p62"/>
          <p:cNvSpPr txBox="1"/>
          <p:nvPr/>
        </p:nvSpPr>
        <p:spPr>
          <a:xfrm>
            <a:off x="4277379" y="467652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745" name="Google Shape;1745;p62"/>
          <p:cNvSpPr/>
          <p:nvPr/>
        </p:nvSpPr>
        <p:spPr>
          <a:xfrm>
            <a:off x="5168296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6" name="Google Shape;1746;p62"/>
          <p:cNvSpPr txBox="1"/>
          <p:nvPr/>
        </p:nvSpPr>
        <p:spPr>
          <a:xfrm>
            <a:off x="5492706" y="475618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747" name="Google Shape;1747;p62"/>
          <p:cNvSpPr/>
          <p:nvPr/>
        </p:nvSpPr>
        <p:spPr>
          <a:xfrm>
            <a:off x="7585902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8" name="Google Shape;1748;p62"/>
          <p:cNvSpPr txBox="1"/>
          <p:nvPr/>
        </p:nvSpPr>
        <p:spPr>
          <a:xfrm>
            <a:off x="7898077" y="472640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6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 b="1">
                <a:solidFill>
                  <a:schemeClr val="lt1"/>
                </a:solidFill>
              </a:rPr>
              <a:t>4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754" name="Google Shape;1754;p6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755" name="Google Shape;1755;p6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cxnSp>
        <p:nvCxnSpPr>
          <p:cNvPr id="1756" name="Google Shape;1756;p63"/>
          <p:cNvCxnSpPr/>
          <p:nvPr/>
        </p:nvCxnSpPr>
        <p:spPr>
          <a:xfrm flipH="1">
            <a:off x="54957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7" name="Google Shape;1757;p63"/>
          <p:cNvSpPr/>
          <p:nvPr/>
        </p:nvSpPr>
        <p:spPr>
          <a:xfrm>
            <a:off x="5869279" y="2254866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758" name="Google Shape;1758;p63"/>
          <p:cNvSpPr/>
          <p:nvPr/>
        </p:nvSpPr>
        <p:spPr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759" name="Google Shape;1759;p63"/>
          <p:cNvSpPr/>
          <p:nvPr/>
        </p:nvSpPr>
        <p:spPr>
          <a:xfrm>
            <a:off x="6836079" y="3456324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1760" name="Google Shape;1760;p63"/>
          <p:cNvCxnSpPr/>
          <p:nvPr/>
        </p:nvCxnSpPr>
        <p:spPr>
          <a:xfrm rot="10800000">
            <a:off x="6554471" y="2920584"/>
            <a:ext cx="488583" cy="59196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1" name="Google Shape;1761;p63"/>
          <p:cNvSpPr txBox="1"/>
          <p:nvPr/>
        </p:nvSpPr>
        <p:spPr>
          <a:xfrm>
            <a:off x="7691256" y="3148963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62" name="Google Shape;1762;p63"/>
          <p:cNvSpPr txBox="1"/>
          <p:nvPr/>
        </p:nvSpPr>
        <p:spPr>
          <a:xfrm>
            <a:off x="5717473" y="1819523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63" name="Google Shape;1763;p63"/>
          <p:cNvSpPr txBox="1"/>
          <p:nvPr/>
        </p:nvSpPr>
        <p:spPr>
          <a:xfrm>
            <a:off x="4505542" y="3082907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64" name="Google Shape;1764;p63"/>
          <p:cNvSpPr/>
          <p:nvPr/>
        </p:nvSpPr>
        <p:spPr>
          <a:xfrm>
            <a:off x="6386102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5" name="Google Shape;1765;p63"/>
          <p:cNvSpPr txBox="1"/>
          <p:nvPr/>
        </p:nvSpPr>
        <p:spPr>
          <a:xfrm>
            <a:off x="6698277" y="472640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p63"/>
          <p:cNvSpPr/>
          <p:nvPr/>
        </p:nvSpPr>
        <p:spPr>
          <a:xfrm>
            <a:off x="3950490" y="425965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63"/>
          <p:cNvSpPr txBox="1"/>
          <p:nvPr/>
        </p:nvSpPr>
        <p:spPr>
          <a:xfrm>
            <a:off x="4277379" y="467652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768" name="Google Shape;1768;p63"/>
          <p:cNvSpPr/>
          <p:nvPr/>
        </p:nvSpPr>
        <p:spPr>
          <a:xfrm>
            <a:off x="5168296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9" name="Google Shape;1769;p63"/>
          <p:cNvSpPr txBox="1"/>
          <p:nvPr/>
        </p:nvSpPr>
        <p:spPr>
          <a:xfrm>
            <a:off x="5492706" y="475618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770" name="Google Shape;1770;p63"/>
          <p:cNvSpPr/>
          <p:nvPr/>
        </p:nvSpPr>
        <p:spPr>
          <a:xfrm>
            <a:off x="7585902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63"/>
          <p:cNvSpPr txBox="1"/>
          <p:nvPr/>
        </p:nvSpPr>
        <p:spPr>
          <a:xfrm>
            <a:off x="7898077" y="472640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6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Balance Restored!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777" name="Google Shape;1777;p6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778" name="Google Shape;1778;p6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cxnSp>
        <p:nvCxnSpPr>
          <p:cNvPr id="1779" name="Google Shape;1779;p64"/>
          <p:cNvCxnSpPr/>
          <p:nvPr/>
        </p:nvCxnSpPr>
        <p:spPr>
          <a:xfrm flipH="1">
            <a:off x="5495700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0" name="Google Shape;1780;p64"/>
          <p:cNvSpPr/>
          <p:nvPr/>
        </p:nvSpPr>
        <p:spPr>
          <a:xfrm>
            <a:off x="5869279" y="2254866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781" name="Google Shape;1781;p64"/>
          <p:cNvSpPr/>
          <p:nvPr/>
        </p:nvSpPr>
        <p:spPr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782" name="Google Shape;1782;p64"/>
          <p:cNvSpPr/>
          <p:nvPr/>
        </p:nvSpPr>
        <p:spPr>
          <a:xfrm>
            <a:off x="6836079" y="3456324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1783" name="Google Shape;1783;p64"/>
          <p:cNvCxnSpPr/>
          <p:nvPr/>
        </p:nvCxnSpPr>
        <p:spPr>
          <a:xfrm rot="10800000">
            <a:off x="6554471" y="2920584"/>
            <a:ext cx="488583" cy="59196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4" name="Google Shape;1784;p64"/>
          <p:cNvSpPr txBox="1"/>
          <p:nvPr/>
        </p:nvSpPr>
        <p:spPr>
          <a:xfrm>
            <a:off x="7691256" y="3148963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85" name="Google Shape;1785;p64"/>
          <p:cNvSpPr txBox="1"/>
          <p:nvPr/>
        </p:nvSpPr>
        <p:spPr>
          <a:xfrm>
            <a:off x="5717473" y="1819523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86" name="Google Shape;1786;p64"/>
          <p:cNvSpPr txBox="1"/>
          <p:nvPr/>
        </p:nvSpPr>
        <p:spPr>
          <a:xfrm>
            <a:off x="4505542" y="3082907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87" name="Google Shape;1787;p64"/>
          <p:cNvSpPr/>
          <p:nvPr/>
        </p:nvSpPr>
        <p:spPr>
          <a:xfrm>
            <a:off x="6386102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Google Shape;1788;p64"/>
          <p:cNvSpPr txBox="1"/>
          <p:nvPr/>
        </p:nvSpPr>
        <p:spPr>
          <a:xfrm>
            <a:off x="6698277" y="472640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p64"/>
          <p:cNvSpPr/>
          <p:nvPr/>
        </p:nvSpPr>
        <p:spPr>
          <a:xfrm>
            <a:off x="3950490" y="425965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Google Shape;1790;p64"/>
          <p:cNvSpPr txBox="1"/>
          <p:nvPr/>
        </p:nvSpPr>
        <p:spPr>
          <a:xfrm>
            <a:off x="4277379" y="467652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791" name="Google Shape;1791;p64"/>
          <p:cNvSpPr/>
          <p:nvPr/>
        </p:nvSpPr>
        <p:spPr>
          <a:xfrm>
            <a:off x="5168296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2" name="Google Shape;1792;p64"/>
          <p:cNvSpPr txBox="1"/>
          <p:nvPr/>
        </p:nvSpPr>
        <p:spPr>
          <a:xfrm>
            <a:off x="5492706" y="475618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793" name="Google Shape;1793;p64"/>
          <p:cNvSpPr/>
          <p:nvPr/>
        </p:nvSpPr>
        <p:spPr>
          <a:xfrm>
            <a:off x="7585902" y="427047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4" name="Google Shape;1794;p64"/>
          <p:cNvSpPr txBox="1"/>
          <p:nvPr/>
        </p:nvSpPr>
        <p:spPr>
          <a:xfrm>
            <a:off x="7898077" y="472640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9" name="Google Shape;1799;p65"/>
          <p:cNvGrpSpPr/>
          <p:nvPr/>
        </p:nvGrpSpPr>
        <p:grpSpPr>
          <a:xfrm>
            <a:off x="4381500" y="1694918"/>
            <a:ext cx="3429000" cy="1922104"/>
            <a:chOff x="4182896" y="1942131"/>
            <a:chExt cx="3429000" cy="1922104"/>
          </a:xfrm>
        </p:grpSpPr>
        <p:pic>
          <p:nvPicPr>
            <p:cNvPr id="1800" name="Google Shape;1800;p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660245" y="1912584"/>
              <a:ext cx="1922104" cy="198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1" name="Google Shape;1801;p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4212443" y="1912584"/>
              <a:ext cx="1922104" cy="19811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2" name="Google Shape;1802;p65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Double Left Rotation</a:t>
            </a:r>
            <a:endParaRPr/>
          </a:p>
        </p:txBody>
      </p:sp>
      <p:sp>
        <p:nvSpPr>
          <p:cNvPr id="1803" name="Google Shape;1803;p65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Left-Right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6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</a:t>
            </a:r>
            <a:r>
              <a:rPr lang="en-US" b="1">
                <a:solidFill>
                  <a:schemeClr val="lt1"/>
                </a:solidFill>
              </a:rPr>
              <a:t>Left (node</a:t>
            </a:r>
            <a:r>
              <a:rPr lang="en-US"/>
              <a:t>) with positively balanced </a:t>
            </a:r>
            <a:r>
              <a:rPr lang="en-US" b="1">
                <a:solidFill>
                  <a:schemeClr val="lt1"/>
                </a:solidFill>
              </a:rPr>
              <a:t>Right Child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809" name="Google Shape;1809;p6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810" name="Google Shape;1810;p6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cxnSp>
        <p:nvCxnSpPr>
          <p:cNvPr id="1811" name="Google Shape;1811;p66"/>
          <p:cNvCxnSpPr/>
          <p:nvPr/>
        </p:nvCxnSpPr>
        <p:spPr>
          <a:xfrm>
            <a:off x="6046118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2" name="Google Shape;1812;p66"/>
          <p:cNvCxnSpPr/>
          <p:nvPr/>
        </p:nvCxnSpPr>
        <p:spPr>
          <a:xfrm flipH="1">
            <a:off x="6016863" y="4144442"/>
            <a:ext cx="604478" cy="59760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3" name="Google Shape;1813;p66"/>
          <p:cNvSpPr/>
          <p:nvPr/>
        </p:nvSpPr>
        <p:spPr>
          <a:xfrm flipH="1">
            <a:off x="537541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814" name="Google Shape;1814;p66"/>
          <p:cNvSpPr/>
          <p:nvPr/>
        </p:nvSpPr>
        <p:spPr>
          <a:xfrm flipH="1">
            <a:off x="6411472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815" name="Google Shape;1815;p66"/>
          <p:cNvSpPr/>
          <p:nvPr/>
        </p:nvSpPr>
        <p:spPr>
          <a:xfrm flipH="1">
            <a:off x="5386447" y="4693777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816" name="Google Shape;1816;p66"/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1817" name="Google Shape;1817;p66"/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18" name="Google Shape;1818;p66"/>
          <p:cNvSpPr txBox="1"/>
          <p:nvPr/>
        </p:nvSpPr>
        <p:spPr>
          <a:xfrm>
            <a:off x="4985312" y="451731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19" name="Google Shape;1819;p66"/>
          <p:cNvSpPr/>
          <p:nvPr/>
        </p:nvSpPr>
        <p:spPr>
          <a:xfrm>
            <a:off x="4673137" y="5484646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Google Shape;1820;p66"/>
          <p:cNvSpPr txBox="1"/>
          <p:nvPr/>
        </p:nvSpPr>
        <p:spPr>
          <a:xfrm>
            <a:off x="4985312" y="5940579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p66"/>
          <p:cNvSpPr/>
          <p:nvPr/>
        </p:nvSpPr>
        <p:spPr>
          <a:xfrm>
            <a:off x="6441150" y="423086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2" name="Google Shape;1822;p66"/>
          <p:cNvSpPr txBox="1"/>
          <p:nvPr/>
        </p:nvSpPr>
        <p:spPr>
          <a:xfrm>
            <a:off x="6768039" y="464772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23" name="Google Shape;1823;p66"/>
          <p:cNvSpPr/>
          <p:nvPr/>
        </p:nvSpPr>
        <p:spPr>
          <a:xfrm>
            <a:off x="5886295" y="549550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4" name="Google Shape;1824;p66"/>
          <p:cNvSpPr txBox="1"/>
          <p:nvPr/>
        </p:nvSpPr>
        <p:spPr>
          <a:xfrm>
            <a:off x="6210705" y="598121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825" name="Google Shape;1825;p66"/>
          <p:cNvSpPr/>
          <p:nvPr/>
        </p:nvSpPr>
        <p:spPr>
          <a:xfrm>
            <a:off x="4772781" y="296601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6" name="Google Shape;1826;p66"/>
          <p:cNvSpPr txBox="1"/>
          <p:nvPr/>
        </p:nvSpPr>
        <p:spPr>
          <a:xfrm>
            <a:off x="5084956" y="342195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6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Right</a:t>
            </a:r>
            <a:r>
              <a:rPr lang="en-US" b="1">
                <a:solidFill>
                  <a:schemeClr val="lt1"/>
                </a:solidFill>
              </a:rPr>
              <a:t> (3)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832" name="Google Shape;1832;p6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833" name="Google Shape;1833;p6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cxnSp>
        <p:nvCxnSpPr>
          <p:cNvPr id="1834" name="Google Shape;1834;p67"/>
          <p:cNvCxnSpPr/>
          <p:nvPr/>
        </p:nvCxnSpPr>
        <p:spPr>
          <a:xfrm>
            <a:off x="6046118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5" name="Google Shape;1835;p67"/>
          <p:cNvCxnSpPr/>
          <p:nvPr/>
        </p:nvCxnSpPr>
        <p:spPr>
          <a:xfrm flipH="1">
            <a:off x="6016863" y="4144442"/>
            <a:ext cx="604478" cy="59760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6" name="Google Shape;1836;p67"/>
          <p:cNvSpPr/>
          <p:nvPr/>
        </p:nvSpPr>
        <p:spPr>
          <a:xfrm flipH="1">
            <a:off x="5375419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837" name="Google Shape;1837;p67"/>
          <p:cNvSpPr/>
          <p:nvPr/>
        </p:nvSpPr>
        <p:spPr>
          <a:xfrm flipH="1">
            <a:off x="6411472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838" name="Google Shape;1838;p67"/>
          <p:cNvSpPr/>
          <p:nvPr/>
        </p:nvSpPr>
        <p:spPr>
          <a:xfrm flipH="1">
            <a:off x="5386447" y="4693777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839" name="Google Shape;1839;p67"/>
          <p:cNvSpPr/>
          <p:nvPr/>
        </p:nvSpPr>
        <p:spPr>
          <a:xfrm rot="7678393" flipH="1">
            <a:off x="5270487" y="3703405"/>
            <a:ext cx="1066800" cy="554307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0" name="Google Shape;1840;p67"/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1841" name="Google Shape;1841;p67"/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42" name="Google Shape;1842;p67"/>
          <p:cNvSpPr txBox="1"/>
          <p:nvPr/>
        </p:nvSpPr>
        <p:spPr>
          <a:xfrm>
            <a:off x="4985312" y="451731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43" name="Google Shape;1843;p67"/>
          <p:cNvSpPr/>
          <p:nvPr/>
        </p:nvSpPr>
        <p:spPr>
          <a:xfrm>
            <a:off x="4673137" y="5484646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4" name="Google Shape;1844;p67"/>
          <p:cNvSpPr txBox="1"/>
          <p:nvPr/>
        </p:nvSpPr>
        <p:spPr>
          <a:xfrm>
            <a:off x="4985312" y="5940579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5" name="Google Shape;1845;p67"/>
          <p:cNvSpPr/>
          <p:nvPr/>
        </p:nvSpPr>
        <p:spPr>
          <a:xfrm>
            <a:off x="6441150" y="423086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6" name="Google Shape;1846;p67"/>
          <p:cNvSpPr txBox="1"/>
          <p:nvPr/>
        </p:nvSpPr>
        <p:spPr>
          <a:xfrm>
            <a:off x="6768039" y="464772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47" name="Google Shape;1847;p67"/>
          <p:cNvSpPr/>
          <p:nvPr/>
        </p:nvSpPr>
        <p:spPr>
          <a:xfrm>
            <a:off x="5886295" y="5495505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8" name="Google Shape;1848;p67"/>
          <p:cNvSpPr txBox="1"/>
          <p:nvPr/>
        </p:nvSpPr>
        <p:spPr>
          <a:xfrm>
            <a:off x="6210705" y="598121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849" name="Google Shape;1849;p67"/>
          <p:cNvSpPr/>
          <p:nvPr/>
        </p:nvSpPr>
        <p:spPr>
          <a:xfrm>
            <a:off x="4477936" y="2592049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0" name="Google Shape;1850;p67"/>
          <p:cNvSpPr txBox="1"/>
          <p:nvPr/>
        </p:nvSpPr>
        <p:spPr>
          <a:xfrm>
            <a:off x="4790111" y="304798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6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 b="1">
                <a:solidFill>
                  <a:schemeClr val="lt1"/>
                </a:solidFill>
              </a:rPr>
              <a:t>(3)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856" name="Google Shape;1856;p6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857" name="Google Shape;1857;p6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cxnSp>
        <p:nvCxnSpPr>
          <p:cNvPr id="1858" name="Google Shape;1858;p68"/>
          <p:cNvCxnSpPr/>
          <p:nvPr/>
        </p:nvCxnSpPr>
        <p:spPr>
          <a:xfrm>
            <a:off x="6033295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9" name="Google Shape;1859;p68"/>
          <p:cNvSpPr/>
          <p:nvPr/>
        </p:nvSpPr>
        <p:spPr>
          <a:xfrm flipH="1">
            <a:off x="5362596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860" name="Google Shape;1860;p68"/>
          <p:cNvSpPr/>
          <p:nvPr/>
        </p:nvSpPr>
        <p:spPr>
          <a:xfrm flipH="1">
            <a:off x="6398649" y="3421950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1861" name="Google Shape;1861;p68"/>
          <p:cNvCxnSpPr/>
          <p:nvPr/>
        </p:nvCxnSpPr>
        <p:spPr>
          <a:xfrm>
            <a:off x="7032946" y="4104904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2" name="Google Shape;1862;p68"/>
          <p:cNvSpPr/>
          <p:nvPr/>
        </p:nvSpPr>
        <p:spPr>
          <a:xfrm flipH="1">
            <a:off x="7311514" y="468226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863" name="Google Shape;1863;p68"/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1864" name="Google Shape;1864;p68"/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65" name="Google Shape;1865;p68"/>
          <p:cNvSpPr txBox="1"/>
          <p:nvPr/>
        </p:nvSpPr>
        <p:spPr>
          <a:xfrm>
            <a:off x="8159461" y="4404432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66" name="Google Shape;1866;p68"/>
          <p:cNvSpPr/>
          <p:nvPr/>
        </p:nvSpPr>
        <p:spPr>
          <a:xfrm>
            <a:off x="5865431" y="424351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68"/>
          <p:cNvSpPr txBox="1"/>
          <p:nvPr/>
        </p:nvSpPr>
        <p:spPr>
          <a:xfrm>
            <a:off x="6177606" y="4699447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8" name="Google Shape;1868;p68"/>
          <p:cNvSpPr/>
          <p:nvPr/>
        </p:nvSpPr>
        <p:spPr>
          <a:xfrm>
            <a:off x="7763233" y="551999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9" name="Google Shape;1869;p68"/>
          <p:cNvSpPr txBox="1"/>
          <p:nvPr/>
        </p:nvSpPr>
        <p:spPr>
          <a:xfrm>
            <a:off x="8090122" y="593685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70" name="Google Shape;1870;p68"/>
          <p:cNvSpPr/>
          <p:nvPr/>
        </p:nvSpPr>
        <p:spPr>
          <a:xfrm>
            <a:off x="6559754" y="5516972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1" name="Google Shape;1871;p68"/>
          <p:cNvSpPr txBox="1"/>
          <p:nvPr/>
        </p:nvSpPr>
        <p:spPr>
          <a:xfrm>
            <a:off x="6884164" y="6002677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872" name="Google Shape;1872;p68"/>
          <p:cNvSpPr/>
          <p:nvPr/>
        </p:nvSpPr>
        <p:spPr>
          <a:xfrm>
            <a:off x="4753145" y="302459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3" name="Google Shape;1873;p68"/>
          <p:cNvSpPr txBox="1"/>
          <p:nvPr/>
        </p:nvSpPr>
        <p:spPr>
          <a:xfrm>
            <a:off x="5065320" y="348053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B-Trees</a:t>
            </a:r>
            <a:endParaRPr/>
          </a:p>
        </p:txBody>
      </p:sp>
      <p:sp>
        <p:nvSpPr>
          <p:cNvPr id="285" name="Google Shape;285;p6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B-Trees Concept</a:t>
            </a:r>
            <a:endParaRPr/>
          </a:p>
        </p:txBody>
      </p:sp>
      <p:pic>
        <p:nvPicPr>
          <p:cNvPr id="286" name="Google Shape;2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4928" y="2201592"/>
            <a:ext cx="3160294" cy="878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6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 b="1">
                <a:solidFill>
                  <a:schemeClr val="lt1"/>
                </a:solidFill>
              </a:rPr>
              <a:t>(3)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879" name="Google Shape;1879;p6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880" name="Google Shape;1880;p6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cxnSp>
        <p:nvCxnSpPr>
          <p:cNvPr id="1881" name="Google Shape;1881;p69"/>
          <p:cNvCxnSpPr/>
          <p:nvPr/>
        </p:nvCxnSpPr>
        <p:spPr>
          <a:xfrm>
            <a:off x="6033295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2" name="Google Shape;1882;p69"/>
          <p:cNvSpPr/>
          <p:nvPr/>
        </p:nvSpPr>
        <p:spPr>
          <a:xfrm flipH="1">
            <a:off x="5362596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883" name="Google Shape;1883;p69"/>
          <p:cNvSpPr/>
          <p:nvPr/>
        </p:nvSpPr>
        <p:spPr>
          <a:xfrm flipH="1">
            <a:off x="6398649" y="3421950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1884" name="Google Shape;1884;p69"/>
          <p:cNvCxnSpPr/>
          <p:nvPr/>
        </p:nvCxnSpPr>
        <p:spPr>
          <a:xfrm>
            <a:off x="7032946" y="4104904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5" name="Google Shape;1885;p69"/>
          <p:cNvSpPr/>
          <p:nvPr/>
        </p:nvSpPr>
        <p:spPr>
          <a:xfrm flipH="1">
            <a:off x="7311514" y="468226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886" name="Google Shape;1886;p69"/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1887" name="Google Shape;1887;p69"/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88" name="Google Shape;1888;p69"/>
          <p:cNvSpPr txBox="1"/>
          <p:nvPr/>
        </p:nvSpPr>
        <p:spPr>
          <a:xfrm>
            <a:off x="8159461" y="4404432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89" name="Google Shape;1889;p69"/>
          <p:cNvSpPr/>
          <p:nvPr/>
        </p:nvSpPr>
        <p:spPr>
          <a:xfrm>
            <a:off x="5865431" y="424351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0" name="Google Shape;1890;p69"/>
          <p:cNvSpPr txBox="1"/>
          <p:nvPr/>
        </p:nvSpPr>
        <p:spPr>
          <a:xfrm>
            <a:off x="6177606" y="4699447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1" name="Google Shape;1891;p69"/>
          <p:cNvSpPr/>
          <p:nvPr/>
        </p:nvSpPr>
        <p:spPr>
          <a:xfrm>
            <a:off x="7763233" y="551999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2" name="Google Shape;1892;p69"/>
          <p:cNvSpPr txBox="1"/>
          <p:nvPr/>
        </p:nvSpPr>
        <p:spPr>
          <a:xfrm>
            <a:off x="8090122" y="593685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93" name="Google Shape;1893;p69"/>
          <p:cNvSpPr/>
          <p:nvPr/>
        </p:nvSpPr>
        <p:spPr>
          <a:xfrm>
            <a:off x="6559754" y="5516972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4" name="Google Shape;1894;p69"/>
          <p:cNvSpPr txBox="1"/>
          <p:nvPr/>
        </p:nvSpPr>
        <p:spPr>
          <a:xfrm>
            <a:off x="6884164" y="6002677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895" name="Google Shape;1895;p69"/>
          <p:cNvSpPr/>
          <p:nvPr/>
        </p:nvSpPr>
        <p:spPr>
          <a:xfrm>
            <a:off x="4753145" y="302459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6" name="Google Shape;1896;p69"/>
          <p:cNvSpPr txBox="1"/>
          <p:nvPr/>
        </p:nvSpPr>
        <p:spPr>
          <a:xfrm>
            <a:off x="5065320" y="348053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7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Left </a:t>
            </a:r>
            <a:r>
              <a:rPr lang="en-US" b="1">
                <a:solidFill>
                  <a:schemeClr val="lt1"/>
                </a:solidFill>
              </a:rPr>
              <a:t>(5)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902" name="Google Shape;1902;p7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903" name="Google Shape;1903;p7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1904" name="Google Shape;1904;p70"/>
          <p:cNvSpPr/>
          <p:nvPr/>
        </p:nvSpPr>
        <p:spPr>
          <a:xfrm>
            <a:off x="7717963" y="1865219"/>
            <a:ext cx="2354827" cy="1055608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Reduced to Single Left (5)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5" name="Google Shape;1905;p70"/>
          <p:cNvCxnSpPr/>
          <p:nvPr/>
        </p:nvCxnSpPr>
        <p:spPr>
          <a:xfrm>
            <a:off x="6033295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6" name="Google Shape;1906;p70"/>
          <p:cNvSpPr/>
          <p:nvPr/>
        </p:nvSpPr>
        <p:spPr>
          <a:xfrm flipH="1">
            <a:off x="5362596" y="2254866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907" name="Google Shape;1907;p70"/>
          <p:cNvSpPr/>
          <p:nvPr/>
        </p:nvSpPr>
        <p:spPr>
          <a:xfrm flipH="1">
            <a:off x="6398649" y="3421950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1908" name="Google Shape;1908;p70"/>
          <p:cNvCxnSpPr/>
          <p:nvPr/>
        </p:nvCxnSpPr>
        <p:spPr>
          <a:xfrm>
            <a:off x="7032946" y="4104904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9" name="Google Shape;1909;p70"/>
          <p:cNvSpPr/>
          <p:nvPr/>
        </p:nvSpPr>
        <p:spPr>
          <a:xfrm flipH="1">
            <a:off x="7311514" y="468226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910" name="Google Shape;1910;p70"/>
          <p:cNvSpPr/>
          <p:nvPr/>
        </p:nvSpPr>
        <p:spPr>
          <a:xfrm rot="2651733" flipH="1">
            <a:off x="6348918" y="2479307"/>
            <a:ext cx="1053420" cy="52529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1" name="Google Shape;1911;p70"/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1912" name="Google Shape;1912;p70"/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13" name="Google Shape;1913;p70"/>
          <p:cNvSpPr txBox="1"/>
          <p:nvPr/>
        </p:nvSpPr>
        <p:spPr>
          <a:xfrm>
            <a:off x="8159461" y="4404432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14" name="Google Shape;1914;p70"/>
          <p:cNvSpPr/>
          <p:nvPr/>
        </p:nvSpPr>
        <p:spPr>
          <a:xfrm>
            <a:off x="5865431" y="4243514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5" name="Google Shape;1915;p70"/>
          <p:cNvSpPr txBox="1"/>
          <p:nvPr/>
        </p:nvSpPr>
        <p:spPr>
          <a:xfrm>
            <a:off x="6177606" y="4699447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Google Shape;1916;p70"/>
          <p:cNvSpPr/>
          <p:nvPr/>
        </p:nvSpPr>
        <p:spPr>
          <a:xfrm>
            <a:off x="7763233" y="551999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7" name="Google Shape;1917;p70"/>
          <p:cNvSpPr txBox="1"/>
          <p:nvPr/>
        </p:nvSpPr>
        <p:spPr>
          <a:xfrm>
            <a:off x="8090122" y="5936858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18" name="Google Shape;1918;p70"/>
          <p:cNvSpPr/>
          <p:nvPr/>
        </p:nvSpPr>
        <p:spPr>
          <a:xfrm>
            <a:off x="6559754" y="5516972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9" name="Google Shape;1919;p70"/>
          <p:cNvSpPr txBox="1"/>
          <p:nvPr/>
        </p:nvSpPr>
        <p:spPr>
          <a:xfrm>
            <a:off x="6884164" y="6002677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920" name="Google Shape;1920;p70"/>
          <p:cNvSpPr/>
          <p:nvPr/>
        </p:nvSpPr>
        <p:spPr>
          <a:xfrm>
            <a:off x="4753145" y="3024597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1" name="Google Shape;1921;p70"/>
          <p:cNvSpPr txBox="1"/>
          <p:nvPr/>
        </p:nvSpPr>
        <p:spPr>
          <a:xfrm>
            <a:off x="5065320" y="3480530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7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 b="1">
                <a:solidFill>
                  <a:schemeClr val="lt1"/>
                </a:solidFill>
              </a:rPr>
              <a:t>(5)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927" name="Google Shape;1927;p7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928" name="Google Shape;1928;p7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cxnSp>
        <p:nvCxnSpPr>
          <p:cNvPr id="1929" name="Google Shape;1929;p71"/>
          <p:cNvCxnSpPr/>
          <p:nvPr/>
        </p:nvCxnSpPr>
        <p:spPr>
          <a:xfrm>
            <a:off x="6033001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0" name="Google Shape;1930;p71"/>
          <p:cNvSpPr/>
          <p:nvPr/>
        </p:nvSpPr>
        <p:spPr>
          <a:xfrm flipH="1">
            <a:off x="5362302" y="2254866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931" name="Google Shape;1931;p71"/>
          <p:cNvSpPr/>
          <p:nvPr/>
        </p:nvSpPr>
        <p:spPr>
          <a:xfrm flipH="1">
            <a:off x="6398355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932" name="Google Shape;1932;p71"/>
          <p:cNvSpPr/>
          <p:nvPr/>
        </p:nvSpPr>
        <p:spPr>
          <a:xfrm flipH="1">
            <a:off x="4395502" y="3456324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1933" name="Google Shape;1933;p71"/>
          <p:cNvCxnSpPr/>
          <p:nvPr/>
        </p:nvCxnSpPr>
        <p:spPr>
          <a:xfrm rot="10800000" flipH="1">
            <a:off x="5005982" y="2920584"/>
            <a:ext cx="488583" cy="59196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4" name="Google Shape;1934;p71"/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35" name="Google Shape;1935;p71"/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36" name="Google Shape;1936;p71"/>
          <p:cNvSpPr txBox="1"/>
          <p:nvPr/>
        </p:nvSpPr>
        <p:spPr>
          <a:xfrm>
            <a:off x="4176231" y="298933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1937" name="Google Shape;1937;p71"/>
          <p:cNvSpPr/>
          <p:nvPr/>
        </p:nvSpPr>
        <p:spPr>
          <a:xfrm>
            <a:off x="5975395" y="4183439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8" name="Google Shape;1938;p71"/>
          <p:cNvSpPr txBox="1"/>
          <p:nvPr/>
        </p:nvSpPr>
        <p:spPr>
          <a:xfrm>
            <a:off x="6287570" y="463937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p71"/>
          <p:cNvSpPr/>
          <p:nvPr/>
        </p:nvSpPr>
        <p:spPr>
          <a:xfrm>
            <a:off x="7139104" y="4190091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0" name="Google Shape;1940;p71"/>
          <p:cNvSpPr txBox="1"/>
          <p:nvPr/>
        </p:nvSpPr>
        <p:spPr>
          <a:xfrm>
            <a:off x="7465993" y="460695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41" name="Google Shape;1941;p71"/>
          <p:cNvSpPr/>
          <p:nvPr/>
        </p:nvSpPr>
        <p:spPr>
          <a:xfrm>
            <a:off x="4739834" y="421596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p71"/>
          <p:cNvSpPr txBox="1"/>
          <p:nvPr/>
        </p:nvSpPr>
        <p:spPr>
          <a:xfrm>
            <a:off x="5064244" y="4701665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943" name="Google Shape;1943;p71"/>
          <p:cNvSpPr/>
          <p:nvPr/>
        </p:nvSpPr>
        <p:spPr>
          <a:xfrm>
            <a:off x="3581311" y="421781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p71"/>
          <p:cNvSpPr txBox="1"/>
          <p:nvPr/>
        </p:nvSpPr>
        <p:spPr>
          <a:xfrm>
            <a:off x="3893486" y="467374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7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 b="1">
                <a:solidFill>
                  <a:schemeClr val="lt1"/>
                </a:solidFill>
              </a:rPr>
              <a:t>(5)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950" name="Google Shape;1950;p7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951" name="Google Shape;1951;p7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cxnSp>
        <p:nvCxnSpPr>
          <p:cNvPr id="1952" name="Google Shape;1952;p72"/>
          <p:cNvCxnSpPr/>
          <p:nvPr/>
        </p:nvCxnSpPr>
        <p:spPr>
          <a:xfrm>
            <a:off x="6033001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3" name="Google Shape;1953;p72"/>
          <p:cNvSpPr/>
          <p:nvPr/>
        </p:nvSpPr>
        <p:spPr>
          <a:xfrm flipH="1">
            <a:off x="5362302" y="2254866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954" name="Google Shape;1954;p72"/>
          <p:cNvSpPr/>
          <p:nvPr/>
        </p:nvSpPr>
        <p:spPr>
          <a:xfrm flipH="1">
            <a:off x="6398355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955" name="Google Shape;1955;p72"/>
          <p:cNvSpPr/>
          <p:nvPr/>
        </p:nvSpPr>
        <p:spPr>
          <a:xfrm flipH="1">
            <a:off x="4395502" y="3456324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1956" name="Google Shape;1956;p72"/>
          <p:cNvCxnSpPr/>
          <p:nvPr/>
        </p:nvCxnSpPr>
        <p:spPr>
          <a:xfrm rot="10800000" flipH="1">
            <a:off x="5005982" y="2920584"/>
            <a:ext cx="488583" cy="59196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7" name="Google Shape;1957;p72"/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58" name="Google Shape;1958;p72"/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59" name="Google Shape;1959;p72"/>
          <p:cNvSpPr txBox="1"/>
          <p:nvPr/>
        </p:nvSpPr>
        <p:spPr>
          <a:xfrm>
            <a:off x="4176231" y="298933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60" name="Google Shape;1960;p72"/>
          <p:cNvSpPr/>
          <p:nvPr/>
        </p:nvSpPr>
        <p:spPr>
          <a:xfrm>
            <a:off x="5975395" y="4183439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p72"/>
          <p:cNvSpPr txBox="1"/>
          <p:nvPr/>
        </p:nvSpPr>
        <p:spPr>
          <a:xfrm>
            <a:off x="6287570" y="463937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2" name="Google Shape;1962;p72"/>
          <p:cNvSpPr/>
          <p:nvPr/>
        </p:nvSpPr>
        <p:spPr>
          <a:xfrm>
            <a:off x="7139104" y="4190091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Google Shape;1963;p72"/>
          <p:cNvSpPr txBox="1"/>
          <p:nvPr/>
        </p:nvSpPr>
        <p:spPr>
          <a:xfrm>
            <a:off x="7465993" y="460695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64" name="Google Shape;1964;p72"/>
          <p:cNvSpPr/>
          <p:nvPr/>
        </p:nvSpPr>
        <p:spPr>
          <a:xfrm>
            <a:off x="4739834" y="421596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5" name="Google Shape;1965;p72"/>
          <p:cNvSpPr txBox="1"/>
          <p:nvPr/>
        </p:nvSpPr>
        <p:spPr>
          <a:xfrm>
            <a:off x="5064244" y="4701665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966" name="Google Shape;1966;p72"/>
          <p:cNvSpPr/>
          <p:nvPr/>
        </p:nvSpPr>
        <p:spPr>
          <a:xfrm>
            <a:off x="3581311" y="421781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Google Shape;1967;p72"/>
          <p:cNvSpPr txBox="1"/>
          <p:nvPr/>
        </p:nvSpPr>
        <p:spPr>
          <a:xfrm>
            <a:off x="3893486" y="467374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7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Balance </a:t>
            </a:r>
            <a:r>
              <a:rPr lang="en-US" b="1">
                <a:solidFill>
                  <a:schemeClr val="lt1"/>
                </a:solidFill>
              </a:rPr>
              <a:t>(4)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1973" name="Google Shape;1973;p7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Double Rotations</a:t>
            </a:r>
            <a:endParaRPr/>
          </a:p>
        </p:txBody>
      </p:sp>
      <p:sp>
        <p:nvSpPr>
          <p:cNvPr id="1974" name="Google Shape;1974;p7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cxnSp>
        <p:nvCxnSpPr>
          <p:cNvPr id="1975" name="Google Shape;1975;p73"/>
          <p:cNvCxnSpPr/>
          <p:nvPr/>
        </p:nvCxnSpPr>
        <p:spPr>
          <a:xfrm>
            <a:off x="6033001" y="2920585"/>
            <a:ext cx="520335" cy="59905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6" name="Google Shape;1976;p73"/>
          <p:cNvSpPr/>
          <p:nvPr/>
        </p:nvSpPr>
        <p:spPr>
          <a:xfrm flipH="1">
            <a:off x="5362302" y="2254866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977" name="Google Shape;1977;p73"/>
          <p:cNvSpPr/>
          <p:nvPr/>
        </p:nvSpPr>
        <p:spPr>
          <a:xfrm flipH="1">
            <a:off x="6398355" y="342195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978" name="Google Shape;1978;p73"/>
          <p:cNvSpPr/>
          <p:nvPr/>
        </p:nvSpPr>
        <p:spPr>
          <a:xfrm flipH="1">
            <a:off x="4395502" y="3456324"/>
            <a:ext cx="817455" cy="761489"/>
          </a:xfrm>
          <a:prstGeom prst="ellipse">
            <a:avLst/>
          </a:prstGeom>
          <a:solidFill>
            <a:srgbClr val="8CCAFB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1979" name="Google Shape;1979;p73"/>
          <p:cNvCxnSpPr/>
          <p:nvPr/>
        </p:nvCxnSpPr>
        <p:spPr>
          <a:xfrm rot="10800000" flipH="1">
            <a:off x="5005982" y="2920584"/>
            <a:ext cx="488583" cy="59196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0" name="Google Shape;1980;p73"/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81" name="Google Shape;1981;p73"/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82" name="Google Shape;1982;p73"/>
          <p:cNvSpPr txBox="1"/>
          <p:nvPr/>
        </p:nvSpPr>
        <p:spPr>
          <a:xfrm>
            <a:off x="4176231" y="2989330"/>
            <a:ext cx="560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83" name="Google Shape;1983;p73"/>
          <p:cNvSpPr/>
          <p:nvPr/>
        </p:nvSpPr>
        <p:spPr>
          <a:xfrm>
            <a:off x="5975395" y="4183439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4" name="Google Shape;1984;p73"/>
          <p:cNvSpPr txBox="1"/>
          <p:nvPr/>
        </p:nvSpPr>
        <p:spPr>
          <a:xfrm>
            <a:off x="6287570" y="4639372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rgbClr val="FFA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5" name="Google Shape;1985;p73"/>
          <p:cNvSpPr/>
          <p:nvPr/>
        </p:nvSpPr>
        <p:spPr>
          <a:xfrm>
            <a:off x="7139104" y="4190091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6" name="Google Shape;1986;p73"/>
          <p:cNvSpPr txBox="1"/>
          <p:nvPr/>
        </p:nvSpPr>
        <p:spPr>
          <a:xfrm>
            <a:off x="7465993" y="460695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87" name="Google Shape;1987;p73"/>
          <p:cNvSpPr/>
          <p:nvPr/>
        </p:nvSpPr>
        <p:spPr>
          <a:xfrm>
            <a:off x="4739834" y="4215960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73"/>
          <p:cNvSpPr txBox="1"/>
          <p:nvPr/>
        </p:nvSpPr>
        <p:spPr>
          <a:xfrm>
            <a:off x="5064244" y="4701665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989" name="Google Shape;1989;p73"/>
          <p:cNvSpPr/>
          <p:nvPr/>
        </p:nvSpPr>
        <p:spPr>
          <a:xfrm>
            <a:off x="3581311" y="4217813"/>
            <a:ext cx="1109709" cy="113594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73"/>
          <p:cNvSpPr txBox="1"/>
          <p:nvPr/>
        </p:nvSpPr>
        <p:spPr>
          <a:xfrm>
            <a:off x="3893486" y="4673746"/>
            <a:ext cx="460888" cy="62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7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7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22</a:t>
            </a:r>
            <a:r>
              <a:rPr lang="en-US"/>
              <a:t>. What will be the </a:t>
            </a:r>
            <a:r>
              <a:rPr lang="en-US" b="1">
                <a:solidFill>
                  <a:schemeClr val="lt1"/>
                </a:solidFill>
              </a:rPr>
              <a:t>resulting tree</a:t>
            </a:r>
            <a:r>
              <a:rPr lang="en-US"/>
              <a:t>?</a:t>
            </a:r>
            <a:endParaRPr/>
          </a:p>
        </p:txBody>
      </p:sp>
      <p:sp>
        <p:nvSpPr>
          <p:cNvPr id="1997" name="Google Shape;1997;p7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Quiz</a:t>
            </a:r>
            <a:endParaRPr/>
          </a:p>
        </p:txBody>
      </p:sp>
      <p:sp>
        <p:nvSpPr>
          <p:cNvPr id="1998" name="Google Shape;1998;p7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sp>
        <p:nvSpPr>
          <p:cNvPr id="1999" name="Google Shape;1999;p74"/>
          <p:cNvSpPr/>
          <p:nvPr/>
        </p:nvSpPr>
        <p:spPr>
          <a:xfrm rot="-5400000">
            <a:off x="3095812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p74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1" name="Google Shape;2001;p74"/>
          <p:cNvGrpSpPr/>
          <p:nvPr/>
        </p:nvGrpSpPr>
        <p:grpSpPr>
          <a:xfrm>
            <a:off x="381000" y="2888444"/>
            <a:ext cx="2763058" cy="2199756"/>
            <a:chOff x="912295" y="2261901"/>
            <a:chExt cx="2763058" cy="2199756"/>
          </a:xfrm>
        </p:grpSpPr>
        <p:grpSp>
          <p:nvGrpSpPr>
            <p:cNvPr id="2002" name="Google Shape;2002;p74"/>
            <p:cNvGrpSpPr/>
            <p:nvPr/>
          </p:nvGrpSpPr>
          <p:grpSpPr>
            <a:xfrm>
              <a:off x="912295" y="2261901"/>
              <a:ext cx="2763058" cy="2199756"/>
              <a:chOff x="3011375" y="3634852"/>
              <a:chExt cx="3019538" cy="2519182"/>
            </a:xfrm>
          </p:grpSpPr>
          <p:cxnSp>
            <p:nvCxnSpPr>
              <p:cNvPr id="2003" name="Google Shape;2003;p74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4" name="Google Shape;2004;p74"/>
              <p:cNvCxnSpPr/>
              <p:nvPr/>
            </p:nvCxnSpPr>
            <p:spPr>
              <a:xfrm flipH="1">
                <a:off x="3300275" y="5122566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5" name="Google Shape;2005;p74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6" name="Google Shape;2006;p74"/>
              <p:cNvCxnSpPr/>
              <p:nvPr/>
            </p:nvCxnSpPr>
            <p:spPr>
              <a:xfrm flipH="1">
                <a:off x="5400675" y="5168900"/>
                <a:ext cx="141288" cy="384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7" name="Google Shape;2007;p74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2008" name="Google Shape;2008;p74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2009" name="Google Shape;2009;p74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2010" name="Google Shape;2010;p74"/>
              <p:cNvSpPr/>
              <p:nvPr/>
            </p:nvSpPr>
            <p:spPr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2011" name="Google Shape;2011;p74"/>
              <p:cNvSpPr/>
              <p:nvPr/>
            </p:nvSpPr>
            <p:spPr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20</a:t>
                </a:r>
                <a:endParaRPr/>
              </a:p>
            </p:txBody>
          </p:sp>
        </p:grpSp>
        <p:sp>
          <p:nvSpPr>
            <p:cNvPr id="2012" name="Google Shape;2012;p74"/>
            <p:cNvSpPr/>
            <p:nvPr/>
          </p:nvSpPr>
          <p:spPr>
            <a:xfrm>
              <a:off x="1750496" y="3890619"/>
              <a:ext cx="610116" cy="568346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cxnSp>
          <p:nvCxnSpPr>
            <p:cNvPr id="2013" name="Google Shape;2013;p74"/>
            <p:cNvCxnSpPr/>
            <p:nvPr/>
          </p:nvCxnSpPr>
          <p:spPr>
            <a:xfrm>
              <a:off x="1765921" y="3588661"/>
              <a:ext cx="228071" cy="325802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1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75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9" name="Google Shape;2019;p7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22</a:t>
            </a:r>
            <a:r>
              <a:rPr lang="en-US"/>
              <a:t>. What will be the </a:t>
            </a:r>
            <a:r>
              <a:rPr lang="en-US" b="1">
                <a:solidFill>
                  <a:schemeClr val="lt1"/>
                </a:solidFill>
              </a:rPr>
              <a:t>resulting tree</a:t>
            </a:r>
            <a:r>
              <a:rPr lang="en-US"/>
              <a:t>?</a:t>
            </a:r>
            <a:endParaRPr/>
          </a:p>
        </p:txBody>
      </p:sp>
      <p:sp>
        <p:nvSpPr>
          <p:cNvPr id="2020" name="Google Shape;2020;p7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Quiz</a:t>
            </a:r>
            <a:endParaRPr/>
          </a:p>
        </p:txBody>
      </p:sp>
      <p:sp>
        <p:nvSpPr>
          <p:cNvPr id="2021" name="Google Shape;2021;p7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grpSp>
        <p:nvGrpSpPr>
          <p:cNvPr id="2022" name="Google Shape;2022;p75"/>
          <p:cNvGrpSpPr/>
          <p:nvPr/>
        </p:nvGrpSpPr>
        <p:grpSpPr>
          <a:xfrm>
            <a:off x="381000" y="2888444"/>
            <a:ext cx="2763058" cy="2199756"/>
            <a:chOff x="912295" y="2261901"/>
            <a:chExt cx="2763058" cy="2199756"/>
          </a:xfrm>
        </p:grpSpPr>
        <p:grpSp>
          <p:nvGrpSpPr>
            <p:cNvPr id="2023" name="Google Shape;2023;p75"/>
            <p:cNvGrpSpPr/>
            <p:nvPr/>
          </p:nvGrpSpPr>
          <p:grpSpPr>
            <a:xfrm>
              <a:off x="912295" y="2261901"/>
              <a:ext cx="2763058" cy="2199756"/>
              <a:chOff x="3011375" y="3634852"/>
              <a:chExt cx="3019538" cy="2519182"/>
            </a:xfrm>
          </p:grpSpPr>
          <p:cxnSp>
            <p:nvCxnSpPr>
              <p:cNvPr id="2024" name="Google Shape;2024;p75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75"/>
              <p:cNvCxnSpPr/>
              <p:nvPr/>
            </p:nvCxnSpPr>
            <p:spPr>
              <a:xfrm flipH="1">
                <a:off x="3300275" y="5122566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75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75"/>
              <p:cNvCxnSpPr/>
              <p:nvPr/>
            </p:nvCxnSpPr>
            <p:spPr>
              <a:xfrm flipH="1">
                <a:off x="5400675" y="5168900"/>
                <a:ext cx="141288" cy="384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28" name="Google Shape;2028;p75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2029" name="Google Shape;2029;p75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2030" name="Google Shape;2030;p75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2031" name="Google Shape;2031;p75"/>
              <p:cNvSpPr/>
              <p:nvPr/>
            </p:nvSpPr>
            <p:spPr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2032" name="Google Shape;2032;p75"/>
              <p:cNvSpPr/>
              <p:nvPr/>
            </p:nvSpPr>
            <p:spPr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20</a:t>
                </a:r>
                <a:endParaRPr/>
              </a:p>
            </p:txBody>
          </p:sp>
        </p:grpSp>
        <p:sp>
          <p:nvSpPr>
            <p:cNvPr id="2033" name="Google Shape;2033;p75"/>
            <p:cNvSpPr/>
            <p:nvPr/>
          </p:nvSpPr>
          <p:spPr>
            <a:xfrm>
              <a:off x="1750496" y="3890619"/>
              <a:ext cx="610116" cy="568346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cxnSp>
          <p:nvCxnSpPr>
            <p:cNvPr id="2034" name="Google Shape;2034;p75"/>
            <p:cNvCxnSpPr/>
            <p:nvPr/>
          </p:nvCxnSpPr>
          <p:spPr>
            <a:xfrm>
              <a:off x="1765921" y="3588661"/>
              <a:ext cx="228071" cy="325802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35" name="Google Shape;2035;p75"/>
          <p:cNvSpPr/>
          <p:nvPr/>
        </p:nvSpPr>
        <p:spPr>
          <a:xfrm>
            <a:off x="3352800" y="3540621"/>
            <a:ext cx="6864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p75"/>
          <p:cNvSpPr/>
          <p:nvPr/>
        </p:nvSpPr>
        <p:spPr>
          <a:xfrm>
            <a:off x="7515091" y="3542229"/>
            <a:ext cx="6864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7" name="Google Shape;2037;p75"/>
          <p:cNvGrpSpPr/>
          <p:nvPr/>
        </p:nvGrpSpPr>
        <p:grpSpPr>
          <a:xfrm>
            <a:off x="4157898" y="2922265"/>
            <a:ext cx="3047190" cy="3104313"/>
            <a:chOff x="4062763" y="2261901"/>
            <a:chExt cx="3047190" cy="3104313"/>
          </a:xfrm>
        </p:grpSpPr>
        <p:sp>
          <p:nvSpPr>
            <p:cNvPr id="2038" name="Google Shape;2038;p75"/>
            <p:cNvSpPr/>
            <p:nvPr/>
          </p:nvSpPr>
          <p:spPr>
            <a:xfrm>
              <a:off x="6367498" y="4797869"/>
              <a:ext cx="610116" cy="56834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FFA7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2039" name="Google Shape;2039;p75"/>
            <p:cNvGrpSpPr/>
            <p:nvPr/>
          </p:nvGrpSpPr>
          <p:grpSpPr>
            <a:xfrm>
              <a:off x="4062763" y="2261901"/>
              <a:ext cx="2914946" cy="2209817"/>
              <a:chOff x="2845389" y="3634852"/>
              <a:chExt cx="3185524" cy="2530704"/>
            </a:xfrm>
          </p:grpSpPr>
          <p:cxnSp>
            <p:nvCxnSpPr>
              <p:cNvPr id="2040" name="Google Shape;2040;p75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75"/>
              <p:cNvCxnSpPr/>
              <p:nvPr/>
            </p:nvCxnSpPr>
            <p:spPr>
              <a:xfrm flipH="1">
                <a:off x="3300275" y="5122567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75"/>
              <p:cNvCxnSpPr/>
              <p:nvPr/>
            </p:nvCxnSpPr>
            <p:spPr>
              <a:xfrm>
                <a:off x="3920989" y="5179720"/>
                <a:ext cx="188912" cy="34766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75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75"/>
              <p:cNvCxnSpPr/>
              <p:nvPr/>
            </p:nvCxnSpPr>
            <p:spPr>
              <a:xfrm flipH="1">
                <a:off x="5400675" y="5168900"/>
                <a:ext cx="141288" cy="384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45" name="Google Shape;2045;p75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2046" name="Google Shape;2046;p75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FFB0B0"/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2047" name="Google Shape;2047;p75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2048" name="Google Shape;2048;p75"/>
              <p:cNvSpPr/>
              <p:nvPr/>
            </p:nvSpPr>
            <p:spPr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2049" name="Google Shape;2049;p75"/>
              <p:cNvSpPr/>
              <p:nvPr/>
            </p:nvSpPr>
            <p:spPr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/>
              </a:p>
            </p:txBody>
          </p:sp>
          <p:sp>
            <p:nvSpPr>
              <p:cNvPr id="2050" name="Google Shape;2050;p75"/>
              <p:cNvSpPr/>
              <p:nvPr/>
            </p:nvSpPr>
            <p:spPr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20</a:t>
                </a:r>
                <a:endParaRPr/>
              </a:p>
            </p:txBody>
          </p:sp>
        </p:grpSp>
        <p:cxnSp>
          <p:nvCxnSpPr>
            <p:cNvPr id="2051" name="Google Shape;2051;p75"/>
            <p:cNvCxnSpPr/>
            <p:nvPr/>
          </p:nvCxnSpPr>
          <p:spPr>
            <a:xfrm>
              <a:off x="6393262" y="4445123"/>
              <a:ext cx="189447" cy="352746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2" name="Google Shape;2052;p75"/>
            <p:cNvSpPr/>
            <p:nvPr/>
          </p:nvSpPr>
          <p:spPr>
            <a:xfrm rot="-6900852">
              <a:off x="6565676" y="4270310"/>
              <a:ext cx="574828" cy="298679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25400" cap="flat" cmpd="sng">
              <a:solidFill>
                <a:srgbClr val="B491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75"/>
            <p:cNvSpPr/>
            <p:nvPr/>
          </p:nvSpPr>
          <p:spPr>
            <a:xfrm rot="-3882554">
              <a:off x="5780348" y="3344234"/>
              <a:ext cx="597191" cy="297793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25400" cap="flat" cmpd="sng">
              <a:solidFill>
                <a:srgbClr val="B491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4" name="Google Shape;2054;p75"/>
          <p:cNvGrpSpPr/>
          <p:nvPr/>
        </p:nvGrpSpPr>
        <p:grpSpPr>
          <a:xfrm>
            <a:off x="8213154" y="2936805"/>
            <a:ext cx="3470236" cy="2253500"/>
            <a:chOff x="7912103" y="2423235"/>
            <a:chExt cx="3470236" cy="2253500"/>
          </a:xfrm>
        </p:grpSpPr>
        <p:grpSp>
          <p:nvGrpSpPr>
            <p:cNvPr id="2055" name="Google Shape;2055;p75"/>
            <p:cNvGrpSpPr/>
            <p:nvPr/>
          </p:nvGrpSpPr>
          <p:grpSpPr>
            <a:xfrm>
              <a:off x="7912103" y="2423235"/>
              <a:ext cx="3470236" cy="2243344"/>
              <a:chOff x="2845389" y="3634852"/>
              <a:chExt cx="3792358" cy="2569099"/>
            </a:xfrm>
          </p:grpSpPr>
          <p:cxnSp>
            <p:nvCxnSpPr>
              <p:cNvPr id="2056" name="Google Shape;2056;p75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75"/>
              <p:cNvCxnSpPr/>
              <p:nvPr/>
            </p:nvCxnSpPr>
            <p:spPr>
              <a:xfrm flipH="1">
                <a:off x="3300275" y="5122567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75"/>
              <p:cNvCxnSpPr/>
              <p:nvPr/>
            </p:nvCxnSpPr>
            <p:spPr>
              <a:xfrm>
                <a:off x="3920989" y="5179720"/>
                <a:ext cx="188912" cy="34766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75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75"/>
              <p:cNvCxnSpPr/>
              <p:nvPr/>
            </p:nvCxnSpPr>
            <p:spPr>
              <a:xfrm flipH="1">
                <a:off x="5400675" y="5168900"/>
                <a:ext cx="141288" cy="384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61" name="Google Shape;2061;p75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2062" name="Google Shape;2062;p75"/>
              <p:cNvSpPr/>
              <p:nvPr/>
            </p:nvSpPr>
            <p:spPr>
              <a:xfrm>
                <a:off x="5970997" y="5553076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2063" name="Google Shape;2063;p75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2064" name="Google Shape;2064;p75"/>
              <p:cNvSpPr/>
              <p:nvPr/>
            </p:nvSpPr>
            <p:spPr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2065" name="Google Shape;2065;p75"/>
              <p:cNvSpPr/>
              <p:nvPr/>
            </p:nvSpPr>
            <p:spPr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/>
              </a:p>
            </p:txBody>
          </p:sp>
          <p:sp>
            <p:nvSpPr>
              <p:cNvPr id="2066" name="Google Shape;2066;p75"/>
              <p:cNvSpPr/>
              <p:nvPr/>
            </p:nvSpPr>
            <p:spPr>
              <a:xfrm>
                <a:off x="5399706" y="456962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/>
              </a:p>
            </p:txBody>
          </p:sp>
        </p:grpSp>
        <p:sp>
          <p:nvSpPr>
            <p:cNvPr id="2067" name="Google Shape;2067;p75"/>
            <p:cNvSpPr/>
            <p:nvPr/>
          </p:nvSpPr>
          <p:spPr>
            <a:xfrm>
              <a:off x="9874354" y="4108389"/>
              <a:ext cx="610116" cy="568346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/>
            </a:p>
          </p:txBody>
        </p:sp>
        <p:cxnSp>
          <p:nvCxnSpPr>
            <p:cNvPr id="2068" name="Google Shape;2068;p75"/>
            <p:cNvCxnSpPr/>
            <p:nvPr/>
          </p:nvCxnSpPr>
          <p:spPr>
            <a:xfrm>
              <a:off x="10729841" y="3758817"/>
              <a:ext cx="282694" cy="339416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7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AVL Tree - Summary</a:t>
            </a:r>
            <a:endParaRPr/>
          </a:p>
        </p:txBody>
      </p:sp>
      <p:sp>
        <p:nvSpPr>
          <p:cNvPr id="2074" name="Google Shape;2074;p7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graphicFrame>
        <p:nvGraphicFramePr>
          <p:cNvPr id="2075" name="Google Shape;2075;p76"/>
          <p:cNvGraphicFramePr/>
          <p:nvPr/>
        </p:nvGraphicFramePr>
        <p:xfrm>
          <a:off x="674680" y="1851660"/>
          <a:ext cx="10831525" cy="3486150"/>
        </p:xfrm>
        <a:graphic>
          <a:graphicData uri="http://schemas.openxmlformats.org/drawingml/2006/table">
            <a:tbl>
              <a:tblPr firstRow="1" bandRow="1">
                <a:noFill/>
                <a:tableStyleId>{BB936033-D149-4337-8280-6391B7304095}</a:tableStyleId>
              </a:tblPr>
              <a:tblGrid>
                <a:gridCol w="2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Structure</a:t>
                      </a:r>
                      <a:endParaRPr sz="24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Worst case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Average case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Search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Insert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Delete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Search Hit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Insert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BST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1.39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1.39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2-3 Tree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</a:rPr>
                        <a:t>c</a:t>
                      </a:r>
                      <a:r>
                        <a:rPr lang="en-US" sz="2400"/>
                        <a:t>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400"/>
                        <a:t>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</a:t>
                      </a:r>
                      <a:r>
                        <a:rPr lang="en-US" sz="2400"/>
                        <a:t>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400"/>
                        <a:t>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400"/>
                        <a:t>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Red-Black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2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2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2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AVL Tree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1.44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1.44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1.44 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lg 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6" name="Google Shape;2076;p76"/>
          <p:cNvSpPr/>
          <p:nvPr/>
        </p:nvSpPr>
        <p:spPr>
          <a:xfrm>
            <a:off x="2356640" y="5581577"/>
            <a:ext cx="3733800" cy="1055608"/>
          </a:xfrm>
          <a:prstGeom prst="wedgeRoundRectCallout">
            <a:avLst>
              <a:gd name="adj1" fmla="val -57047"/>
              <a:gd name="adj2" fmla="val -4965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Insert/Delete perform O(lgN) rotations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7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2082" name="Google Shape;2082;p7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Rotate Right</a:t>
            </a:r>
            <a:endParaRPr/>
          </a:p>
        </p:txBody>
      </p:sp>
      <p:sp>
        <p:nvSpPr>
          <p:cNvPr id="2083" name="Google Shape;2083;p7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2084" name="Google Shape;2084;p78"/>
          <p:cNvSpPr/>
          <p:nvPr/>
        </p:nvSpPr>
        <p:spPr>
          <a:xfrm>
            <a:off x="1066802" y="1600201"/>
            <a:ext cx="10058398" cy="428999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Node&lt;T&gt;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RotateRight(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Node&lt;T&gt;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Node&lt;T&gt; left = node.Left;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node.Left = node.Left.Right;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left.Right = node;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UpdateHeight(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left;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7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2090" name="Google Shape;2090;p7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Balance Node</a:t>
            </a:r>
            <a:endParaRPr/>
          </a:p>
        </p:txBody>
      </p:sp>
      <p:sp>
        <p:nvSpPr>
          <p:cNvPr id="2091" name="Google Shape;2091;p7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sp>
        <p:nvSpPr>
          <p:cNvPr id="2092" name="Google Shape;2092;p79"/>
          <p:cNvSpPr/>
          <p:nvPr/>
        </p:nvSpPr>
        <p:spPr>
          <a:xfrm>
            <a:off x="320624" y="1317528"/>
            <a:ext cx="11349482" cy="529238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Node&lt;T&gt;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Balance(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Node&lt;T&gt;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node) {</a:t>
            </a:r>
            <a:endParaRPr sz="21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balance = Height(node.Left) - Height(node.Right);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(balance &lt; -1) </a:t>
            </a:r>
            <a:r>
              <a:rPr lang="en-US" sz="2100" b="1" i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Right child is heavy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1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balance = Height(node.Right.Left) - Height(node.Right.Right);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(balance &lt;= 0) {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RotateLeft(node);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node.Right = RotateRight(node.Right);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RotateLeft(node);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 i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(balance &gt; 1) </a:t>
            </a:r>
            <a:r>
              <a:rPr lang="en-US" sz="2100" b="1" i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Left child is heavy 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1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balance = Height(node.Left.Left) - Height(node.Left.Right);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(balance &gt;= 0) {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RotateRight(node);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node.Left = RotateLeft(node.Left);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RotateRight(node);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1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node;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u="sng" dirty="0">
                <a:solidFill>
                  <a:schemeClr val="hlink"/>
                </a:solidFill>
                <a:hlinkClick r:id="rId3"/>
              </a:rPr>
              <a:t>B-trees</a:t>
            </a:r>
            <a:r>
              <a:rPr lang="en-US" b="1" dirty="0"/>
              <a:t> </a:t>
            </a:r>
            <a:r>
              <a:rPr lang="en-US" dirty="0"/>
              <a:t>are generalization of the concept of ordered binary search trees – see the </a:t>
            </a:r>
            <a:r>
              <a:rPr lang="en-US" b="1" u="sng" dirty="0">
                <a:solidFill>
                  <a:schemeClr val="hlink"/>
                </a:solidFill>
                <a:hlinkClick r:id="rId4"/>
              </a:rPr>
              <a:t>visualization</a:t>
            </a:r>
            <a:endParaRPr b="1"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B-tree of order </a:t>
            </a:r>
            <a:r>
              <a:rPr lang="en-US" b="1" dirty="0">
                <a:solidFill>
                  <a:schemeClr val="lt1"/>
                </a:solidFill>
              </a:rPr>
              <a:t>b</a:t>
            </a:r>
            <a:r>
              <a:rPr lang="en-US" dirty="0"/>
              <a:t> has between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chemeClr val="lt1"/>
                </a:solidFill>
              </a:rPr>
              <a:t>b-1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b="1" dirty="0">
                <a:solidFill>
                  <a:schemeClr val="lt1"/>
                </a:solidFill>
              </a:rPr>
              <a:t>/2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b-1</a:t>
            </a:r>
            <a:r>
              <a:rPr lang="en-US" dirty="0"/>
              <a:t> keys in a node and between </a:t>
            </a:r>
            <a:r>
              <a:rPr lang="en-US" b="1" dirty="0" smtClean="0">
                <a:solidFill>
                  <a:schemeClr val="lt1"/>
                </a:solidFill>
              </a:rPr>
              <a:t>b/2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lt1"/>
                </a:solidFill>
              </a:rPr>
              <a:t>b</a:t>
            </a:r>
            <a:r>
              <a:rPr lang="en-US" dirty="0"/>
              <a:t> child nodes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The keys in each node are ordered increasingly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All keys in a child node have values between their left and right parent keys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B-trees can be efficiently stored on the hard disk</a:t>
            </a:r>
            <a:endParaRPr dirty="0"/>
          </a:p>
        </p:txBody>
      </p:sp>
      <p:sp>
        <p:nvSpPr>
          <p:cNvPr id="292" name="Google Shape;292;p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What are B-Trees?</a:t>
            </a:r>
            <a:endParaRPr/>
          </a:p>
        </p:txBody>
      </p:sp>
      <p:sp>
        <p:nvSpPr>
          <p:cNvPr id="293" name="Google Shape;293;p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77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AVL Tree</a:t>
            </a:r>
            <a:endParaRPr/>
          </a:p>
        </p:txBody>
      </p:sp>
      <p:sp>
        <p:nvSpPr>
          <p:cNvPr id="2098" name="Google Shape;2098;p77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Balancing Implementation</a:t>
            </a:r>
            <a:endParaRPr/>
          </a:p>
        </p:txBody>
      </p:sp>
      <p:sp>
        <p:nvSpPr>
          <p:cNvPr id="2099" name="Google Shape;2099;p77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grpSp>
        <p:nvGrpSpPr>
          <p:cNvPr id="2100" name="Google Shape;2100;p77"/>
          <p:cNvGrpSpPr/>
          <p:nvPr/>
        </p:nvGrpSpPr>
        <p:grpSpPr>
          <a:xfrm>
            <a:off x="4648437" y="1258188"/>
            <a:ext cx="2665113" cy="2473841"/>
            <a:chOff x="4062763" y="2261901"/>
            <a:chExt cx="3047190" cy="3104313"/>
          </a:xfrm>
        </p:grpSpPr>
        <p:sp>
          <p:nvSpPr>
            <p:cNvPr id="2101" name="Google Shape;2101;p77"/>
            <p:cNvSpPr/>
            <p:nvPr/>
          </p:nvSpPr>
          <p:spPr>
            <a:xfrm>
              <a:off x="6367498" y="4797869"/>
              <a:ext cx="610116" cy="568345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FFA7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/>
            </a:p>
          </p:txBody>
        </p:sp>
        <p:grpSp>
          <p:nvGrpSpPr>
            <p:cNvPr id="2102" name="Google Shape;2102;p77"/>
            <p:cNvGrpSpPr/>
            <p:nvPr/>
          </p:nvGrpSpPr>
          <p:grpSpPr>
            <a:xfrm>
              <a:off x="4062763" y="2261901"/>
              <a:ext cx="2914946" cy="2209817"/>
              <a:chOff x="2845389" y="3634852"/>
              <a:chExt cx="3185524" cy="2530704"/>
            </a:xfrm>
          </p:grpSpPr>
          <p:cxnSp>
            <p:nvCxnSpPr>
              <p:cNvPr id="2103" name="Google Shape;2103;p77"/>
              <p:cNvCxnSpPr/>
              <p:nvPr/>
            </p:nvCxnSpPr>
            <p:spPr>
              <a:xfrm flipH="1">
                <a:off x="3944937" y="4124325"/>
                <a:ext cx="503237" cy="4778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FE2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4" name="Google Shape;2104;p77"/>
              <p:cNvCxnSpPr/>
              <p:nvPr/>
            </p:nvCxnSpPr>
            <p:spPr>
              <a:xfrm flipH="1">
                <a:off x="3300275" y="5122567"/>
                <a:ext cx="261938" cy="3762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FE2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5" name="Google Shape;2105;p77"/>
              <p:cNvCxnSpPr/>
              <p:nvPr/>
            </p:nvCxnSpPr>
            <p:spPr>
              <a:xfrm>
                <a:off x="3920989" y="5179720"/>
                <a:ext cx="188912" cy="34766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FE2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6" name="Google Shape;2106;p77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FE2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7" name="Google Shape;2107;p77"/>
              <p:cNvCxnSpPr/>
              <p:nvPr/>
            </p:nvCxnSpPr>
            <p:spPr>
              <a:xfrm flipH="1">
                <a:off x="5400675" y="5168900"/>
                <a:ext cx="141288" cy="384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FE2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08" name="Google Shape;2108;p77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DFE2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8FB4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2109" name="Google Shape;2109;p77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FF0000">
                  <a:alpha val="49803"/>
                </a:srgbClr>
              </a:solidFill>
              <a:ln w="38100" cap="flat" cmpd="sng">
                <a:solidFill>
                  <a:srgbClr val="DFE2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8FB4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2110" name="Google Shape;2110;p77"/>
              <p:cNvSpPr/>
              <p:nvPr/>
            </p:nvSpPr>
            <p:spPr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DFE2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8FB4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/>
              </a:p>
            </p:txBody>
          </p:sp>
          <p:sp>
            <p:nvSpPr>
              <p:cNvPr id="2111" name="Google Shape;2111;p77"/>
              <p:cNvSpPr/>
              <p:nvPr/>
            </p:nvSpPr>
            <p:spPr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DFE2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8FB4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2112" name="Google Shape;2112;p77"/>
              <p:cNvSpPr/>
              <p:nvPr/>
            </p:nvSpPr>
            <p:spPr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DFE2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8FB4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2400" b="1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113" name="Google Shape;2113;p77"/>
              <p:cNvSpPr/>
              <p:nvPr/>
            </p:nvSpPr>
            <p:spPr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DFE2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8FB4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20</a:t>
                </a:r>
                <a:endParaRPr/>
              </a:p>
            </p:txBody>
          </p:sp>
        </p:grpSp>
        <p:cxnSp>
          <p:nvCxnSpPr>
            <p:cNvPr id="2114" name="Google Shape;2114;p77"/>
            <p:cNvCxnSpPr/>
            <p:nvPr/>
          </p:nvCxnSpPr>
          <p:spPr>
            <a:xfrm>
              <a:off x="6393262" y="4445123"/>
              <a:ext cx="189447" cy="352746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5" name="Google Shape;2115;p77"/>
            <p:cNvSpPr/>
            <p:nvPr/>
          </p:nvSpPr>
          <p:spPr>
            <a:xfrm rot="-6900852">
              <a:off x="6565676" y="4270310"/>
              <a:ext cx="574828" cy="298679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25400" cap="flat" cmpd="sng">
              <a:solidFill>
                <a:srgbClr val="B491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77"/>
            <p:cNvSpPr/>
            <p:nvPr/>
          </p:nvSpPr>
          <p:spPr>
            <a:xfrm rot="-3882554">
              <a:off x="5780348" y="3344234"/>
              <a:ext cx="597191" cy="297793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25400" cap="flat" cmpd="sng">
              <a:solidFill>
                <a:srgbClr val="B491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8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8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125" name="Google Shape;2125;p8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  <p:grpSp>
        <p:nvGrpSpPr>
          <p:cNvPr id="2126" name="Google Shape;2126;p80"/>
          <p:cNvGrpSpPr/>
          <p:nvPr/>
        </p:nvGrpSpPr>
        <p:grpSpPr>
          <a:xfrm>
            <a:off x="193481" y="1420275"/>
            <a:ext cx="8630748" cy="5298959"/>
            <a:chOff x="472011" y="1508786"/>
            <a:chExt cx="3799787" cy="4865561"/>
          </a:xfrm>
        </p:grpSpPr>
        <p:sp>
          <p:nvSpPr>
            <p:cNvPr id="2127" name="Google Shape;2127;p80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80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80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30" name="Google Shape;2130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  <a:noFill/>
          <a:ln>
            <a:noFill/>
          </a:ln>
        </p:spPr>
      </p:pic>
      <p:sp>
        <p:nvSpPr>
          <p:cNvPr id="2131" name="Google Shape;2131;p80"/>
          <p:cNvSpPr txBox="1"/>
          <p:nvPr/>
        </p:nvSpPr>
        <p:spPr>
          <a:xfrm>
            <a:off x="544521" y="1724213"/>
            <a:ext cx="7963887" cy="4735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50" tIns="35975" rIns="107950" bIns="35975" anchor="t" anchorCtr="0">
            <a:normAutofit/>
          </a:bodyPr>
          <a:lstStyle/>
          <a:p>
            <a:pPr marL="456915" marR="0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B-Trees can be </a:t>
            </a:r>
            <a:r>
              <a:rPr lang="en-US" sz="3398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efficiently</a:t>
            </a: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sored on disks</a:t>
            </a:r>
            <a:endParaRPr sz="3398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6915" marR="0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2-3 tree is </a:t>
            </a:r>
            <a:r>
              <a:rPr lang="en-US" sz="3398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B-Tree</a:t>
            </a: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of order </a:t>
            </a:r>
            <a:r>
              <a:rPr lang="en-US" sz="3398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marL="456915" marR="0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-US" sz="3398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perfectly</a:t>
            </a: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balanced</a:t>
            </a:r>
            <a:endParaRPr/>
          </a:p>
          <a:p>
            <a:pPr marL="456915" marR="0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Performs </a:t>
            </a:r>
            <a:r>
              <a:rPr lang="en-US" sz="3398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transformations</a:t>
            </a:r>
            <a:endParaRPr/>
          </a:p>
          <a:p>
            <a:pPr marL="456915" marR="0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AVL Trees</a:t>
            </a:r>
            <a:endParaRPr/>
          </a:p>
          <a:p>
            <a:pPr marL="989981" marR="0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98"/>
              <a:buFont typeface="Noto Sans Symbols"/>
              <a:buChar char="▪"/>
            </a:pPr>
            <a:r>
              <a:rPr lang="en-US" sz="31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Rotations right and left</a:t>
            </a:r>
            <a:endParaRPr/>
          </a:p>
          <a:p>
            <a:pPr marL="989981" marR="0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98"/>
              <a:buFont typeface="Noto Sans Symbols"/>
              <a:buChar char="▪"/>
            </a:pPr>
            <a:r>
              <a:rPr lang="en-US" sz="31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Double rotations</a:t>
            </a:r>
            <a:endParaRPr sz="31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81"/>
          <p:cNvSpPr txBox="1">
            <a:spLocks noGrp="1"/>
          </p:cNvSpPr>
          <p:nvPr>
            <p:ph type="body" idx="4294967295"/>
          </p:nvPr>
        </p:nvSpPr>
        <p:spPr>
          <a:xfrm>
            <a:off x="1588" y="6400800"/>
            <a:ext cx="12114212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3"/>
              <a:buChar char="▪"/>
            </a:pPr>
            <a:endParaRPr sz="212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9813623fd5_0_182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00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2" lvl="0" indent="-3603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r>
              <a:rPr lang="en-US" sz="3000"/>
              <a:t>,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about.softuni.bg</a:t>
            </a:r>
            <a:r>
              <a:rPr lang="en-US" sz="3000"/>
              <a:t> </a:t>
            </a:r>
            <a:endParaRPr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softuni.foundation</a:t>
            </a:r>
            <a:endParaRPr sz="3000"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3000"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7"/>
              </a:rPr>
              <a:t>forum.softuni.bg</a:t>
            </a:r>
            <a:endParaRPr sz="3000"/>
          </a:p>
        </p:txBody>
      </p:sp>
      <p:sp>
        <p:nvSpPr>
          <p:cNvPr id="2156" name="Google Shape;2156;g9813623fd5_0_182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2157" name="Google Shape;2157;g9813623fd5_0_182"/>
          <p:cNvSpPr txBox="1">
            <a:spLocks noGrp="1"/>
          </p:cNvSpPr>
          <p:nvPr>
            <p:ph type="sldNum" idx="4294967295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9813623fd5_0_173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200" cy="54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2" lvl="0" indent="-36036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2146" name="Google Shape;2146;g9813623fd5_0_173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2147" name="Google Shape;2147;g9813623fd5_0_17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2148" name="Google Shape;2148;g9813623fd5_0_17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B-Tree of order </a:t>
            </a:r>
            <a:r>
              <a:rPr lang="en-US" b="1" dirty="0">
                <a:solidFill>
                  <a:schemeClr val="lt1"/>
                </a:solidFill>
              </a:rPr>
              <a:t>3</a:t>
            </a:r>
            <a:r>
              <a:rPr lang="en-US" dirty="0"/>
              <a:t> (max count of child nodes), also known as 2-3 tree</a:t>
            </a:r>
            <a:endParaRPr dirty="0"/>
          </a:p>
        </p:txBody>
      </p:sp>
      <p:sp>
        <p:nvSpPr>
          <p:cNvPr id="299" name="Google Shape;299;p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B-Tree – Example</a:t>
            </a:r>
            <a:endParaRPr/>
          </a:p>
        </p:txBody>
      </p:sp>
      <p:sp>
        <p:nvSpPr>
          <p:cNvPr id="300" name="Google Shape;300;p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pSp>
        <p:nvGrpSpPr>
          <p:cNvPr id="301" name="Google Shape;301;p8"/>
          <p:cNvGrpSpPr/>
          <p:nvPr/>
        </p:nvGrpSpPr>
        <p:grpSpPr>
          <a:xfrm>
            <a:off x="1214582" y="1860479"/>
            <a:ext cx="9982428" cy="3968158"/>
            <a:chOff x="1214582" y="1860479"/>
            <a:chExt cx="9982428" cy="3968158"/>
          </a:xfrm>
        </p:grpSpPr>
        <p:cxnSp>
          <p:nvCxnSpPr>
            <p:cNvPr id="302" name="Google Shape;302;p8"/>
            <p:cNvCxnSpPr>
              <a:stCxn id="303" idx="2"/>
            </p:cNvCxnSpPr>
            <p:nvPr/>
          </p:nvCxnSpPr>
          <p:spPr>
            <a:xfrm flipH="1">
              <a:off x="3944737" y="2543231"/>
              <a:ext cx="1829400" cy="10473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Google Shape;304;p8"/>
            <p:cNvCxnSpPr>
              <a:stCxn id="305" idx="2"/>
              <a:endCxn id="306" idx="0"/>
            </p:cNvCxnSpPr>
            <p:nvPr/>
          </p:nvCxnSpPr>
          <p:spPr>
            <a:xfrm>
              <a:off x="6272063" y="2543231"/>
              <a:ext cx="2531700" cy="1047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7" name="Google Shape;307;p8"/>
            <p:cNvSpPr/>
            <p:nvPr/>
          </p:nvSpPr>
          <p:spPr>
            <a:xfrm>
              <a:off x="3215726" y="3591270"/>
              <a:ext cx="729106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944833" y="3591270"/>
              <a:ext cx="76467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3215726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3713653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211579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525173" y="1860479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525173" y="2287199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6023100" y="2287199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1219201" y="5135880"/>
              <a:ext cx="729106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1948308" y="5135880"/>
              <a:ext cx="76467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1214582" y="556187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1717128" y="556260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2215054" y="556260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18" name="Google Shape;318;p8"/>
            <p:cNvCxnSpPr>
              <a:stCxn id="309" idx="2"/>
            </p:cNvCxnSpPr>
            <p:nvPr/>
          </p:nvCxnSpPr>
          <p:spPr>
            <a:xfrm flipH="1">
              <a:off x="1944889" y="4274022"/>
              <a:ext cx="1519800" cy="861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9" name="Google Shape;319;p8"/>
            <p:cNvSpPr/>
            <p:nvPr/>
          </p:nvSpPr>
          <p:spPr>
            <a:xfrm>
              <a:off x="3443517" y="5135880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3443517" y="556260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3941444" y="556260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5100147" y="5138665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5100147" y="5565385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598074" y="5565385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5" name="Google Shape;325;p8"/>
            <p:cNvCxnSpPr>
              <a:stCxn id="311" idx="2"/>
              <a:endCxn id="322" idx="0"/>
            </p:cNvCxnSpPr>
            <p:nvPr/>
          </p:nvCxnSpPr>
          <p:spPr>
            <a:xfrm>
              <a:off x="4460542" y="4274022"/>
              <a:ext cx="1137600" cy="8646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6" name="Google Shape;326;p8"/>
            <p:cNvCxnSpPr>
              <a:stCxn id="310" idx="2"/>
              <a:endCxn id="319" idx="0"/>
            </p:cNvCxnSpPr>
            <p:nvPr/>
          </p:nvCxnSpPr>
          <p:spPr>
            <a:xfrm flipH="1">
              <a:off x="3941317" y="4274022"/>
              <a:ext cx="21300" cy="861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6" name="Google Shape;306;p8"/>
            <p:cNvSpPr/>
            <p:nvPr/>
          </p:nvSpPr>
          <p:spPr>
            <a:xfrm>
              <a:off x="8305801" y="3591270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41</a:t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305801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8803728" y="4017990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6886732" y="5135877"/>
              <a:ext cx="99585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6886732" y="5562597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384659" y="5562597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2" name="Google Shape;332;p8"/>
            <p:cNvCxnSpPr>
              <a:stCxn id="328" idx="2"/>
            </p:cNvCxnSpPr>
            <p:nvPr/>
          </p:nvCxnSpPr>
          <p:spPr>
            <a:xfrm>
              <a:off x="9052692" y="4274022"/>
              <a:ext cx="1383900" cy="861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3" name="Google Shape;333;p8"/>
            <p:cNvCxnSpPr>
              <a:stCxn id="327" idx="2"/>
              <a:endCxn id="329" idx="0"/>
            </p:cNvCxnSpPr>
            <p:nvPr/>
          </p:nvCxnSpPr>
          <p:spPr>
            <a:xfrm flipH="1">
              <a:off x="7384764" y="4274022"/>
              <a:ext cx="1170000" cy="8619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4" name="Google Shape;334;p8"/>
            <p:cNvSpPr/>
            <p:nvPr/>
          </p:nvSpPr>
          <p:spPr>
            <a:xfrm>
              <a:off x="9703230" y="5145885"/>
              <a:ext cx="729106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50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10432337" y="5145885"/>
              <a:ext cx="764673" cy="426720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73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9703229" y="5571875"/>
              <a:ext cx="493309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10201157" y="5572605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10699083" y="5572605"/>
              <a:ext cx="497927" cy="256032"/>
            </a:xfrm>
            <a:prstGeom prst="rect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2649</Words>
  <Application>Microsoft Office PowerPoint</Application>
  <PresentationFormat>Widescreen</PresentationFormat>
  <Paragraphs>1214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맑은 고딕</vt:lpstr>
      <vt:lpstr>Arial</vt:lpstr>
      <vt:lpstr>Calibri</vt:lpstr>
      <vt:lpstr>Consolas</vt:lpstr>
      <vt:lpstr>Noto Sans Symbols</vt:lpstr>
      <vt:lpstr>1_SoftUni3_1</vt:lpstr>
      <vt:lpstr>B-Trees - 2-3 Trees and AVL Trees</vt:lpstr>
      <vt:lpstr>Table of Contents</vt:lpstr>
      <vt:lpstr>Have a Question?</vt:lpstr>
      <vt:lpstr>PowerPoint Presentation</vt:lpstr>
      <vt:lpstr>What is a Balanced Binary Search Tree?</vt:lpstr>
      <vt:lpstr>Balanced Binary Search Tree – Example</vt:lpstr>
      <vt:lpstr>PowerPoint Presentation</vt:lpstr>
      <vt:lpstr>What are B-Trees?</vt:lpstr>
      <vt:lpstr>B-Tree – Example</vt:lpstr>
      <vt:lpstr>B-Trees vs. Other Balanced Search Trees</vt:lpstr>
      <vt:lpstr>PowerPoint Presentation</vt:lpstr>
      <vt:lpstr>Definition</vt:lpstr>
      <vt:lpstr>2-3 Tree Example</vt:lpstr>
      <vt:lpstr>2-3 Tree Searching</vt:lpstr>
      <vt:lpstr>2-3 Tree Insertion (at 2-node)</vt:lpstr>
      <vt:lpstr>2-3 Tree Insertion (at 3-node)</vt:lpstr>
      <vt:lpstr>2-3 Tree Insertion</vt:lpstr>
      <vt:lpstr>2-3 Tree Insertion (2)</vt:lpstr>
      <vt:lpstr>2-3 Tree Construction</vt:lpstr>
      <vt:lpstr>2-3 Tree Construction (2)</vt:lpstr>
      <vt:lpstr>2-3 Tree Construction (3)</vt:lpstr>
      <vt:lpstr>2-3 Tree Construction (4)</vt:lpstr>
      <vt:lpstr>2-3 Tree Construction (5)</vt:lpstr>
      <vt:lpstr>2-3 Tree Construction (6)</vt:lpstr>
      <vt:lpstr>2-3 Tree Construction (7)</vt:lpstr>
      <vt:lpstr>2-3 Tree Construction (8)</vt:lpstr>
      <vt:lpstr>2-3 Tree Construction (9)</vt:lpstr>
      <vt:lpstr>2-3 Tree Properties</vt:lpstr>
      <vt:lpstr>2-3 Tree - Quiz</vt:lpstr>
      <vt:lpstr>2-3 Tree - Answer</vt:lpstr>
      <vt:lpstr>2-3 Tree - Summary</vt:lpstr>
      <vt:lpstr>PowerPoint Presentation</vt:lpstr>
      <vt:lpstr>AVL Tree</vt:lpstr>
      <vt:lpstr>AVL Tree Rebalancing</vt:lpstr>
      <vt:lpstr>AVL Tree Rebalancing</vt:lpstr>
      <vt:lpstr>Right Rotation</vt:lpstr>
      <vt:lpstr>Left Rotation</vt:lpstr>
      <vt:lpstr>AVL Tree Insertion Algorithm</vt:lpstr>
      <vt:lpstr>Insertion - #1</vt:lpstr>
      <vt:lpstr>Insertion - #2</vt:lpstr>
      <vt:lpstr>Insertion - #3</vt:lpstr>
      <vt:lpstr>Insertion - #4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AVL Tree - Quiz</vt:lpstr>
      <vt:lpstr>AVL Tree - Quiz</vt:lpstr>
      <vt:lpstr>PowerPoint Presentation</vt:lpstr>
      <vt:lpstr>Single Rotation Problem</vt:lpstr>
      <vt:lpstr>Single Rotation Problem (2)</vt:lpstr>
      <vt:lpstr>PowerPoint Presentation</vt:lpstr>
      <vt:lpstr>Double Right Rotation</vt:lpstr>
      <vt:lpstr>Double Right Rotation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PowerPoint Presentation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Quiz</vt:lpstr>
      <vt:lpstr>AVL Tree - Quiz</vt:lpstr>
      <vt:lpstr>AVL Tree - Summary</vt:lpstr>
      <vt:lpstr>Rotate Right</vt:lpstr>
      <vt:lpstr>Balance Node</vt:lpstr>
      <vt:lpstr>PowerPoint Presentation</vt:lpstr>
      <vt:lpstr>Summary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 - 2-3 Trees and AVL Trees</dc:title>
  <dc:creator>Software University Foundation</dc:creator>
  <cp:lastModifiedBy>Vasil Dimov</cp:lastModifiedBy>
  <cp:revision>14</cp:revision>
  <dcterms:created xsi:type="dcterms:W3CDTF">2018-05-23T13:08:44Z</dcterms:created>
  <dcterms:modified xsi:type="dcterms:W3CDTF">2020-10-21T15:47:10Z</dcterms:modified>
</cp:coreProperties>
</file>