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39" r:id="rId69"/>
    <p:sldId id="338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hZwM3K5IErYJpDd0W3z+G0KP+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B0"/>
    <a:srgbClr val="D0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A6284F-9FAD-4E19-9DFB-33CA7242D596}">
  <a:tblStyle styleId="{01A6284F-9FAD-4E19-9DFB-33CA7242D5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5" name="Google Shape;1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8" name="Google Shape;2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7" name="Google Shape;1407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6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09" name="Google Shape;1409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1424" name="Google Shape;1424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9813623f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1" name="Google Shape;2151;g9813623fd5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g9813623fd5_0_18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g9813623fd5_0_18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813623f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g9813623fd5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g9813623fd5_0_17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9813623fd5_0_17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16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176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495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3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3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3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73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73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3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3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3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4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74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76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6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6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7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7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8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7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7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7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7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7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7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7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7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7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7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7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7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7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7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7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7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7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7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9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9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9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7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98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0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0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0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80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0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0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1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1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81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8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2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2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2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82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2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2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3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8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3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1_About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13623fd5_0_3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9813623fd5_0_35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13623fd5_0_35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813623fd5_0_35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813623fd5_0_35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813623fd5_0_35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9813623fd5_0_357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9813623fd5_0_35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13623fd5_0_35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4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0858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67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95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156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080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023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  <p:sldLayoutId id="2147483650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9" name="Google Shape;199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201" name="Google Shape;201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97" name="Google Shape;19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Node Color, Insertions and Rotations</a:t>
            </a:r>
            <a:endParaRPr/>
          </a:p>
        </p:txBody>
      </p:sp>
      <p:sp>
        <p:nvSpPr>
          <p:cNvPr id="198" name="Google Shape;19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Red-Black Trees and AA Trees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 rot="-1602068">
            <a:off x="7440551" y="1895153"/>
            <a:ext cx="1711831" cy="10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Orient a left-leaning red link to lean right (temporarily)</a:t>
            </a:r>
            <a:endParaRPr/>
          </a:p>
        </p:txBody>
      </p: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Right Rotation</a:t>
            </a:r>
            <a:endParaRPr/>
          </a:p>
        </p:txBody>
      </p:sp>
      <p:cxnSp>
        <p:nvCxnSpPr>
          <p:cNvPr id="330" name="Google Shape;330;p10"/>
          <p:cNvCxnSpPr/>
          <p:nvPr/>
        </p:nvCxnSpPr>
        <p:spPr>
          <a:xfrm>
            <a:off x="4996404" y="389769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0"/>
          <p:cNvSpPr txBox="1"/>
          <p:nvPr/>
        </p:nvSpPr>
        <p:spPr>
          <a:xfrm>
            <a:off x="3775598" y="399241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(x)</a:t>
            </a:r>
            <a:endParaRPr/>
          </a:p>
        </p:txBody>
      </p:sp>
      <p:sp>
        <p:nvSpPr>
          <p:cNvPr id="332" name="Google Shape;332;p10"/>
          <p:cNvSpPr/>
          <p:nvPr/>
        </p:nvSpPr>
        <p:spPr>
          <a:xfrm>
            <a:off x="9944710" y="2508705"/>
            <a:ext cx="1713891" cy="919401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2570649" y="3004400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34" name="Google Shape;334;p10"/>
          <p:cNvSpPr/>
          <p:nvPr/>
        </p:nvSpPr>
        <p:spPr>
          <a:xfrm>
            <a:off x="1386318" y="4339669"/>
            <a:ext cx="820899" cy="78161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 flipH="1">
            <a:off x="2077292" y="3672034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 flipH="1">
            <a:off x="1194380" y="5078831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1948582" y="5095078"/>
            <a:ext cx="420892" cy="66758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0"/>
          <p:cNvCxnSpPr/>
          <p:nvPr/>
        </p:nvCxnSpPr>
        <p:spPr>
          <a:xfrm>
            <a:off x="3222704" y="3756763"/>
            <a:ext cx="547388" cy="7504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10"/>
          <p:cNvSpPr/>
          <p:nvPr/>
        </p:nvSpPr>
        <p:spPr>
          <a:xfrm>
            <a:off x="9866052" y="4285120"/>
            <a:ext cx="822506" cy="81481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8758771" y="3004400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341" name="Google Shape;341;p10"/>
          <p:cNvCxnSpPr/>
          <p:nvPr/>
        </p:nvCxnSpPr>
        <p:spPr>
          <a:xfrm>
            <a:off x="9438699" y="3691594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10"/>
          <p:cNvCxnSpPr/>
          <p:nvPr/>
        </p:nvCxnSpPr>
        <p:spPr>
          <a:xfrm flipH="1">
            <a:off x="8489783" y="3709811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10"/>
          <p:cNvCxnSpPr/>
          <p:nvPr/>
        </p:nvCxnSpPr>
        <p:spPr>
          <a:xfrm flipH="1">
            <a:off x="9664877" y="5064691"/>
            <a:ext cx="412859" cy="64138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494070" y="5022240"/>
            <a:ext cx="430076" cy="66877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1123569" lvl="1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E X C M S Y A H P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M X E H S Y C F P A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M X E P S Y C H A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C X A E S Y M H P F</a:t>
            </a:r>
            <a:endParaRPr/>
          </a:p>
        </p:txBody>
      </p:sp>
      <p:sp>
        <p:nvSpPr>
          <p:cNvPr id="350" name="Google Shape;350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 - Quiz</a:t>
            </a:r>
            <a:endParaRPr/>
          </a:p>
        </p:txBody>
      </p:sp>
      <p:sp>
        <p:nvSpPr>
          <p:cNvPr id="351" name="Google Shape;351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7889" y="1591268"/>
            <a:ext cx="6824522" cy="43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1123569" lvl="1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R E X C M S Y A H P F</a:t>
            </a:r>
            <a:endParaRPr dirty="0"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R M X E H S Y C F P A</a:t>
            </a:r>
            <a:endParaRPr dirty="0"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chemeClr val="accent2"/>
                </a:solidFill>
              </a:rPr>
              <a:t>R M X E P S Y C H A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R C X A E S Y M H P F</a:t>
            </a:r>
            <a:endParaRPr/>
          </a:p>
        </p:txBody>
      </p:sp>
      <p:sp>
        <p:nvSpPr>
          <p:cNvPr id="358" name="Google Shape;358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 - Answer</a:t>
            </a:r>
            <a:endParaRPr/>
          </a:p>
        </p:txBody>
      </p:sp>
      <p:sp>
        <p:nvSpPr>
          <p:cNvPr id="359" name="Google Shape;359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6629" y="1529610"/>
            <a:ext cx="6825783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368" name="Google Shape;368;p13"/>
          <p:cNvGrpSpPr/>
          <p:nvPr/>
        </p:nvGrpSpPr>
        <p:grpSpPr>
          <a:xfrm>
            <a:off x="4667569" y="1582480"/>
            <a:ext cx="3030403" cy="1809307"/>
            <a:chOff x="3232172" y="838201"/>
            <a:chExt cx="4665541" cy="3966625"/>
          </a:xfrm>
        </p:grpSpPr>
        <p:cxnSp>
          <p:nvCxnSpPr>
            <p:cNvPr id="369" name="Google Shape;369;p13"/>
            <p:cNvCxnSpPr/>
            <p:nvPr/>
          </p:nvCxnSpPr>
          <p:spPr>
            <a:xfrm>
              <a:off x="7051966" y="2081095"/>
              <a:ext cx="200630" cy="27850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3"/>
            <p:cNvCxnSpPr/>
            <p:nvPr/>
          </p:nvCxnSpPr>
          <p:spPr>
            <a:xfrm>
              <a:off x="6410849" y="1399716"/>
              <a:ext cx="79749" cy="12428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3"/>
            <p:cNvSpPr/>
            <p:nvPr/>
          </p:nvSpPr>
          <p:spPr>
            <a:xfrm>
              <a:off x="5638801" y="8382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400801" y="13862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051967" y="23179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/>
            </a:p>
          </p:txBody>
        </p:sp>
        <p:cxnSp>
          <p:nvCxnSpPr>
            <p:cNvPr id="374" name="Google Shape;374;p13"/>
            <p:cNvCxnSpPr/>
            <p:nvPr/>
          </p:nvCxnSpPr>
          <p:spPr>
            <a:xfrm flipH="1">
              <a:off x="7116554" y="302099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3"/>
            <p:cNvCxnSpPr/>
            <p:nvPr/>
          </p:nvCxnSpPr>
          <p:spPr>
            <a:xfrm>
              <a:off x="7696631" y="300726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3"/>
            <p:cNvCxnSpPr/>
            <p:nvPr/>
          </p:nvCxnSpPr>
          <p:spPr>
            <a:xfrm flipH="1">
              <a:off x="5604459" y="1396784"/>
              <a:ext cx="96471" cy="12721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3"/>
            <p:cNvCxnSpPr/>
            <p:nvPr/>
          </p:nvCxnSpPr>
          <p:spPr>
            <a:xfrm flipH="1">
              <a:off x="6435142" y="20893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13"/>
            <p:cNvSpPr/>
            <p:nvPr/>
          </p:nvSpPr>
          <p:spPr>
            <a:xfrm>
              <a:off x="4897546" y="138112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cxnSp>
          <p:nvCxnSpPr>
            <p:cNvPr id="381" name="Google Shape;381;p13"/>
            <p:cNvCxnSpPr/>
            <p:nvPr/>
          </p:nvCxnSpPr>
          <p:spPr>
            <a:xfrm flipH="1">
              <a:off x="4917233" y="20669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13"/>
            <p:cNvSpPr/>
            <p:nvPr/>
          </p:nvSpPr>
          <p:spPr>
            <a:xfrm>
              <a:off x="4877497" y="3061022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cxnSp>
          <p:nvCxnSpPr>
            <p:cNvPr id="383" name="Google Shape;383;p13"/>
            <p:cNvCxnSpPr/>
            <p:nvPr/>
          </p:nvCxnSpPr>
          <p:spPr>
            <a:xfrm>
              <a:off x="4916274" y="2852018"/>
              <a:ext cx="183337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4" name="Google Shape;384;p13"/>
            <p:cNvSpPr/>
            <p:nvPr/>
          </p:nvSpPr>
          <p:spPr>
            <a:xfrm>
              <a:off x="3766329" y="304690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386" name="Google Shape;386;p13"/>
            <p:cNvCxnSpPr/>
            <p:nvPr/>
          </p:nvCxnSpPr>
          <p:spPr>
            <a:xfrm flipH="1">
              <a:off x="4245229" y="282255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3"/>
            <p:cNvCxnSpPr/>
            <p:nvPr/>
          </p:nvCxnSpPr>
          <p:spPr>
            <a:xfrm flipH="1">
              <a:off x="3753984" y="369062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3"/>
            <p:cNvCxnSpPr/>
            <p:nvPr/>
          </p:nvCxnSpPr>
          <p:spPr>
            <a:xfrm flipH="1">
              <a:off x="3232172" y="45762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3"/>
            <p:cNvCxnSpPr/>
            <p:nvPr/>
          </p:nvCxnSpPr>
          <p:spPr>
            <a:xfrm flipH="1">
              <a:off x="4917232" y="374211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3"/>
            <p:cNvCxnSpPr/>
            <p:nvPr/>
          </p:nvCxnSpPr>
          <p:spPr>
            <a:xfrm flipH="1">
              <a:off x="6731568" y="397834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7240504" y="394907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5450836" y="373834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3906666" y="454875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Locate</a:t>
            </a:r>
            <a:r>
              <a:rPr lang="en-US"/>
              <a:t> the node position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new </a:t>
            </a:r>
            <a:r>
              <a:rPr lang="en-US" b="1">
                <a:solidFill>
                  <a:schemeClr val="lt1"/>
                </a:solidFill>
              </a:rPr>
              <a:t>red</a:t>
            </a:r>
            <a:r>
              <a:rPr lang="en-US"/>
              <a:t> node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the new node to the tree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Balance</a:t>
            </a:r>
            <a:r>
              <a:rPr lang="en-US"/>
              <a:t> the tree if needed</a:t>
            </a:r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400" name="Google Shape;400;p1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Insert </a:t>
            </a:r>
            <a:r>
              <a:rPr lang="en-US" dirty="0" smtClean="0">
                <a:solidFill>
                  <a:schemeClr val="bg1"/>
                </a:solidFill>
              </a:rPr>
              <a:t>50 </a:t>
            </a:r>
            <a:r>
              <a:rPr lang="en-US" dirty="0" smtClean="0"/>
              <a:t>into </a:t>
            </a:r>
            <a:r>
              <a:rPr lang="en-US" dirty="0"/>
              <a:t>a single 2-node: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Smaller </a:t>
            </a:r>
            <a:r>
              <a:rPr lang="en-US" dirty="0" smtClean="0"/>
              <a:t>element 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cxnSp>
        <p:nvCxnSpPr>
          <p:cNvPr id="408" name="Google Shape;408;p15"/>
          <p:cNvCxnSpPr>
            <a:endCxn id="405" idx="2"/>
          </p:cNvCxnSpPr>
          <p:nvPr/>
        </p:nvCxnSpPr>
        <p:spPr>
          <a:xfrm>
            <a:off x="6099450" y="1580691"/>
            <a:ext cx="0" cy="48165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9" name="Google Shape;409;p15"/>
          <p:cNvSpPr/>
          <p:nvPr/>
        </p:nvSpPr>
        <p:spPr>
          <a:xfrm>
            <a:off x="1828801" y="40907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410" name="Google Shape;410;p15"/>
          <p:cNvCxnSpPr/>
          <p:nvPr/>
        </p:nvCxnSpPr>
        <p:spPr>
          <a:xfrm flipH="1">
            <a:off x="1941016" y="4819454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15"/>
          <p:cNvCxnSpPr/>
          <p:nvPr/>
        </p:nvCxnSpPr>
        <p:spPr>
          <a:xfrm>
            <a:off x="2449952" y="4790188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15"/>
          <p:cNvSpPr/>
          <p:nvPr/>
        </p:nvSpPr>
        <p:spPr>
          <a:xfrm>
            <a:off x="2325752" y="319457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413" name="Google Shape;413;p15"/>
          <p:cNvCxnSpPr/>
          <p:nvPr/>
        </p:nvCxnSpPr>
        <p:spPr>
          <a:xfrm flipH="1">
            <a:off x="2390339" y="3897670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5"/>
          <p:cNvCxnSpPr/>
          <p:nvPr/>
        </p:nvCxnSpPr>
        <p:spPr>
          <a:xfrm>
            <a:off x="3022430" y="385394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15"/>
          <p:cNvSpPr txBox="1"/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ts val="3400"/>
            </a:pPr>
            <a:r>
              <a:rPr lang="en-US" sz="339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3398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lang="en-US" sz="3398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9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 single 2-node</a:t>
            </a:r>
            <a:r>
              <a:rPr lang="en-US" sz="3398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element</a:t>
            </a:r>
            <a:endParaRPr dirty="0"/>
          </a:p>
        </p:txBody>
      </p:sp>
      <p:sp>
        <p:nvSpPr>
          <p:cNvPr id="416" name="Google Shape;416;p15"/>
          <p:cNvSpPr/>
          <p:nvPr/>
        </p:nvSpPr>
        <p:spPr>
          <a:xfrm>
            <a:off x="3143206" y="5134252"/>
            <a:ext cx="2190794" cy="919401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7789572" y="360736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flipH="1">
            <a:off x="7901787" y="4336105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15"/>
          <p:cNvCxnSpPr/>
          <p:nvPr/>
        </p:nvCxnSpPr>
        <p:spPr>
          <a:xfrm>
            <a:off x="8410723" y="4306839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15"/>
          <p:cNvSpPr/>
          <p:nvPr/>
        </p:nvSpPr>
        <p:spPr>
          <a:xfrm>
            <a:off x="7122929" y="27112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421" name="Google Shape;421;p15"/>
          <p:cNvCxnSpPr/>
          <p:nvPr/>
        </p:nvCxnSpPr>
        <p:spPr>
          <a:xfrm flipH="1">
            <a:off x="7187516" y="3414321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15"/>
          <p:cNvCxnSpPr/>
          <p:nvPr/>
        </p:nvCxnSpPr>
        <p:spPr>
          <a:xfrm>
            <a:off x="7819607" y="3370597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15"/>
          <p:cNvSpPr/>
          <p:nvPr/>
        </p:nvSpPr>
        <p:spPr>
          <a:xfrm>
            <a:off x="9674223" y="1535506"/>
            <a:ext cx="2190794" cy="2145268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right, we need left rotation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0150567" y="44196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cxnSp>
        <p:nvCxnSpPr>
          <p:cNvPr id="426" name="Google Shape;426;p15"/>
          <p:cNvCxnSpPr/>
          <p:nvPr/>
        </p:nvCxnSpPr>
        <p:spPr>
          <a:xfrm flipH="1">
            <a:off x="10262782" y="5148342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5"/>
          <p:cNvCxnSpPr/>
          <p:nvPr/>
        </p:nvCxnSpPr>
        <p:spPr>
          <a:xfrm>
            <a:off x="10771718" y="511907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15"/>
          <p:cNvSpPr/>
          <p:nvPr/>
        </p:nvSpPr>
        <p:spPr>
          <a:xfrm>
            <a:off x="9540967" y="52405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9" name="Google Shape;429;p15"/>
          <p:cNvCxnSpPr/>
          <p:nvPr/>
        </p:nvCxnSpPr>
        <p:spPr>
          <a:xfrm flipH="1">
            <a:off x="9605554" y="5943600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15"/>
          <p:cNvCxnSpPr/>
          <p:nvPr/>
        </p:nvCxnSpPr>
        <p:spPr>
          <a:xfrm>
            <a:off x="10237645" y="589987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smaller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(2)</a:t>
            </a:r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38" name="Google Shape;438;p16"/>
          <p:cNvSpPr/>
          <p:nvPr/>
        </p:nvSpPr>
        <p:spPr>
          <a:xfrm>
            <a:off x="6002240" y="32084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6819695" y="409510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4367331" y="32084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6002239" y="505407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3549876" y="409510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4367330" y="505407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2732421" y="50564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45" name="Google Shape;445;p16"/>
          <p:cNvCxnSpPr/>
          <p:nvPr/>
        </p:nvCxnSpPr>
        <p:spPr>
          <a:xfrm>
            <a:off x="5866356" y="301656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16"/>
          <p:cNvSpPr/>
          <p:nvPr/>
        </p:nvSpPr>
        <p:spPr>
          <a:xfrm>
            <a:off x="5184785" y="234110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47" name="Google Shape;447;p16"/>
          <p:cNvCxnSpPr/>
          <p:nvPr/>
        </p:nvCxnSpPr>
        <p:spPr>
          <a:xfrm>
            <a:off x="6629401" y="3897627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16"/>
          <p:cNvCxnSpPr/>
          <p:nvPr/>
        </p:nvCxnSpPr>
        <p:spPr>
          <a:xfrm>
            <a:off x="4218720" y="4788338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16"/>
          <p:cNvCxnSpPr/>
          <p:nvPr/>
        </p:nvCxnSpPr>
        <p:spPr>
          <a:xfrm flipH="1">
            <a:off x="5083403" y="301656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16"/>
          <p:cNvCxnSpPr/>
          <p:nvPr/>
        </p:nvCxnSpPr>
        <p:spPr>
          <a:xfrm flipH="1">
            <a:off x="4273888" y="3895271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16"/>
          <p:cNvCxnSpPr/>
          <p:nvPr/>
        </p:nvCxnSpPr>
        <p:spPr>
          <a:xfrm flipH="1">
            <a:off x="3434302" y="4788339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16"/>
          <p:cNvCxnSpPr/>
          <p:nvPr/>
        </p:nvCxnSpPr>
        <p:spPr>
          <a:xfrm flipH="1">
            <a:off x="6687602" y="4775111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16"/>
          <p:cNvSpPr/>
          <p:nvPr/>
        </p:nvSpPr>
        <p:spPr>
          <a:xfrm>
            <a:off x="8542659" y="3894846"/>
            <a:ext cx="2190794" cy="919401"/>
          </a:xfrm>
          <a:prstGeom prst="wedgeRoundRectCallout">
            <a:avLst>
              <a:gd name="adj1" fmla="val -126158"/>
              <a:gd name="adj2" fmla="val 11204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larger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(3)</a:t>
            </a:r>
            <a:endParaRPr dirty="0"/>
          </a:p>
        </p:txBody>
      </p:sp>
      <p:sp>
        <p:nvSpPr>
          <p:cNvPr id="460" name="Google Shape;460;p1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3879420" y="300326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696875" y="388995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2244511" y="300326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5514330" y="484892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1427056" y="3889957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2244510" y="48489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609601" y="485128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68" name="Google Shape;468;p17"/>
          <p:cNvCxnSpPr/>
          <p:nvPr/>
        </p:nvCxnSpPr>
        <p:spPr>
          <a:xfrm>
            <a:off x="3743536" y="281141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17"/>
          <p:cNvSpPr/>
          <p:nvPr/>
        </p:nvSpPr>
        <p:spPr>
          <a:xfrm>
            <a:off x="3061965" y="213595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70" name="Google Shape;470;p17"/>
          <p:cNvCxnSpPr/>
          <p:nvPr/>
        </p:nvCxnSpPr>
        <p:spPr>
          <a:xfrm>
            <a:off x="4506581" y="3692478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17"/>
          <p:cNvCxnSpPr/>
          <p:nvPr/>
        </p:nvCxnSpPr>
        <p:spPr>
          <a:xfrm>
            <a:off x="2095900" y="4583189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17"/>
          <p:cNvCxnSpPr/>
          <p:nvPr/>
        </p:nvCxnSpPr>
        <p:spPr>
          <a:xfrm flipH="1">
            <a:off x="2960583" y="281141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2151068" y="369012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1311482" y="4583190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17"/>
          <p:cNvSpPr/>
          <p:nvPr/>
        </p:nvSpPr>
        <p:spPr>
          <a:xfrm>
            <a:off x="3145953" y="5591280"/>
            <a:ext cx="2257798" cy="919401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17"/>
          <p:cNvCxnSpPr/>
          <p:nvPr/>
        </p:nvCxnSpPr>
        <p:spPr>
          <a:xfrm>
            <a:off x="5343197" y="4581781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17"/>
          <p:cNvSpPr/>
          <p:nvPr/>
        </p:nvSpPr>
        <p:spPr>
          <a:xfrm>
            <a:off x="9996639" y="30009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>
            <a:off x="9996639" y="487317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>
            <a:off x="8361730" y="30009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10814094" y="38875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>
            <a:off x="7544275" y="38875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>
            <a:off x="8361729" y="484656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>
            <a:off x="6726820" y="484892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84" name="Google Shape;484;p17"/>
          <p:cNvCxnSpPr/>
          <p:nvPr/>
        </p:nvCxnSpPr>
        <p:spPr>
          <a:xfrm>
            <a:off x="9860755" y="28090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17"/>
          <p:cNvSpPr/>
          <p:nvPr/>
        </p:nvSpPr>
        <p:spPr>
          <a:xfrm>
            <a:off x="9179184" y="21336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86" name="Google Shape;486;p17"/>
          <p:cNvCxnSpPr/>
          <p:nvPr/>
        </p:nvCxnSpPr>
        <p:spPr>
          <a:xfrm>
            <a:off x="10623800" y="3690120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17"/>
          <p:cNvCxnSpPr/>
          <p:nvPr/>
        </p:nvCxnSpPr>
        <p:spPr>
          <a:xfrm>
            <a:off x="8213119" y="4580831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17"/>
          <p:cNvCxnSpPr/>
          <p:nvPr/>
        </p:nvCxnSpPr>
        <p:spPr>
          <a:xfrm flipH="1">
            <a:off x="9077802" y="28090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17"/>
          <p:cNvCxnSpPr/>
          <p:nvPr/>
        </p:nvCxnSpPr>
        <p:spPr>
          <a:xfrm flipH="1">
            <a:off x="8268287" y="3687764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7"/>
          <p:cNvCxnSpPr/>
          <p:nvPr/>
        </p:nvCxnSpPr>
        <p:spPr>
          <a:xfrm flipH="1">
            <a:off x="7428701" y="4580832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7"/>
          <p:cNvCxnSpPr/>
          <p:nvPr/>
        </p:nvCxnSpPr>
        <p:spPr>
          <a:xfrm flipH="1">
            <a:off x="10654577" y="4576536"/>
            <a:ext cx="301196" cy="37952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7"/>
          <p:cNvSpPr/>
          <p:nvPr/>
        </p:nvSpPr>
        <p:spPr>
          <a:xfrm>
            <a:off x="6141490" y="3289162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8050284" y="5835173"/>
            <a:ext cx="2257798" cy="510778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 rotation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3 cases:</a:t>
            </a:r>
            <a:endParaRPr dirty="0"/>
          </a:p>
          <a:p>
            <a:pPr marL="989981" lvl="1" indent="-380762">
              <a:spcBef>
                <a:spcPts val="1200"/>
              </a:spcBef>
              <a:buSzPts val="3100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larger</a:t>
            </a:r>
            <a:r>
              <a:rPr lang="en-US" dirty="0"/>
              <a:t> than both keys</a:t>
            </a:r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smaller</a:t>
            </a:r>
            <a:r>
              <a:rPr lang="en-US" dirty="0"/>
              <a:t> than both keys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between</a:t>
            </a:r>
            <a:r>
              <a:rPr lang="en-US" dirty="0"/>
              <a:t> the 2 keys</a:t>
            </a: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Into 3-Node</a:t>
            </a:r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Larger</a:t>
            </a:r>
            <a:r>
              <a:rPr lang="en-US"/>
              <a:t> than both keys: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Flipping the colors </a:t>
            </a:r>
            <a:r>
              <a:rPr lang="en-US" b="1">
                <a:solidFill>
                  <a:schemeClr val="lt1"/>
                </a:solidFill>
              </a:rPr>
              <a:t>increases</a:t>
            </a:r>
            <a:r>
              <a:rPr lang="en-US"/>
              <a:t> the </a:t>
            </a:r>
            <a:r>
              <a:rPr lang="en-US" b="1">
                <a:solidFill>
                  <a:schemeClr val="lt1"/>
                </a:solidFill>
              </a:rPr>
              <a:t>tree height</a:t>
            </a:r>
            <a:r>
              <a:rPr lang="en-US"/>
              <a:t>, which maintains the 1-1 correspondence to 2-3 trees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(1)</a:t>
            </a:r>
            <a:endParaRPr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3030877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13959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10" name="Google Shape;510;p19"/>
          <p:cNvCxnSpPr/>
          <p:nvPr/>
        </p:nvCxnSpPr>
        <p:spPr>
          <a:xfrm>
            <a:off x="2894993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19"/>
          <p:cNvSpPr/>
          <p:nvPr/>
        </p:nvSpPr>
        <p:spPr>
          <a:xfrm>
            <a:off x="2213422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12" name="Google Shape;512;p19"/>
          <p:cNvCxnSpPr/>
          <p:nvPr/>
        </p:nvCxnSpPr>
        <p:spPr>
          <a:xfrm flipH="1">
            <a:off x="2112040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19"/>
          <p:cNvSpPr/>
          <p:nvPr/>
        </p:nvSpPr>
        <p:spPr>
          <a:xfrm>
            <a:off x="5208549" y="2657447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9067801" y="299929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7432892" y="299929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6" name="Google Shape;516;p19"/>
          <p:cNvCxnSpPr/>
          <p:nvPr/>
        </p:nvCxnSpPr>
        <p:spPr>
          <a:xfrm>
            <a:off x="8931917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19"/>
          <p:cNvSpPr/>
          <p:nvPr/>
        </p:nvSpPr>
        <p:spPr>
          <a:xfrm>
            <a:off x="8250346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18" name="Google Shape;518;p19"/>
          <p:cNvCxnSpPr/>
          <p:nvPr/>
        </p:nvCxnSpPr>
        <p:spPr>
          <a:xfrm flipH="1">
            <a:off x="8148964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19"/>
          <p:cNvSpPr/>
          <p:nvPr/>
        </p:nvSpPr>
        <p:spPr>
          <a:xfrm>
            <a:off x="9476527" y="2012087"/>
            <a:ext cx="2257798" cy="510778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Red-Black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Simple Representation of a 2-3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Rebalancing Trees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Rotations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Insertion Algorithm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AA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Insertion Algorithm</a:t>
            </a:r>
            <a:endParaRPr dirty="0"/>
          </a:p>
        </p:txBody>
      </p:sp>
      <p:sp>
        <p:nvSpPr>
          <p:cNvPr id="212" name="Google Shape;212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Smaller</a:t>
            </a:r>
            <a:r>
              <a:rPr lang="en-US" dirty="0"/>
              <a:t> than both keys: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(2)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1177902" y="389656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19293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2746822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30" name="Google Shape;530;p20"/>
          <p:cNvCxnSpPr/>
          <p:nvPr/>
        </p:nvCxnSpPr>
        <p:spPr>
          <a:xfrm flipH="1">
            <a:off x="2645440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20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9385174" y="29376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750265" y="29376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534" name="Google Shape;534;p20"/>
          <p:cNvCxnSpPr/>
          <p:nvPr/>
        </p:nvCxnSpPr>
        <p:spPr>
          <a:xfrm>
            <a:off x="9249290" y="274581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0"/>
          <p:cNvSpPr/>
          <p:nvPr/>
        </p:nvSpPr>
        <p:spPr>
          <a:xfrm>
            <a:off x="8567719" y="207036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36" name="Google Shape;536;p20"/>
          <p:cNvCxnSpPr/>
          <p:nvPr/>
        </p:nvCxnSpPr>
        <p:spPr>
          <a:xfrm flipH="1">
            <a:off x="8466337" y="274581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20"/>
          <p:cNvSpPr/>
          <p:nvPr/>
        </p:nvSpPr>
        <p:spPr>
          <a:xfrm>
            <a:off x="4428530" y="2015251"/>
            <a:ext cx="3150774" cy="1736601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consecutive red links (Left-Heavy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tree, needs right rotation)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20"/>
          <p:cNvCxnSpPr/>
          <p:nvPr/>
        </p:nvCxnSpPr>
        <p:spPr>
          <a:xfrm flipH="1">
            <a:off x="1856707" y="368310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20"/>
          <p:cNvSpPr/>
          <p:nvPr/>
        </p:nvSpPr>
        <p:spPr>
          <a:xfrm>
            <a:off x="5918754" y="552535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4283845" y="552535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1" name="Google Shape;541;p20"/>
          <p:cNvCxnSpPr/>
          <p:nvPr/>
        </p:nvCxnSpPr>
        <p:spPr>
          <a:xfrm>
            <a:off x="5782870" y="533350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20"/>
          <p:cNvSpPr/>
          <p:nvPr/>
        </p:nvSpPr>
        <p:spPr>
          <a:xfrm>
            <a:off x="5101299" y="465805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flipH="1">
            <a:off x="4999917" y="533350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0"/>
          <p:cNvSpPr/>
          <p:nvPr/>
        </p:nvSpPr>
        <p:spPr>
          <a:xfrm rot="18561036">
            <a:off x="6711376" y="4127512"/>
            <a:ext cx="965507" cy="683696"/>
          </a:xfrm>
          <a:prstGeom prst="rightArrow">
            <a:avLst>
              <a:gd name="adj1" fmla="val 50000"/>
              <a:gd name="adj2" fmla="val 48658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1782544" y="6173680"/>
            <a:ext cx="2257798" cy="510778"/>
          </a:xfrm>
          <a:prstGeom prst="wedgeRoundRectCallout">
            <a:avLst>
              <a:gd name="adj1" fmla="val 56997"/>
              <a:gd name="adj2" fmla="val -13326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32;p20">
            <a:extLst>
              <a:ext uri="{FF2B5EF4-FFF2-40B4-BE49-F238E27FC236}">
                <a16:creationId xmlns:a16="http://schemas.microsoft.com/office/drawing/2014/main" id="{D946524F-4371-4DE1-AF7C-54869AA5AC4C}"/>
              </a:ext>
            </a:extLst>
          </p:cNvPr>
          <p:cNvSpPr/>
          <p:nvPr/>
        </p:nvSpPr>
        <p:spPr>
          <a:xfrm>
            <a:off x="10831623" y="54950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117EFCD5-0B0E-4F60-8419-A76EA00580F3}"/>
              </a:ext>
            </a:extLst>
          </p:cNvPr>
          <p:cNvSpPr/>
          <p:nvPr/>
        </p:nvSpPr>
        <p:spPr>
          <a:xfrm>
            <a:off x="9196714" y="54950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26" name="Google Shape;534;p20">
            <a:extLst>
              <a:ext uri="{FF2B5EF4-FFF2-40B4-BE49-F238E27FC236}">
                <a16:creationId xmlns:a16="http://schemas.microsoft.com/office/drawing/2014/main" id="{7B1243E1-0472-4F41-9DD3-1D90D72C6459}"/>
              </a:ext>
            </a:extLst>
          </p:cNvPr>
          <p:cNvCxnSpPr/>
          <p:nvPr/>
        </p:nvCxnSpPr>
        <p:spPr>
          <a:xfrm>
            <a:off x="10695739" y="530319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535;p20">
            <a:extLst>
              <a:ext uri="{FF2B5EF4-FFF2-40B4-BE49-F238E27FC236}">
                <a16:creationId xmlns:a16="http://schemas.microsoft.com/office/drawing/2014/main" id="{1C6850EF-A1D2-48B6-B90C-F7339B97440F}"/>
              </a:ext>
            </a:extLst>
          </p:cNvPr>
          <p:cNvSpPr/>
          <p:nvPr/>
        </p:nvSpPr>
        <p:spPr>
          <a:xfrm>
            <a:off x="10014168" y="4627734"/>
            <a:ext cx="817455" cy="761489"/>
          </a:xfrm>
          <a:prstGeom prst="ellipse">
            <a:avLst/>
          </a:prstGeom>
          <a:solidFill>
            <a:srgbClr val="D0D5DE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28" name="Google Shape;536;p20">
            <a:extLst>
              <a:ext uri="{FF2B5EF4-FFF2-40B4-BE49-F238E27FC236}">
                <a16:creationId xmlns:a16="http://schemas.microsoft.com/office/drawing/2014/main" id="{F5D0A631-9F44-47D6-880A-E32A3CF9ABFA}"/>
              </a:ext>
            </a:extLst>
          </p:cNvPr>
          <p:cNvCxnSpPr/>
          <p:nvPr/>
        </p:nvCxnSpPr>
        <p:spPr>
          <a:xfrm flipH="1">
            <a:off x="9912786" y="530319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44;p20">
            <a:extLst>
              <a:ext uri="{FF2B5EF4-FFF2-40B4-BE49-F238E27FC236}">
                <a16:creationId xmlns:a16="http://schemas.microsoft.com/office/drawing/2014/main" id="{18397B69-0486-4445-AFE8-CAD48520D4A7}"/>
              </a:ext>
            </a:extLst>
          </p:cNvPr>
          <p:cNvSpPr/>
          <p:nvPr/>
        </p:nvSpPr>
        <p:spPr>
          <a:xfrm rot="3184189">
            <a:off x="8917859" y="4190076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545;p20">
            <a:extLst>
              <a:ext uri="{FF2B5EF4-FFF2-40B4-BE49-F238E27FC236}">
                <a16:creationId xmlns:a16="http://schemas.microsoft.com/office/drawing/2014/main" id="{F2B149E0-D9A0-461E-A005-6958667A706B}"/>
              </a:ext>
            </a:extLst>
          </p:cNvPr>
          <p:cNvSpPr/>
          <p:nvPr/>
        </p:nvSpPr>
        <p:spPr>
          <a:xfrm>
            <a:off x="6663983" y="6231998"/>
            <a:ext cx="2311340" cy="510778"/>
          </a:xfrm>
          <a:prstGeom prst="wedgeRoundRectCallout">
            <a:avLst>
              <a:gd name="adj1" fmla="val 54587"/>
              <a:gd name="adj2" fmla="val -1154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Keep root black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Between</a:t>
            </a:r>
            <a:r>
              <a:rPr lang="en-US" dirty="0"/>
              <a:t> the keys:</a:t>
            </a:r>
            <a:endParaRPr dirty="0"/>
          </a:p>
        </p:txBody>
      </p:sp>
      <p:sp>
        <p:nvSpPr>
          <p:cNvPr id="551" name="Google Shape;551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(3)</a:t>
            </a:r>
            <a:endParaRPr dirty="0"/>
          </a:p>
        </p:txBody>
      </p:sp>
      <p:sp>
        <p:nvSpPr>
          <p:cNvPr id="552" name="Google Shape;552;p2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685801" y="301165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1503255" y="214435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555" name="Google Shape;555;p21"/>
          <p:cNvCxnSpPr/>
          <p:nvPr/>
        </p:nvCxnSpPr>
        <p:spPr>
          <a:xfrm flipH="1">
            <a:off x="1401873" y="281980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1"/>
          <p:cNvSpPr/>
          <p:nvPr/>
        </p:nvSpPr>
        <p:spPr>
          <a:xfrm>
            <a:off x="1503255" y="38867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57" name="Google Shape;557;p21"/>
          <p:cNvCxnSpPr/>
          <p:nvPr/>
        </p:nvCxnSpPr>
        <p:spPr>
          <a:xfrm>
            <a:off x="1367371" y="36948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1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1"/>
          <p:cNvSpPr/>
          <p:nvPr/>
        </p:nvSpPr>
        <p:spPr>
          <a:xfrm>
            <a:off x="2722093" y="2160710"/>
            <a:ext cx="3554618" cy="1327978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consecutive red links (Right-Leaning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 link - Left Rotation)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1"/>
          <p:cNvSpPr/>
          <p:nvPr/>
        </p:nvSpPr>
        <p:spPr>
          <a:xfrm>
            <a:off x="3252426" y="5696355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003892" y="479909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4821346" y="393178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563" name="Google Shape;563;p21"/>
          <p:cNvCxnSpPr/>
          <p:nvPr/>
        </p:nvCxnSpPr>
        <p:spPr>
          <a:xfrm flipH="1">
            <a:off x="4719964" y="460724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1"/>
          <p:cNvCxnSpPr/>
          <p:nvPr/>
        </p:nvCxnSpPr>
        <p:spPr>
          <a:xfrm flipH="1">
            <a:off x="3931231" y="5482903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21"/>
          <p:cNvSpPr/>
          <p:nvPr/>
        </p:nvSpPr>
        <p:spPr>
          <a:xfrm rot="-1635493">
            <a:off x="5995314" y="3065629"/>
            <a:ext cx="1199268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9131575" y="23151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7543801" y="23151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68" name="Google Shape;568;p21"/>
          <p:cNvCxnSpPr/>
          <p:nvPr/>
        </p:nvCxnSpPr>
        <p:spPr>
          <a:xfrm>
            <a:off x="9023972" y="21232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8342401" y="1447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70" name="Google Shape;570;p21"/>
          <p:cNvCxnSpPr/>
          <p:nvPr/>
        </p:nvCxnSpPr>
        <p:spPr>
          <a:xfrm flipH="1">
            <a:off x="8241019" y="21232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1"/>
          <p:cNvSpPr/>
          <p:nvPr/>
        </p:nvSpPr>
        <p:spPr>
          <a:xfrm rot="7183534">
            <a:off x="7687399" y="342355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/>
          <p:nvPr/>
        </p:nvSpPr>
        <p:spPr>
          <a:xfrm>
            <a:off x="7881043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6293269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>
            <a:off x="7773440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7091869" y="44559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76" name="Google Shape;576;p21"/>
          <p:cNvCxnSpPr/>
          <p:nvPr/>
        </p:nvCxnSpPr>
        <p:spPr>
          <a:xfrm flipH="1">
            <a:off x="6990487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72;p21">
            <a:extLst>
              <a:ext uri="{FF2B5EF4-FFF2-40B4-BE49-F238E27FC236}">
                <a16:creationId xmlns:a16="http://schemas.microsoft.com/office/drawing/2014/main" id="{4C3241ED-6ED9-4F17-B909-E6755F872BB6}"/>
              </a:ext>
            </a:extLst>
          </p:cNvPr>
          <p:cNvSpPr/>
          <p:nvPr/>
        </p:nvSpPr>
        <p:spPr>
          <a:xfrm>
            <a:off x="11069191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30" name="Google Shape;573;p21">
            <a:extLst>
              <a:ext uri="{FF2B5EF4-FFF2-40B4-BE49-F238E27FC236}">
                <a16:creationId xmlns:a16="http://schemas.microsoft.com/office/drawing/2014/main" id="{189331AE-3BE8-4AB4-9AA2-4C084C4910CE}"/>
              </a:ext>
            </a:extLst>
          </p:cNvPr>
          <p:cNvSpPr/>
          <p:nvPr/>
        </p:nvSpPr>
        <p:spPr>
          <a:xfrm>
            <a:off x="9481417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31" name="Google Shape;574;p21">
            <a:extLst>
              <a:ext uri="{FF2B5EF4-FFF2-40B4-BE49-F238E27FC236}">
                <a16:creationId xmlns:a16="http://schemas.microsoft.com/office/drawing/2014/main" id="{CB190BF5-3244-4403-B0AE-9F92172FF482}"/>
              </a:ext>
            </a:extLst>
          </p:cNvPr>
          <p:cNvCxnSpPr/>
          <p:nvPr/>
        </p:nvCxnSpPr>
        <p:spPr>
          <a:xfrm>
            <a:off x="10961588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575;p21">
            <a:extLst>
              <a:ext uri="{FF2B5EF4-FFF2-40B4-BE49-F238E27FC236}">
                <a16:creationId xmlns:a16="http://schemas.microsoft.com/office/drawing/2014/main" id="{00483A32-9E98-4AC0-951F-E1B14AA2B199}"/>
              </a:ext>
            </a:extLst>
          </p:cNvPr>
          <p:cNvSpPr/>
          <p:nvPr/>
        </p:nvSpPr>
        <p:spPr>
          <a:xfrm>
            <a:off x="10280017" y="445591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33" name="Google Shape;576;p21">
            <a:extLst>
              <a:ext uri="{FF2B5EF4-FFF2-40B4-BE49-F238E27FC236}">
                <a16:creationId xmlns:a16="http://schemas.microsoft.com/office/drawing/2014/main" id="{88681EB8-F890-4C6F-868A-8A88F2B04581}"/>
              </a:ext>
            </a:extLst>
          </p:cNvPr>
          <p:cNvCxnSpPr/>
          <p:nvPr/>
        </p:nvCxnSpPr>
        <p:spPr>
          <a:xfrm flipH="1">
            <a:off x="10178635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71;p21">
            <a:extLst>
              <a:ext uri="{FF2B5EF4-FFF2-40B4-BE49-F238E27FC236}">
                <a16:creationId xmlns:a16="http://schemas.microsoft.com/office/drawing/2014/main" id="{EBB0EEF2-71FB-4272-ABAB-F16C2D4FFBE6}"/>
              </a:ext>
            </a:extLst>
          </p:cNvPr>
          <p:cNvSpPr/>
          <p:nvPr/>
        </p:nvSpPr>
        <p:spPr>
          <a:xfrm>
            <a:off x="8660001" y="4431040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Flipping the colors should also change the </a:t>
            </a:r>
            <a:r>
              <a:rPr lang="en-US" b="1">
                <a:solidFill>
                  <a:schemeClr val="lt1"/>
                </a:solidFill>
              </a:rPr>
              <a:t>parent color</a:t>
            </a:r>
            <a:r>
              <a:rPr lang="en-US"/>
              <a:t> to </a:t>
            </a:r>
            <a:r>
              <a:rPr lang="en-US" b="1">
                <a:solidFill>
                  <a:schemeClr val="lt1"/>
                </a:solidFill>
              </a:rPr>
              <a:t>red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Preserves perfect </a:t>
            </a:r>
            <a:r>
              <a:rPr lang="en-US" b="1">
                <a:solidFill>
                  <a:schemeClr val="lt1"/>
                </a:solidFill>
              </a:rPr>
              <a:t>black balance</a:t>
            </a:r>
            <a:r>
              <a:rPr lang="en-US"/>
              <a:t> in the tree!</a:t>
            </a:r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Flipping Colors</a:t>
            </a:r>
            <a:endParaRPr/>
          </a:p>
        </p:txBody>
      </p:sp>
      <p:sp>
        <p:nvSpPr>
          <p:cNvPr id="583" name="Google Shape;583;p2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84" name="Google Shape;584;p22"/>
          <p:cNvSpPr/>
          <p:nvPr/>
        </p:nvSpPr>
        <p:spPr>
          <a:xfrm>
            <a:off x="1882066" y="2046768"/>
            <a:ext cx="7123616" cy="248026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lipColors(Node&lt;T&gt;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R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B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B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on a single node (root):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time the root switches colors, the height of the tree is increased</a:t>
            </a:r>
            <a:endParaRPr/>
          </a:p>
        </p:txBody>
      </p:sp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Keeping Black Root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2425975" y="28199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838201" y="28199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94" name="Google Shape;594;p23"/>
          <p:cNvCxnSpPr/>
          <p:nvPr/>
        </p:nvCxnSpPr>
        <p:spPr>
          <a:xfrm>
            <a:off x="2318372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3"/>
          <p:cNvSpPr/>
          <p:nvPr/>
        </p:nvSpPr>
        <p:spPr>
          <a:xfrm>
            <a:off x="1636801" y="19526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96" name="Google Shape;596;p23"/>
          <p:cNvCxnSpPr/>
          <p:nvPr/>
        </p:nvCxnSpPr>
        <p:spPr>
          <a:xfrm flipH="1">
            <a:off x="153541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23"/>
          <p:cNvSpPr/>
          <p:nvPr/>
        </p:nvSpPr>
        <p:spPr>
          <a:xfrm>
            <a:off x="3618001" y="243178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6501175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4913401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00" name="Google Shape;600;p23"/>
          <p:cNvCxnSpPr/>
          <p:nvPr/>
        </p:nvCxnSpPr>
        <p:spPr>
          <a:xfrm>
            <a:off x="6393572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23"/>
          <p:cNvSpPr/>
          <p:nvPr/>
        </p:nvSpPr>
        <p:spPr>
          <a:xfrm>
            <a:off x="5712001" y="195261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2" name="Google Shape;602;p23"/>
          <p:cNvCxnSpPr/>
          <p:nvPr/>
        </p:nvCxnSpPr>
        <p:spPr>
          <a:xfrm flipH="1">
            <a:off x="561061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23"/>
          <p:cNvSpPr/>
          <p:nvPr/>
        </p:nvSpPr>
        <p:spPr>
          <a:xfrm>
            <a:off x="7732801" y="243178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10678942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9091168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06" name="Google Shape;606;p23"/>
          <p:cNvCxnSpPr/>
          <p:nvPr/>
        </p:nvCxnSpPr>
        <p:spPr>
          <a:xfrm>
            <a:off x="1057133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23"/>
          <p:cNvSpPr/>
          <p:nvPr/>
        </p:nvSpPr>
        <p:spPr>
          <a:xfrm>
            <a:off x="9889768" y="19526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608" name="Google Shape;608;p23"/>
          <p:cNvCxnSpPr/>
          <p:nvPr/>
        </p:nvCxnSpPr>
        <p:spPr>
          <a:xfrm flipH="1">
            <a:off x="9788386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4" name="Google Shape;614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 Into 3-Node at the Bottom</a:t>
            </a:r>
            <a:endParaRPr/>
          </a:p>
        </p:txBody>
      </p:sp>
      <p:sp>
        <p:nvSpPr>
          <p:cNvPr id="615" name="Google Shape;615;p2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3581401" y="22978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1946492" y="22978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1129037" y="3184507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19" name="Google Shape;619;p24"/>
          <p:cNvCxnSpPr/>
          <p:nvPr/>
        </p:nvCxnSpPr>
        <p:spPr>
          <a:xfrm>
            <a:off x="3445517" y="210596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24"/>
          <p:cNvSpPr/>
          <p:nvPr/>
        </p:nvSpPr>
        <p:spPr>
          <a:xfrm>
            <a:off x="2763946" y="143050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21" name="Google Shape;621;p24"/>
          <p:cNvCxnSpPr/>
          <p:nvPr/>
        </p:nvCxnSpPr>
        <p:spPr>
          <a:xfrm flipH="1">
            <a:off x="2662564" y="210596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4"/>
          <p:cNvCxnSpPr/>
          <p:nvPr/>
        </p:nvCxnSpPr>
        <p:spPr>
          <a:xfrm flipH="1">
            <a:off x="1853049" y="298467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24"/>
          <p:cNvSpPr/>
          <p:nvPr/>
        </p:nvSpPr>
        <p:spPr>
          <a:xfrm>
            <a:off x="2766789" y="31651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624" name="Google Shape;624;p24"/>
          <p:cNvCxnSpPr/>
          <p:nvPr/>
        </p:nvCxnSpPr>
        <p:spPr>
          <a:xfrm flipH="1">
            <a:off x="3490801" y="2965278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24"/>
          <p:cNvSpPr/>
          <p:nvPr/>
        </p:nvSpPr>
        <p:spPr>
          <a:xfrm>
            <a:off x="1946491" y="405180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626" name="Google Shape;626;p24"/>
          <p:cNvCxnSpPr/>
          <p:nvPr/>
        </p:nvCxnSpPr>
        <p:spPr>
          <a:xfrm flipH="1">
            <a:off x="2646870" y="3840690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24"/>
          <p:cNvSpPr/>
          <p:nvPr/>
        </p:nvSpPr>
        <p:spPr>
          <a:xfrm rot="2581628">
            <a:off x="3735237" y="3670562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6473561" y="5620805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4017856" y="47535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3200401" y="56401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31" name="Google Shape;631;p24"/>
          <p:cNvCxnSpPr/>
          <p:nvPr/>
        </p:nvCxnSpPr>
        <p:spPr>
          <a:xfrm>
            <a:off x="6335922" y="5435173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24"/>
          <p:cNvSpPr/>
          <p:nvPr/>
        </p:nvSpPr>
        <p:spPr>
          <a:xfrm>
            <a:off x="4835310" y="38862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33" name="Google Shape;633;p24"/>
          <p:cNvCxnSpPr/>
          <p:nvPr/>
        </p:nvCxnSpPr>
        <p:spPr>
          <a:xfrm flipH="1">
            <a:off x="4733928" y="45616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4"/>
          <p:cNvCxnSpPr/>
          <p:nvPr/>
        </p:nvCxnSpPr>
        <p:spPr>
          <a:xfrm flipH="1">
            <a:off x="3924413" y="5440364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24"/>
          <p:cNvSpPr/>
          <p:nvPr/>
        </p:nvSpPr>
        <p:spPr>
          <a:xfrm>
            <a:off x="5657084" y="473742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4833687" y="564635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637" name="Google Shape;637;p24"/>
          <p:cNvCxnSpPr/>
          <p:nvPr/>
        </p:nvCxnSpPr>
        <p:spPr>
          <a:xfrm flipH="1">
            <a:off x="5535821" y="543517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24"/>
          <p:cNvCxnSpPr/>
          <p:nvPr/>
        </p:nvCxnSpPr>
        <p:spPr>
          <a:xfrm>
            <a:off x="5521201" y="45616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24"/>
          <p:cNvSpPr/>
          <p:nvPr/>
        </p:nvSpPr>
        <p:spPr>
          <a:xfrm>
            <a:off x="10041331" y="343257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7585626" y="25652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6768171" y="345196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42" name="Google Shape;642;p24"/>
          <p:cNvCxnSpPr/>
          <p:nvPr/>
        </p:nvCxnSpPr>
        <p:spPr>
          <a:xfrm>
            <a:off x="9903692" y="3246938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24"/>
          <p:cNvSpPr/>
          <p:nvPr/>
        </p:nvSpPr>
        <p:spPr>
          <a:xfrm>
            <a:off x="8403080" y="169796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44" name="Google Shape;644;p24"/>
          <p:cNvCxnSpPr/>
          <p:nvPr/>
        </p:nvCxnSpPr>
        <p:spPr>
          <a:xfrm flipH="1">
            <a:off x="8301698" y="237342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24"/>
          <p:cNvCxnSpPr/>
          <p:nvPr/>
        </p:nvCxnSpPr>
        <p:spPr>
          <a:xfrm flipH="1">
            <a:off x="7492183" y="3252129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24"/>
          <p:cNvSpPr/>
          <p:nvPr/>
        </p:nvSpPr>
        <p:spPr>
          <a:xfrm>
            <a:off x="9224854" y="254918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8401457" y="345811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8" name="Google Shape;648;p24"/>
          <p:cNvCxnSpPr/>
          <p:nvPr/>
        </p:nvCxnSpPr>
        <p:spPr>
          <a:xfrm flipH="1">
            <a:off x="9103591" y="3246937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24"/>
          <p:cNvCxnSpPr/>
          <p:nvPr/>
        </p:nvCxnSpPr>
        <p:spPr>
          <a:xfrm>
            <a:off x="9088971" y="237342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0" name="Google Shape;650;p24"/>
          <p:cNvSpPr/>
          <p:nvPr/>
        </p:nvSpPr>
        <p:spPr>
          <a:xfrm rot="-2700000">
            <a:off x="6866881" y="4546262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 Into 3-Node at the Bottom (2)</a:t>
            </a:r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5429951" y="286665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42564" y="1883157"/>
            <a:ext cx="4057092" cy="3458717"/>
            <a:chOff x="6742564" y="1883157"/>
            <a:chExt cx="4057092" cy="3458717"/>
          </a:xfrm>
        </p:grpSpPr>
        <p:sp>
          <p:nvSpPr>
            <p:cNvPr id="659" name="Google Shape;659;p25"/>
            <p:cNvSpPr/>
            <p:nvPr/>
          </p:nvSpPr>
          <p:spPr>
            <a:xfrm>
              <a:off x="9982201" y="276654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0" name="Google Shape;660;p25"/>
            <p:cNvCxnSpPr/>
            <p:nvPr/>
          </p:nvCxnSpPr>
          <p:spPr>
            <a:xfrm>
              <a:off x="9844562" y="2580909"/>
              <a:ext cx="256270" cy="28574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1" name="Google Shape;661;p25"/>
            <p:cNvSpPr/>
            <p:nvPr/>
          </p:nvSpPr>
          <p:spPr>
            <a:xfrm>
              <a:off x="9165724" y="18831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2" name="Google Shape;662;p25"/>
            <p:cNvCxnSpPr/>
            <p:nvPr/>
          </p:nvCxnSpPr>
          <p:spPr>
            <a:xfrm flipH="1">
              <a:off x="9044461" y="2580908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3" name="Google Shape;663;p25"/>
            <p:cNvSpPr/>
            <p:nvPr/>
          </p:nvSpPr>
          <p:spPr>
            <a:xfrm>
              <a:off x="7560019" y="3693689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742564" y="4580385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377473" y="2826387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6" name="Google Shape;666;p25"/>
            <p:cNvCxnSpPr/>
            <p:nvPr/>
          </p:nvCxnSpPr>
          <p:spPr>
            <a:xfrm flipH="1">
              <a:off x="8276091" y="3501845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25"/>
            <p:cNvCxnSpPr/>
            <p:nvPr/>
          </p:nvCxnSpPr>
          <p:spPr>
            <a:xfrm flipH="1">
              <a:off x="7466576" y="4380550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8" name="Google Shape;668;p25"/>
            <p:cNvSpPr/>
            <p:nvPr/>
          </p:nvSpPr>
          <p:spPr>
            <a:xfrm>
              <a:off x="9194928" y="3693688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9" name="Google Shape;669;p25"/>
            <p:cNvCxnSpPr/>
            <p:nvPr/>
          </p:nvCxnSpPr>
          <p:spPr>
            <a:xfrm>
              <a:off x="9063364" y="3501845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0" name="Google Shape;670;p25"/>
          <p:cNvSpPr/>
          <p:nvPr/>
        </p:nvSpPr>
        <p:spPr>
          <a:xfrm>
            <a:off x="4113504" y="38839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1657799" y="301660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40344" y="390330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73" name="Google Shape;673;p25"/>
          <p:cNvCxnSpPr/>
          <p:nvPr/>
        </p:nvCxnSpPr>
        <p:spPr>
          <a:xfrm>
            <a:off x="3975865" y="3698278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25"/>
          <p:cNvSpPr/>
          <p:nvPr/>
        </p:nvSpPr>
        <p:spPr>
          <a:xfrm>
            <a:off x="2475253" y="214930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75" name="Google Shape;675;p25"/>
          <p:cNvCxnSpPr/>
          <p:nvPr/>
        </p:nvCxnSpPr>
        <p:spPr>
          <a:xfrm flipH="1">
            <a:off x="2373871" y="282476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5"/>
          <p:cNvCxnSpPr/>
          <p:nvPr/>
        </p:nvCxnSpPr>
        <p:spPr>
          <a:xfrm flipH="1">
            <a:off x="1564356" y="3703469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25"/>
          <p:cNvSpPr/>
          <p:nvPr/>
        </p:nvSpPr>
        <p:spPr>
          <a:xfrm>
            <a:off x="3297027" y="300052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2473630" y="39094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9" name="Google Shape;679;p25"/>
          <p:cNvCxnSpPr/>
          <p:nvPr/>
        </p:nvCxnSpPr>
        <p:spPr>
          <a:xfrm flipH="1">
            <a:off x="3175764" y="3698277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3161144" y="282476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Overall Insertion Process</a:t>
            </a:r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4461092" y="1990862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5278546" y="112356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9" name="Google Shape;689;p26"/>
          <p:cNvCxnSpPr/>
          <p:nvPr/>
        </p:nvCxnSpPr>
        <p:spPr>
          <a:xfrm flipH="1">
            <a:off x="5177164" y="1799018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26"/>
          <p:cNvSpPr/>
          <p:nvPr/>
        </p:nvSpPr>
        <p:spPr>
          <a:xfrm>
            <a:off x="1555762" y="5016877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2265253" y="4341419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2" name="Google Shape;692;p26"/>
          <p:cNvCxnSpPr/>
          <p:nvPr/>
        </p:nvCxnSpPr>
        <p:spPr>
          <a:xfrm flipH="1">
            <a:off x="2265252" y="5016877"/>
            <a:ext cx="135883" cy="1132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26"/>
          <p:cNvSpPr/>
          <p:nvPr/>
        </p:nvSpPr>
        <p:spPr>
          <a:xfrm>
            <a:off x="5270442" y="3101497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5921030" y="232043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26"/>
          <p:cNvCxnSpPr/>
          <p:nvPr/>
        </p:nvCxnSpPr>
        <p:spPr>
          <a:xfrm flipH="1">
            <a:off x="5892255" y="2995888"/>
            <a:ext cx="164657" cy="15856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26"/>
          <p:cNvSpPr/>
          <p:nvPr/>
        </p:nvSpPr>
        <p:spPr>
          <a:xfrm>
            <a:off x="8832219" y="293257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9649673" y="2065268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8" name="Google Shape;698;p26"/>
          <p:cNvCxnSpPr/>
          <p:nvPr/>
        </p:nvCxnSpPr>
        <p:spPr>
          <a:xfrm flipH="1">
            <a:off x="9548291" y="2740726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6"/>
          <p:cNvSpPr/>
          <p:nvPr/>
        </p:nvSpPr>
        <p:spPr>
          <a:xfrm>
            <a:off x="8832219" y="558132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9649673" y="4714018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1" name="Google Shape;701;p26"/>
          <p:cNvCxnSpPr/>
          <p:nvPr/>
        </p:nvCxnSpPr>
        <p:spPr>
          <a:xfrm flipH="1">
            <a:off x="9548291" y="5389476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26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6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6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6"/>
          <p:cNvSpPr/>
          <p:nvPr/>
        </p:nvSpPr>
        <p:spPr>
          <a:xfrm rot="9407185" flipH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>
            <a:off x="817797" y="5636528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9" name="Google Shape;709;p26"/>
          <p:cNvCxnSpPr/>
          <p:nvPr/>
        </p:nvCxnSpPr>
        <p:spPr>
          <a:xfrm flipH="1">
            <a:off x="1527844" y="5685111"/>
            <a:ext cx="135883" cy="1132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26"/>
          <p:cNvSpPr/>
          <p:nvPr/>
        </p:nvSpPr>
        <p:spPr>
          <a:xfrm>
            <a:off x="10468472" y="293257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1" name="Google Shape;711;p26"/>
          <p:cNvCxnSpPr/>
          <p:nvPr/>
        </p:nvCxnSpPr>
        <p:spPr>
          <a:xfrm>
            <a:off x="10332590" y="2740726"/>
            <a:ext cx="271764" cy="2834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26"/>
          <p:cNvSpPr/>
          <p:nvPr/>
        </p:nvSpPr>
        <p:spPr>
          <a:xfrm>
            <a:off x="10427543" y="5597025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3" name="Google Shape;713;p26"/>
          <p:cNvCxnSpPr/>
          <p:nvPr/>
        </p:nvCxnSpPr>
        <p:spPr>
          <a:xfrm>
            <a:off x="10291661" y="5405181"/>
            <a:ext cx="271764" cy="2834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26"/>
          <p:cNvSpPr/>
          <p:nvPr/>
        </p:nvSpPr>
        <p:spPr>
          <a:xfrm>
            <a:off x="6028311" y="380264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5" name="Google Shape;715;p26"/>
          <p:cNvCxnSpPr/>
          <p:nvPr/>
        </p:nvCxnSpPr>
        <p:spPr>
          <a:xfrm>
            <a:off x="5998541" y="3753907"/>
            <a:ext cx="176706" cy="15854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26"/>
          <p:cNvSpPr/>
          <p:nvPr/>
        </p:nvSpPr>
        <p:spPr>
          <a:xfrm>
            <a:off x="302668" y="3744231"/>
            <a:ext cx="2257798" cy="510778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Rotate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6936789" y="2822600"/>
            <a:ext cx="1175134" cy="919401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10877898" y="4219260"/>
            <a:ext cx="1118925" cy="919401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724" name="Google Shape;724;p2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Implementation</a:t>
            </a:r>
            <a:endParaRPr/>
          </a:p>
        </p:txBody>
      </p:sp>
      <p:sp>
        <p:nvSpPr>
          <p:cNvPr id="725" name="Google Shape;725;p2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4621100" y="1682742"/>
            <a:ext cx="2970546" cy="1815369"/>
            <a:chOff x="3983146" y="1799699"/>
            <a:chExt cx="4090615" cy="2521641"/>
          </a:xfrm>
        </p:grpSpPr>
        <p:sp>
          <p:nvSpPr>
            <p:cNvPr id="727" name="Google Shape;727;p27"/>
            <p:cNvSpPr/>
            <p:nvPr/>
          </p:nvSpPr>
          <p:spPr>
            <a:xfrm>
              <a:off x="7256306" y="35343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400" b="1" i="0" u="none" strike="noStrike" cap="none">
                <a:solidFill>
                  <a:srgbClr val="8FB4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800601" y="26670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983146" y="3553697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730" name="Google Shape;730;p27"/>
            <p:cNvCxnSpPr/>
            <p:nvPr/>
          </p:nvCxnSpPr>
          <p:spPr>
            <a:xfrm>
              <a:off x="7118667" y="3348671"/>
              <a:ext cx="256270" cy="28574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1" name="Google Shape;731;p27"/>
            <p:cNvSpPr/>
            <p:nvPr/>
          </p:nvSpPr>
          <p:spPr>
            <a:xfrm>
              <a:off x="5618055" y="1799699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cxnSp>
          <p:nvCxnSpPr>
            <p:cNvPr id="732" name="Google Shape;732;p27"/>
            <p:cNvCxnSpPr/>
            <p:nvPr/>
          </p:nvCxnSpPr>
          <p:spPr>
            <a:xfrm flipH="1">
              <a:off x="5516673" y="2475157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7"/>
            <p:cNvCxnSpPr/>
            <p:nvPr/>
          </p:nvCxnSpPr>
          <p:spPr>
            <a:xfrm flipH="1">
              <a:off x="4707158" y="3353862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4" name="Google Shape;734;p27"/>
            <p:cNvSpPr/>
            <p:nvPr/>
          </p:nvSpPr>
          <p:spPr>
            <a:xfrm>
              <a:off x="6439829" y="265091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5616432" y="355985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400" b="1" i="0" u="none" strike="noStrike" cap="none">
                <a:solidFill>
                  <a:srgbClr val="8FB4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6" name="Google Shape;736;p27"/>
            <p:cNvCxnSpPr/>
            <p:nvPr/>
          </p:nvCxnSpPr>
          <p:spPr>
            <a:xfrm flipH="1">
              <a:off x="6318566" y="3348670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7"/>
            <p:cNvCxnSpPr/>
            <p:nvPr/>
          </p:nvCxnSpPr>
          <p:spPr>
            <a:xfrm>
              <a:off x="6303946" y="2475157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Changes to the BST Class</a:t>
            </a:r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769089" y="1356762"/>
            <a:ext cx="10639645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RedBlackTree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&lt;T&gt;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bool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lass Node&lt;T&gt; {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Node(T value,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 Color { get; set; }</a:t>
            </a:r>
            <a:endParaRPr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Other properties</a:t>
            </a:r>
            <a:endParaRPr sz="2800" b="1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Changes to the BST Class (2)</a:t>
            </a:r>
            <a:endParaRPr/>
          </a:p>
        </p:txBody>
      </p:sp>
      <p:sp>
        <p:nvSpPr>
          <p:cNvPr id="750" name="Google Shape;750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088067" y="1809193"/>
            <a:ext cx="10058398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RedBlackTree&lt;T&gt;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otateLeft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otateRight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lipColors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Simple Representation of a 2-3 Tree</a:t>
            </a:r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220" name="Google Shape;220;p3"/>
          <p:cNvGrpSpPr/>
          <p:nvPr/>
        </p:nvGrpSpPr>
        <p:grpSpPr>
          <a:xfrm>
            <a:off x="4830725" y="1625010"/>
            <a:ext cx="2530550" cy="1894367"/>
            <a:chOff x="3232172" y="838201"/>
            <a:chExt cx="4665541" cy="3966625"/>
          </a:xfrm>
        </p:grpSpPr>
        <p:cxnSp>
          <p:nvCxnSpPr>
            <p:cNvPr id="221" name="Google Shape;221;p3"/>
            <p:cNvCxnSpPr/>
            <p:nvPr/>
          </p:nvCxnSpPr>
          <p:spPr>
            <a:xfrm>
              <a:off x="7051966" y="2081095"/>
              <a:ext cx="200630" cy="27850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3"/>
            <p:cNvCxnSpPr/>
            <p:nvPr/>
          </p:nvCxnSpPr>
          <p:spPr>
            <a:xfrm>
              <a:off x="6410849" y="1399716"/>
              <a:ext cx="79749" cy="12428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3"/>
            <p:cNvSpPr/>
            <p:nvPr/>
          </p:nvSpPr>
          <p:spPr>
            <a:xfrm>
              <a:off x="5638801" y="8382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400801" y="13862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967" y="23179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/>
            </a:p>
          </p:txBody>
        </p:sp>
        <p:cxnSp>
          <p:nvCxnSpPr>
            <p:cNvPr id="226" name="Google Shape;226;p3"/>
            <p:cNvCxnSpPr/>
            <p:nvPr/>
          </p:nvCxnSpPr>
          <p:spPr>
            <a:xfrm flipH="1">
              <a:off x="7116554" y="302099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3"/>
            <p:cNvCxnSpPr/>
            <p:nvPr/>
          </p:nvCxnSpPr>
          <p:spPr>
            <a:xfrm>
              <a:off x="7696631" y="300726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"/>
            <p:cNvCxnSpPr/>
            <p:nvPr/>
          </p:nvCxnSpPr>
          <p:spPr>
            <a:xfrm flipH="1">
              <a:off x="5604459" y="1396784"/>
              <a:ext cx="96471" cy="12721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3"/>
            <p:cNvCxnSpPr/>
            <p:nvPr/>
          </p:nvCxnSpPr>
          <p:spPr>
            <a:xfrm flipH="1">
              <a:off x="6435142" y="20893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3"/>
            <p:cNvSpPr/>
            <p:nvPr/>
          </p:nvSpPr>
          <p:spPr>
            <a:xfrm>
              <a:off x="4897546" y="138112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cxnSp>
          <p:nvCxnSpPr>
            <p:cNvPr id="233" name="Google Shape;233;p3"/>
            <p:cNvCxnSpPr/>
            <p:nvPr/>
          </p:nvCxnSpPr>
          <p:spPr>
            <a:xfrm flipH="1">
              <a:off x="4917233" y="20669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3"/>
            <p:cNvSpPr/>
            <p:nvPr/>
          </p:nvSpPr>
          <p:spPr>
            <a:xfrm>
              <a:off x="4877497" y="3061022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cxnSp>
          <p:nvCxnSpPr>
            <p:cNvPr id="235" name="Google Shape;235;p3"/>
            <p:cNvCxnSpPr/>
            <p:nvPr/>
          </p:nvCxnSpPr>
          <p:spPr>
            <a:xfrm>
              <a:off x="4916274" y="2852018"/>
              <a:ext cx="183337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"/>
            <p:cNvSpPr/>
            <p:nvPr/>
          </p:nvSpPr>
          <p:spPr>
            <a:xfrm>
              <a:off x="3766329" y="304690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238" name="Google Shape;238;p3"/>
            <p:cNvCxnSpPr/>
            <p:nvPr/>
          </p:nvCxnSpPr>
          <p:spPr>
            <a:xfrm flipH="1">
              <a:off x="4245229" y="282255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 flipH="1">
              <a:off x="3753984" y="369062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 flipH="1">
              <a:off x="3232172" y="45762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 flipH="1">
              <a:off x="4917232" y="374211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"/>
            <p:cNvCxnSpPr/>
            <p:nvPr/>
          </p:nvCxnSpPr>
          <p:spPr>
            <a:xfrm flipH="1">
              <a:off x="6731568" y="397834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3"/>
            <p:cNvCxnSpPr/>
            <p:nvPr/>
          </p:nvCxnSpPr>
          <p:spPr>
            <a:xfrm>
              <a:off x="7240504" y="394907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5450836" y="373834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3906666" y="454875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285267" y="1356762"/>
            <a:ext cx="11281145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Node&lt;T&gt;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otateRight(Node&lt;T&gt;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node.left = temp.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ount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 +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ount(node.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+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ount(node.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766" name="Google Shape;766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1070251" y="1651661"/>
            <a:ext cx="10058398" cy="428999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Node&lt;T&gt;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otateLeft(Node&lt;T&gt;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eft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Same operations as rotateRight()</a:t>
            </a:r>
            <a:endParaRPr sz="28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73" name="Google Shape;773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774" name="Google Shape;774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75" name="Google Shape;775;p32"/>
          <p:cNvSpPr/>
          <p:nvPr/>
        </p:nvSpPr>
        <p:spPr>
          <a:xfrm>
            <a:off x="624002" y="1554498"/>
            <a:ext cx="10943998" cy="202783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boolean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(node == null) return false;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 == R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76" name="Google Shape;776;p32"/>
          <p:cNvSpPr/>
          <p:nvPr/>
        </p:nvSpPr>
        <p:spPr>
          <a:xfrm>
            <a:off x="624002" y="3943599"/>
            <a:ext cx="10943998" cy="202783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 element)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this.root = this.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nsert(element, this.root);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root.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82" name="Google Shape;782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Insert(2)</a:t>
            </a:r>
            <a:endParaRPr/>
          </a:p>
        </p:txBody>
      </p:sp>
      <p:sp>
        <p:nvSpPr>
          <p:cNvPr id="783" name="Google Shape;783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395083" y="1373112"/>
            <a:ext cx="11408734" cy="51785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 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nsert(T element, Node node) {</a:t>
            </a: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(node == null) node = new Node(element,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Recursive calls to go left or right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 &amp;&amp;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otateLeft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&amp;&amp;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&amp;&amp;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lipColors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Increase count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4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791" name="Google Shape;791;p34"/>
          <p:cNvSpPr txBox="1">
            <a:spLocks noGrp="1"/>
          </p:cNvSpPr>
          <p:nvPr>
            <p:ph type="body" idx="4294967295"/>
          </p:nvPr>
        </p:nvSpPr>
        <p:spPr>
          <a:xfrm>
            <a:off x="192001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Suppose that you insert </a:t>
            </a:r>
            <a:r>
              <a:rPr lang="en-US" b="1">
                <a:solidFill>
                  <a:schemeClr val="lt1"/>
                </a:solidFill>
              </a:rPr>
              <a:t>n</a:t>
            </a:r>
            <a:r>
              <a:rPr lang="en-US"/>
              <a:t> keys in ascending order into a red-black BST. What is the height of the resulting tree?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Constant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Logarithmic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Linear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Linearithmic</a:t>
            </a:r>
            <a:endParaRPr/>
          </a:p>
        </p:txBody>
      </p:sp>
      <p:sp>
        <p:nvSpPr>
          <p:cNvPr id="792" name="Google Shape;792;p34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Quiz</a:t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5"/>
          <p:cNvSpPr txBox="1"/>
          <p:nvPr/>
        </p:nvSpPr>
        <p:spPr>
          <a:xfrm>
            <a:off x="192001" y="994066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▪"/>
            </a:pPr>
            <a:r>
              <a:rPr lang="en-US" sz="34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you insert </a:t>
            </a:r>
            <a:r>
              <a:rPr lang="en-US" sz="3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400" b="0" i="1" dirty="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in ascending order into a red-black BST. What is the height of the resulting tree?</a:t>
            </a:r>
            <a:endParaRPr dirty="0"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 dirty="0"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Logarithmic</a:t>
            </a:r>
            <a:endParaRPr dirty="0"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dirty="0"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Linearithmic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Answer</a:t>
            </a:r>
            <a:endParaRPr/>
          </a:p>
        </p:txBody>
      </p:sp>
      <p:sp>
        <p:nvSpPr>
          <p:cNvPr id="801" name="Google Shape;801;p3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802" name="Google Shape;8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799969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5"/>
          <p:cNvSpPr/>
          <p:nvPr/>
        </p:nvSpPr>
        <p:spPr>
          <a:xfrm>
            <a:off x="3962400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height of any red–black BST on 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keys (regardless of the order of insertion) is guaranteed to be between log</a:t>
            </a:r>
            <a:r>
              <a:rPr lang="en-US" sz="2400" b="1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2log</a:t>
            </a:r>
            <a:r>
              <a:rPr lang="en-US" sz="2400" b="1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809" name="Google Shape;809;p36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Summary</a:t>
            </a:r>
            <a:endParaRPr/>
          </a:p>
        </p:txBody>
      </p:sp>
      <p:graphicFrame>
        <p:nvGraphicFramePr>
          <p:cNvPr id="810" name="Google Shape;810;p36"/>
          <p:cNvGraphicFramePr/>
          <p:nvPr/>
        </p:nvGraphicFramePr>
        <p:xfrm>
          <a:off x="674680" y="2057400"/>
          <a:ext cx="10831525" cy="2895600"/>
        </p:xfrm>
        <a:graphic>
          <a:graphicData uri="http://schemas.openxmlformats.org/drawingml/2006/table">
            <a:tbl>
              <a:tblPr firstRow="1" bandRow="1">
                <a:noFill/>
                <a:tableStyleId>{01A6284F-9FAD-4E19-9DFB-33CA7242D596}</a:tableStyleId>
              </a:tblPr>
              <a:tblGrid>
                <a:gridCol w="22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Structure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Worst case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Average case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Search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Delete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Search Hit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BST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2-3 Tree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Red-Black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16" name="Google Shape;816;p3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817" name="Google Shape;817;p3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544008" y="1420818"/>
            <a:ext cx="3628569" cy="1647597"/>
            <a:chOff x="0" y="318596"/>
            <a:chExt cx="3628569" cy="1647597"/>
          </a:xfrm>
        </p:grpSpPr>
        <p:sp>
          <p:nvSpPr>
            <p:cNvPr id="819" name="Google Shape;819;p37"/>
            <p:cNvSpPr/>
            <p:nvPr/>
          </p:nvSpPr>
          <p:spPr>
            <a:xfrm>
              <a:off x="1863007" y="924794"/>
              <a:ext cx="858419" cy="444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0" name="Google Shape;820;p37"/>
            <p:cNvSpPr/>
            <p:nvPr/>
          </p:nvSpPr>
          <p:spPr>
            <a:xfrm>
              <a:off x="178593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1" name="Google Shape;821;p37"/>
            <p:cNvSpPr/>
            <p:nvPr/>
          </p:nvSpPr>
          <p:spPr>
            <a:xfrm>
              <a:off x="850446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2" name="Google Shape;822;p37"/>
            <p:cNvSpPr/>
            <p:nvPr/>
          </p:nvSpPr>
          <p:spPr>
            <a:xfrm>
              <a:off x="226785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3" name="Google Shape;823;p37"/>
            <p:cNvSpPr/>
            <p:nvPr/>
          </p:nvSpPr>
          <p:spPr>
            <a:xfrm>
              <a:off x="85044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4" name="Google Shape;824;p37"/>
            <p:cNvSpPr/>
            <p:nvPr/>
          </p:nvSpPr>
          <p:spPr>
            <a:xfrm>
              <a:off x="1559151" y="319730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 txBox="1"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23660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 txBox="1"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 txBox="1"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24732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 txBox="1"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494641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 txBox="1"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636221" y="924794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 txBox="1"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Red-Black </a:t>
            </a:r>
            <a:r>
              <a:rPr lang="en-US"/>
              <a:t>vs</a:t>
            </a:r>
            <a:r>
              <a:rPr lang="en-US" b="1">
                <a:solidFill>
                  <a:schemeClr val="lt1"/>
                </a:solidFill>
              </a:rPr>
              <a:t> AA </a:t>
            </a:r>
            <a:r>
              <a:rPr lang="en-US"/>
              <a:t>trees: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implementation and number of rotation cases in Red-Black Trees is </a:t>
            </a:r>
            <a:r>
              <a:rPr lang="en-US" sz="3398" b="1">
                <a:solidFill>
                  <a:schemeClr val="lt1"/>
                </a:solidFill>
              </a:rPr>
              <a:t>complex</a:t>
            </a:r>
            <a:r>
              <a:rPr lang="en-US"/>
              <a:t>. AA trees </a:t>
            </a:r>
            <a:r>
              <a:rPr lang="en-US" sz="3398" b="1">
                <a:solidFill>
                  <a:schemeClr val="lt1"/>
                </a:solidFill>
              </a:rPr>
              <a:t>simplifies</a:t>
            </a:r>
            <a:r>
              <a:rPr lang="en-US"/>
              <a:t> the algorithm.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 eliminates </a:t>
            </a:r>
            <a:r>
              <a:rPr lang="en-US" sz="3398" b="1">
                <a:solidFill>
                  <a:schemeClr val="lt1"/>
                </a:solidFill>
              </a:rPr>
              <a:t>half</a:t>
            </a:r>
            <a:r>
              <a:rPr lang="en-US"/>
              <a:t> of the restructuring process by eliminating half of the </a:t>
            </a:r>
            <a:r>
              <a:rPr lang="en-US" sz="3398" b="1">
                <a:solidFill>
                  <a:schemeClr val="lt1"/>
                </a:solidFill>
              </a:rPr>
              <a:t>rotation</a:t>
            </a:r>
            <a:r>
              <a:rPr lang="en-US"/>
              <a:t> cases, which is easier to code.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 </a:t>
            </a:r>
            <a:r>
              <a:rPr lang="en-US" sz="3398" b="1">
                <a:solidFill>
                  <a:schemeClr val="lt1"/>
                </a:solidFill>
              </a:rPr>
              <a:t>simplifies</a:t>
            </a:r>
            <a:r>
              <a:rPr lang="en-US"/>
              <a:t> the deletion process by removing multiple cases.</a:t>
            </a:r>
            <a:endParaRPr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Why AA Trees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Utilizes the concept of </a:t>
            </a:r>
            <a:r>
              <a:rPr lang="en-US" b="1">
                <a:solidFill>
                  <a:schemeClr val="lt1"/>
                </a:solidFill>
              </a:rPr>
              <a:t>levels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Level</a:t>
            </a:r>
            <a:r>
              <a:rPr lang="en-US"/>
              <a:t> - the </a:t>
            </a:r>
            <a:r>
              <a:rPr lang="en-US" b="1">
                <a:solidFill>
                  <a:schemeClr val="lt1"/>
                </a:solidFill>
              </a:rPr>
              <a:t>number of left links</a:t>
            </a:r>
            <a:r>
              <a:rPr lang="en-US"/>
              <a:t> on the path to a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</a:t>
            </a:r>
            <a:endParaRPr/>
          </a:p>
        </p:txBody>
      </p:sp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54" name="Google Shape;854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5049946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856" name="Google Shape;856;p39"/>
          <p:cNvSpPr/>
          <p:nvPr/>
        </p:nvSpPr>
        <p:spPr>
          <a:xfrm>
            <a:off x="6802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2952407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>
            <a:off x="1697146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4114800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5525313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8116100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862" name="Google Shape;862;p3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3" name="Google Shape;863;p3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64" name="Google Shape;864;p3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865" name="Google Shape;865;p3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866" name="Google Shape;866;p3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cxnSp>
        <p:nvCxnSpPr>
          <p:cNvPr id="867" name="Google Shape;867;p39"/>
          <p:cNvCxnSpPr>
            <a:stCxn id="855" idx="5"/>
            <a:endCxn id="856" idx="1"/>
          </p:cNvCxnSpPr>
          <p:nvPr/>
        </p:nvCxnSpPr>
        <p:spPr>
          <a:xfrm>
            <a:off x="5747688" y="3785182"/>
            <a:ext cx="11745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39"/>
          <p:cNvCxnSpPr>
            <a:stCxn id="855" idx="3"/>
            <a:endCxn id="857" idx="7"/>
          </p:cNvCxnSpPr>
          <p:nvPr/>
        </p:nvCxnSpPr>
        <p:spPr>
          <a:xfrm flipH="1">
            <a:off x="3650160" y="3785182"/>
            <a:ext cx="15195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39"/>
          <p:cNvCxnSpPr>
            <a:stCxn id="860" idx="7"/>
            <a:endCxn id="856" idx="3"/>
          </p:cNvCxnSpPr>
          <p:nvPr/>
        </p:nvCxnSpPr>
        <p:spPr>
          <a:xfrm rot="10800000" flipH="1">
            <a:off x="6223054" y="4857580"/>
            <a:ext cx="6993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39"/>
          <p:cNvCxnSpPr>
            <a:stCxn id="861" idx="1"/>
            <a:endCxn id="856" idx="5"/>
          </p:cNvCxnSpPr>
          <p:nvPr/>
        </p:nvCxnSpPr>
        <p:spPr>
          <a:xfrm rot="10800000">
            <a:off x="7500228" y="4857352"/>
            <a:ext cx="7353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9"/>
          <p:cNvCxnSpPr>
            <a:stCxn id="859" idx="1"/>
            <a:endCxn id="857" idx="5"/>
          </p:cNvCxnSpPr>
          <p:nvPr/>
        </p:nvCxnSpPr>
        <p:spPr>
          <a:xfrm rot="10800000">
            <a:off x="3650128" y="4857130"/>
            <a:ext cx="5841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39"/>
          <p:cNvCxnSpPr>
            <a:stCxn id="858" idx="7"/>
            <a:endCxn id="857" idx="3"/>
          </p:cNvCxnSpPr>
          <p:nvPr/>
        </p:nvCxnSpPr>
        <p:spPr>
          <a:xfrm rot="10800000" flipH="1">
            <a:off x="2394888" y="4857196"/>
            <a:ext cx="6771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9"/>
          <p:cNvCxnSpPr>
            <a:endCxn id="858" idx="3"/>
          </p:cNvCxnSpPr>
          <p:nvPr/>
        </p:nvCxnSpPr>
        <p:spPr>
          <a:xfrm rot="10800000" flipH="1">
            <a:off x="1697160" y="5948850"/>
            <a:ext cx="119700" cy="235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9"/>
          <p:cNvCxnSpPr>
            <a:endCxn id="859" idx="3"/>
          </p:cNvCxnSpPr>
          <p:nvPr/>
        </p:nvCxnSpPr>
        <p:spPr>
          <a:xfrm rot="10800000" flipH="1">
            <a:off x="4170028" y="5984484"/>
            <a:ext cx="64200" cy="226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9"/>
          <p:cNvCxnSpPr>
            <a:endCxn id="860" idx="3"/>
          </p:cNvCxnSpPr>
          <p:nvPr/>
        </p:nvCxnSpPr>
        <p:spPr>
          <a:xfrm rot="10800000" flipH="1">
            <a:off x="5601826" y="5978034"/>
            <a:ext cx="43200" cy="2331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39"/>
          <p:cNvCxnSpPr>
            <a:endCxn id="861" idx="3"/>
          </p:cNvCxnSpPr>
          <p:nvPr/>
        </p:nvCxnSpPr>
        <p:spPr>
          <a:xfrm rot="10800000" flipH="1">
            <a:off x="8191428" y="5957991"/>
            <a:ext cx="44100" cy="2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39"/>
          <p:cNvCxnSpPr>
            <a:endCxn id="858" idx="5"/>
          </p:cNvCxnSpPr>
          <p:nvPr/>
        </p:nvCxnSpPr>
        <p:spPr>
          <a:xfrm rot="10800000">
            <a:off x="2394888" y="5948850"/>
            <a:ext cx="105300" cy="20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39"/>
          <p:cNvCxnSpPr>
            <a:endCxn id="859" idx="5"/>
          </p:cNvCxnSpPr>
          <p:nvPr/>
        </p:nvCxnSpPr>
        <p:spPr>
          <a:xfrm rot="10800000">
            <a:off x="4810880" y="5984484"/>
            <a:ext cx="87600" cy="226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39"/>
          <p:cNvCxnSpPr>
            <a:endCxn id="860" idx="5"/>
          </p:cNvCxnSpPr>
          <p:nvPr/>
        </p:nvCxnSpPr>
        <p:spPr>
          <a:xfrm rot="10800000">
            <a:off x="6223054" y="5978034"/>
            <a:ext cx="111900" cy="206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9"/>
          <p:cNvCxnSpPr>
            <a:endCxn id="861" idx="5"/>
          </p:cNvCxnSpPr>
          <p:nvPr/>
        </p:nvCxnSpPr>
        <p:spPr>
          <a:xfrm rot="10800000">
            <a:off x="8812180" y="5957991"/>
            <a:ext cx="72000" cy="2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want operations to happen at: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O(log(n))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O(h) where </a:t>
            </a:r>
            <a:r>
              <a:rPr lang="en-US" b="1" dirty="0">
                <a:solidFill>
                  <a:schemeClr val="lt1"/>
                </a:solidFill>
              </a:rPr>
              <a:t>h</a:t>
            </a:r>
            <a:r>
              <a:rPr lang="en-US" dirty="0"/>
              <a:t> in worst case is </a:t>
            </a:r>
            <a:r>
              <a:rPr lang="en-US" b="1" dirty="0">
                <a:solidFill>
                  <a:schemeClr val="lt1"/>
                </a:solidFill>
              </a:rPr>
              <a:t>n</a:t>
            </a:r>
            <a:endParaRPr b="1" dirty="0">
              <a:solidFill>
                <a:schemeClr val="lt1"/>
              </a:solidFill>
            </a:endParaRPr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AVL </a:t>
            </a:r>
            <a:r>
              <a:rPr lang="en-US" dirty="0"/>
              <a:t>vs</a:t>
            </a:r>
            <a:r>
              <a:rPr lang="en-US" b="1" dirty="0">
                <a:solidFill>
                  <a:schemeClr val="lt1"/>
                </a:solidFill>
              </a:rPr>
              <a:t> Red-Black </a:t>
            </a:r>
            <a:r>
              <a:rPr lang="en-US" dirty="0"/>
              <a:t>trees: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AVL trees are more balanced that causes       more rotations during </a:t>
            </a:r>
            <a:r>
              <a:rPr lang="en-US" b="1" dirty="0">
                <a:solidFill>
                  <a:schemeClr val="lt1"/>
                </a:solidFill>
              </a:rPr>
              <a:t>insertion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deletion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your application involves many frequent insertions and deletions, then </a:t>
            </a:r>
            <a:r>
              <a:rPr lang="en-US" b="1" dirty="0">
                <a:solidFill>
                  <a:schemeClr val="lt1"/>
                </a:solidFill>
              </a:rPr>
              <a:t>Red Black </a:t>
            </a:r>
            <a:r>
              <a:rPr lang="en-US" dirty="0"/>
              <a:t>trees should be preferred</a:t>
            </a:r>
            <a:endParaRPr dirty="0"/>
          </a:p>
        </p:txBody>
      </p:sp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Why Yet Another Balanced BST?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AA tree invariants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</a:t>
            </a:r>
            <a:r>
              <a:rPr lang="en-US" b="1">
                <a:solidFill>
                  <a:schemeClr val="lt1"/>
                </a:solidFill>
              </a:rPr>
              <a:t>level</a:t>
            </a:r>
            <a:r>
              <a:rPr lang="en-US"/>
              <a:t> of every </a:t>
            </a:r>
            <a:r>
              <a:rPr lang="en-US" b="1">
                <a:solidFill>
                  <a:schemeClr val="lt1"/>
                </a:solidFill>
              </a:rPr>
              <a:t>leaf node </a:t>
            </a:r>
            <a:r>
              <a:rPr lang="en-US"/>
              <a:t>is </a:t>
            </a:r>
            <a:r>
              <a:rPr lang="en-US" b="1">
                <a:solidFill>
                  <a:schemeClr val="lt1"/>
                </a:solidFill>
              </a:rPr>
              <a:t>one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</a:t>
            </a:r>
            <a:r>
              <a:rPr lang="en-US" b="1">
                <a:solidFill>
                  <a:schemeClr val="lt1"/>
                </a:solidFill>
              </a:rPr>
              <a:t>left child </a:t>
            </a:r>
            <a:r>
              <a:rPr lang="en-US"/>
              <a:t>has </a:t>
            </a:r>
            <a:r>
              <a:rPr lang="en-US" b="1">
                <a:solidFill>
                  <a:schemeClr val="lt1"/>
                </a:solidFill>
              </a:rPr>
              <a:t>level one less </a:t>
            </a:r>
            <a:r>
              <a:rPr lang="en-US"/>
              <a:t>than its </a:t>
            </a:r>
            <a:r>
              <a:rPr lang="en-US" b="1">
                <a:solidFill>
                  <a:schemeClr val="lt1"/>
                </a:solidFill>
              </a:rPr>
              <a:t>parent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</a:t>
            </a:r>
            <a:r>
              <a:rPr lang="en-US" b="1">
                <a:solidFill>
                  <a:schemeClr val="lt1"/>
                </a:solidFill>
              </a:rPr>
              <a:t>right child </a:t>
            </a:r>
            <a:r>
              <a:rPr lang="en-US"/>
              <a:t>has </a:t>
            </a:r>
            <a:r>
              <a:rPr lang="en-US" b="1">
                <a:solidFill>
                  <a:schemeClr val="lt1"/>
                </a:solidFill>
              </a:rPr>
              <a:t>level equal </a:t>
            </a:r>
            <a:r>
              <a:rPr lang="en-US"/>
              <a:t>to or </a:t>
            </a:r>
            <a:r>
              <a:rPr lang="en-US" b="1">
                <a:solidFill>
                  <a:schemeClr val="lt1"/>
                </a:solidFill>
              </a:rPr>
              <a:t>one less </a:t>
            </a:r>
            <a:r>
              <a:rPr lang="en-US"/>
              <a:t>than its </a:t>
            </a:r>
            <a:r>
              <a:rPr lang="en-US" b="1">
                <a:solidFill>
                  <a:schemeClr val="lt1"/>
                </a:solidFill>
              </a:rPr>
              <a:t>parent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Right grandchildren </a:t>
            </a:r>
            <a:r>
              <a:rPr lang="en-US"/>
              <a:t>have </a:t>
            </a:r>
            <a:r>
              <a:rPr lang="en-US" b="1">
                <a:solidFill>
                  <a:schemeClr val="lt1"/>
                </a:solidFill>
              </a:rPr>
              <a:t>levels less </a:t>
            </a:r>
            <a:r>
              <a:rPr lang="en-US"/>
              <a:t>than their </a:t>
            </a:r>
            <a:r>
              <a:rPr lang="en-US" b="1">
                <a:solidFill>
                  <a:schemeClr val="lt1"/>
                </a:solidFill>
              </a:rPr>
              <a:t>grandparents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node of level greater than one </a:t>
            </a:r>
            <a:r>
              <a:rPr lang="en-US" b="1">
                <a:solidFill>
                  <a:schemeClr val="lt1"/>
                </a:solidFill>
              </a:rPr>
              <a:t>has two children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6" name="Google Shape;886;p4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87" name="Google Shape;887;p4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Right</a:t>
            </a:r>
            <a:r>
              <a:rPr lang="en-US"/>
              <a:t> horizontal links </a:t>
            </a:r>
            <a:r>
              <a:rPr lang="en-US" b="1">
                <a:solidFill>
                  <a:schemeClr val="lt1"/>
                </a:solidFill>
              </a:rPr>
              <a:t>are possible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horizontal links </a:t>
            </a:r>
            <a:r>
              <a:rPr lang="en-US" b="1">
                <a:solidFill>
                  <a:schemeClr val="lt1"/>
                </a:solidFill>
              </a:rPr>
              <a:t>are not allowed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3" name="Google Shape;893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94" name="Google Shape;894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3879324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30706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02" name="Google Shape;902;p4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3" name="Google Shape;903;p4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04" name="Google Shape;904;p4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05" name="Google Shape;905;p4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06" name="Google Shape;906;p4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cxnSp>
        <p:nvCxnSpPr>
          <p:cNvPr id="907" name="Google Shape;907;p41"/>
          <p:cNvCxnSpPr>
            <a:stCxn id="895" idx="5"/>
            <a:endCxn id="896" idx="1"/>
          </p:cNvCxnSpPr>
          <p:nvPr/>
        </p:nvCxnSpPr>
        <p:spPr>
          <a:xfrm>
            <a:off x="4577065" y="3785182"/>
            <a:ext cx="12021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5" idx="3"/>
            <a:endCxn id="897" idx="7"/>
          </p:cNvCxnSpPr>
          <p:nvPr/>
        </p:nvCxnSpPr>
        <p:spPr>
          <a:xfrm flipH="1">
            <a:off x="2298037" y="3785182"/>
            <a:ext cx="17010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900" idx="7"/>
            <a:endCxn id="896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901" idx="1"/>
            <a:endCxn id="896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1"/>
          <p:cNvCxnSpPr>
            <a:stCxn id="899" idx="1"/>
            <a:endCxn id="897" idx="5"/>
          </p:cNvCxnSpPr>
          <p:nvPr/>
        </p:nvCxnSpPr>
        <p:spPr>
          <a:xfrm rot="10800000">
            <a:off x="2297920" y="4857130"/>
            <a:ext cx="8922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1"/>
          <p:cNvCxnSpPr>
            <a:stCxn id="898" idx="7"/>
            <a:endCxn id="897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1"/>
          <p:cNvCxnSpPr>
            <a:endCxn id="901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4" name="Google Shape;914;p41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15" name="Google Shape;915;p41"/>
          <p:cNvCxnSpPr>
            <a:stCxn id="916" idx="6"/>
            <a:endCxn id="899" idx="2"/>
          </p:cNvCxnSpPr>
          <p:nvPr/>
        </p:nvCxnSpPr>
        <p:spPr>
          <a:xfrm>
            <a:off x="2720508" y="5715256"/>
            <a:ext cx="3501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41"/>
          <p:cNvSpPr/>
          <p:nvPr/>
        </p:nvSpPr>
        <p:spPr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operation is a single </a:t>
            </a:r>
            <a:r>
              <a:rPr lang="en-US" b="1">
                <a:solidFill>
                  <a:schemeClr val="lt1"/>
                </a:solidFill>
              </a:rPr>
              <a:t>right</a:t>
            </a:r>
            <a:r>
              <a:rPr lang="en-US"/>
              <a:t>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when an </a:t>
            </a:r>
            <a:r>
              <a:rPr lang="en-US" b="1">
                <a:solidFill>
                  <a:schemeClr val="lt1"/>
                </a:solidFill>
              </a:rPr>
              <a:t>insertion</a:t>
            </a:r>
            <a:r>
              <a:rPr lang="en-US"/>
              <a:t> or </a:t>
            </a:r>
            <a:r>
              <a:rPr lang="en-US" b="1">
                <a:solidFill>
                  <a:schemeClr val="lt1"/>
                </a:solidFill>
              </a:rPr>
              <a:t>deletion</a:t>
            </a:r>
            <a:r>
              <a:rPr lang="en-US"/>
              <a:t> creates a horizontal </a:t>
            </a: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</a:t>
            </a:r>
            <a:r>
              <a:rPr lang="en-US" b="1">
                <a:solidFill>
                  <a:schemeClr val="lt1"/>
                </a:solidFill>
              </a:rPr>
              <a:t>link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2" name="Google Shape;922;p4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Skew</a:t>
            </a:r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924" name="Google Shape;924;p4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25" name="Google Shape;925;p4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26" name="Google Shape;926;p4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27" name="Google Shape;927;p4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28" name="Google Shape;928;p4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3117761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35" name="Google Shape;935;p42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36" name="Google Shape;936;p42"/>
          <p:cNvCxnSpPr>
            <a:stCxn id="929" idx="5"/>
            <a:endCxn id="930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42"/>
          <p:cNvCxnSpPr>
            <a:stCxn id="929" idx="3"/>
            <a:endCxn id="931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42"/>
          <p:cNvCxnSpPr>
            <a:stCxn id="934" idx="7"/>
            <a:endCxn id="930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42"/>
          <p:cNvCxnSpPr>
            <a:stCxn id="935" idx="1"/>
            <a:endCxn id="930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42"/>
          <p:cNvCxnSpPr>
            <a:stCxn id="933" idx="1"/>
            <a:endCxn id="931" idx="5"/>
          </p:cNvCxnSpPr>
          <p:nvPr/>
        </p:nvCxnSpPr>
        <p:spPr>
          <a:xfrm rot="10800000">
            <a:off x="2297889" y="4857130"/>
            <a:ext cx="9393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2"/>
          <p:cNvCxnSpPr>
            <a:stCxn id="932" idx="7"/>
            <a:endCxn id="931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2"/>
          <p:cNvCxnSpPr>
            <a:endCxn id="935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42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44" name="Google Shape;944;p42"/>
          <p:cNvCxnSpPr>
            <a:stCxn id="945" idx="6"/>
            <a:endCxn id="933" idx="2"/>
          </p:cNvCxnSpPr>
          <p:nvPr/>
        </p:nvCxnSpPr>
        <p:spPr>
          <a:xfrm>
            <a:off x="2720508" y="5715256"/>
            <a:ext cx="397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42"/>
          <p:cNvSpPr/>
          <p:nvPr/>
        </p:nvSpPr>
        <p:spPr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46" name="Google Shape;946;p42"/>
          <p:cNvSpPr/>
          <p:nvPr/>
        </p:nvSpPr>
        <p:spPr>
          <a:xfrm>
            <a:off x="3592132" y="5250426"/>
            <a:ext cx="522669" cy="32745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operation is a </a:t>
            </a:r>
            <a:r>
              <a:rPr lang="en-US" b="1">
                <a:solidFill>
                  <a:schemeClr val="lt1"/>
                </a:solidFill>
              </a:rPr>
              <a:t>single right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when an insertion or deletion </a:t>
            </a:r>
            <a:r>
              <a:rPr lang="en-US" b="1">
                <a:solidFill>
                  <a:schemeClr val="lt1"/>
                </a:solidFill>
              </a:rPr>
              <a:t>creates a horizontal left link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Skew (2)</a:t>
            </a:r>
            <a:endParaRPr/>
          </a:p>
        </p:txBody>
      </p:sp>
      <p:sp>
        <p:nvSpPr>
          <p:cNvPr id="953" name="Google Shape;953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cxnSp>
        <p:nvCxnSpPr>
          <p:cNvPr id="954" name="Google Shape;954;p4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5" name="Google Shape;955;p4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56" name="Google Shape;956;p4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57" name="Google Shape;957;p4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58" name="Google Shape;958;p4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59" name="Google Shape;959;p43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60" name="Google Shape;960;p43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63" name="Google Shape;963;p43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64" name="Google Shape;964;p43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65" name="Google Shape;965;p43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66" name="Google Shape;966;p43"/>
          <p:cNvCxnSpPr>
            <a:stCxn id="959" idx="5"/>
            <a:endCxn id="960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43"/>
          <p:cNvCxnSpPr>
            <a:stCxn id="959" idx="3"/>
            <a:endCxn id="961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43"/>
          <p:cNvCxnSpPr>
            <a:stCxn id="964" idx="7"/>
            <a:endCxn id="960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43"/>
          <p:cNvCxnSpPr>
            <a:stCxn id="965" idx="1"/>
            <a:endCxn id="960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43"/>
          <p:cNvCxnSpPr>
            <a:stCxn id="971" idx="1"/>
            <a:endCxn id="961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43"/>
          <p:cNvCxnSpPr>
            <a:stCxn id="962" idx="7"/>
            <a:endCxn id="961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43"/>
          <p:cNvCxnSpPr>
            <a:endCxn id="965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4" name="Google Shape;974;p43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75" name="Google Shape;975;p43"/>
          <p:cNvCxnSpPr>
            <a:stCxn id="971" idx="6"/>
            <a:endCxn id="963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43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operation is a </a:t>
            </a:r>
            <a:r>
              <a:rPr lang="en-US" b="1">
                <a:solidFill>
                  <a:schemeClr val="lt1"/>
                </a:solidFill>
              </a:rPr>
              <a:t>single left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when an insertion or deletion </a:t>
            </a:r>
            <a:r>
              <a:rPr lang="en-US" b="1">
                <a:solidFill>
                  <a:schemeClr val="lt1"/>
                </a:solidFill>
              </a:rPr>
              <a:t>two consecutive right horizontal 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1" name="Google Shape;981;p4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Split</a:t>
            </a:r>
            <a:endParaRPr/>
          </a:p>
        </p:txBody>
      </p:sp>
      <p:sp>
        <p:nvSpPr>
          <p:cNvPr id="982" name="Google Shape;982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cxnSp>
        <p:nvCxnSpPr>
          <p:cNvPr id="983" name="Google Shape;983;p44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84" name="Google Shape;984;p44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85" name="Google Shape;985;p44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86" name="Google Shape;986;p44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87" name="Google Shape;987;p44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88" name="Google Shape;988;p44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89" name="Google Shape;989;p44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90" name="Google Shape;990;p44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91" name="Google Shape;991;p44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92" name="Google Shape;992;p44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93" name="Google Shape;993;p44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95" name="Google Shape;995;p44"/>
          <p:cNvCxnSpPr>
            <a:stCxn id="988" idx="5"/>
            <a:endCxn id="989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Google Shape;996;p44"/>
          <p:cNvCxnSpPr>
            <a:stCxn id="988" idx="3"/>
            <a:endCxn id="990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44"/>
          <p:cNvCxnSpPr>
            <a:stCxn id="993" idx="7"/>
            <a:endCxn id="989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44"/>
          <p:cNvCxnSpPr>
            <a:stCxn id="994" idx="1"/>
            <a:endCxn id="989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44"/>
          <p:cNvCxnSpPr>
            <a:stCxn id="1000" idx="1"/>
            <a:endCxn id="990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44"/>
          <p:cNvCxnSpPr>
            <a:stCxn id="991" idx="7"/>
            <a:endCxn id="990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44"/>
          <p:cNvCxnSpPr>
            <a:endCxn id="994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3" name="Google Shape;1003;p44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1004" name="Google Shape;1004;p44"/>
          <p:cNvCxnSpPr>
            <a:stCxn id="1000" idx="6"/>
            <a:endCxn id="992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0" name="Google Shape;1000;p44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1005" name="Google Shape;1005;p44"/>
          <p:cNvCxnSpPr>
            <a:stCxn id="1006" idx="2"/>
            <a:endCxn id="1003" idx="6"/>
          </p:cNvCxnSpPr>
          <p:nvPr/>
        </p:nvCxnSpPr>
        <p:spPr>
          <a:xfrm rot="10800000">
            <a:off x="8534400" y="5686072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6" name="Google Shape;1006;p44"/>
          <p:cNvSpPr/>
          <p:nvPr/>
        </p:nvSpPr>
        <p:spPr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 flipH="1">
            <a:off x="6428346" y="5228537"/>
            <a:ext cx="522669" cy="32745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operation is a </a:t>
            </a:r>
            <a:r>
              <a:rPr lang="en-US" b="1">
                <a:solidFill>
                  <a:schemeClr val="lt1"/>
                </a:solidFill>
              </a:rPr>
              <a:t>single left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when an insertion or deletion </a:t>
            </a:r>
            <a:r>
              <a:rPr lang="en-US" b="1">
                <a:solidFill>
                  <a:schemeClr val="lt1"/>
                </a:solidFill>
              </a:rPr>
              <a:t>two consecutive right horizontal 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3" name="Google Shape;1013;p4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Split</a:t>
            </a:r>
            <a:endParaRPr/>
          </a:p>
        </p:txBody>
      </p:sp>
      <p:sp>
        <p:nvSpPr>
          <p:cNvPr id="1014" name="Google Shape;101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cxnSp>
        <p:nvCxnSpPr>
          <p:cNvPr id="1015" name="Google Shape;1015;p45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16" name="Google Shape;1016;p45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7" name="Google Shape;1017;p45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18" name="Google Shape;1018;p45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1026" name="Google Shape;1026;p45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1027" name="Google Shape;1027;p45"/>
          <p:cNvCxnSpPr>
            <a:stCxn id="1020" idx="5"/>
            <a:endCxn id="1021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45"/>
          <p:cNvCxnSpPr>
            <a:stCxn id="1020" idx="3"/>
            <a:endCxn id="1022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45"/>
          <p:cNvCxnSpPr>
            <a:stCxn id="1025" idx="7"/>
            <a:endCxn id="1021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45"/>
          <p:cNvCxnSpPr>
            <a:stCxn id="1031" idx="2"/>
            <a:endCxn id="1021" idx="6"/>
          </p:cNvCxnSpPr>
          <p:nvPr/>
        </p:nvCxnSpPr>
        <p:spPr>
          <a:xfrm flipH="1">
            <a:off x="6476892" y="4575554"/>
            <a:ext cx="1242000" cy="12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45"/>
          <p:cNvCxnSpPr>
            <a:stCxn id="1033" idx="1"/>
            <a:endCxn id="1022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45"/>
          <p:cNvCxnSpPr>
            <a:stCxn id="1023" idx="7"/>
            <a:endCxn id="1022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45"/>
          <p:cNvCxnSpPr>
            <a:stCxn id="1031" idx="3"/>
            <a:endCxn id="1026" idx="7"/>
          </p:cNvCxnSpPr>
          <p:nvPr/>
        </p:nvCxnSpPr>
        <p:spPr>
          <a:xfrm flipH="1">
            <a:off x="7314221" y="4847473"/>
            <a:ext cx="524100" cy="56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1" name="Google Shape;1031;p45"/>
          <p:cNvSpPr/>
          <p:nvPr/>
        </p:nvSpPr>
        <p:spPr>
          <a:xfrm>
            <a:off x="7718892" y="4191001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1036" name="Google Shape;1036;p45"/>
          <p:cNvCxnSpPr>
            <a:stCxn id="1033" idx="6"/>
            <a:endCxn id="1024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45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1037" name="Google Shape;1037;p45"/>
          <p:cNvCxnSpPr>
            <a:stCxn id="1038" idx="1"/>
            <a:endCxn id="1031" idx="5"/>
          </p:cNvCxnSpPr>
          <p:nvPr/>
        </p:nvCxnSpPr>
        <p:spPr>
          <a:xfrm rot="10800000">
            <a:off x="8415028" y="4847452"/>
            <a:ext cx="543600" cy="56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45"/>
          <p:cNvSpPr/>
          <p:nvPr/>
        </p:nvSpPr>
        <p:spPr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1044" name="Google Shape;1044;p4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1045" name="Google Shape;1045;p46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pSp>
        <p:nvGrpSpPr>
          <p:cNvPr id="1046" name="Google Shape;1046;p46"/>
          <p:cNvGrpSpPr/>
          <p:nvPr/>
        </p:nvGrpSpPr>
        <p:grpSpPr>
          <a:xfrm>
            <a:off x="4544008" y="1420818"/>
            <a:ext cx="3628569" cy="1647597"/>
            <a:chOff x="0" y="318596"/>
            <a:chExt cx="3628569" cy="1647597"/>
          </a:xfrm>
        </p:grpSpPr>
        <p:sp>
          <p:nvSpPr>
            <p:cNvPr id="1047" name="Google Shape;1047;p46"/>
            <p:cNvSpPr/>
            <p:nvPr/>
          </p:nvSpPr>
          <p:spPr>
            <a:xfrm>
              <a:off x="1863007" y="924794"/>
              <a:ext cx="858419" cy="444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" name="Google Shape;1048;p46"/>
            <p:cNvSpPr/>
            <p:nvPr/>
          </p:nvSpPr>
          <p:spPr>
            <a:xfrm>
              <a:off x="178593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9" name="Google Shape;1049;p46"/>
            <p:cNvSpPr/>
            <p:nvPr/>
          </p:nvSpPr>
          <p:spPr>
            <a:xfrm>
              <a:off x="850446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0" name="Google Shape;1050;p46"/>
            <p:cNvSpPr/>
            <p:nvPr/>
          </p:nvSpPr>
          <p:spPr>
            <a:xfrm>
              <a:off x="226785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1" name="Google Shape;1051;p46"/>
            <p:cNvSpPr/>
            <p:nvPr/>
          </p:nvSpPr>
          <p:spPr>
            <a:xfrm>
              <a:off x="85044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2" name="Google Shape;1052;p46"/>
            <p:cNvSpPr/>
            <p:nvPr/>
          </p:nvSpPr>
          <p:spPr>
            <a:xfrm>
              <a:off x="1559151" y="319730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 txBox="1"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23660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 txBox="1"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 txBox="1"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4732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 txBox="1"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494641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 txBox="1"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636221" y="924794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 txBox="1"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6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New nodes</a:t>
            </a:r>
            <a:r>
              <a:rPr lang="en-US"/>
              <a:t> are always inserted at </a:t>
            </a:r>
            <a:r>
              <a:rPr lang="en-US" b="1">
                <a:solidFill>
                  <a:schemeClr val="lt1"/>
                </a:solidFill>
              </a:rPr>
              <a:t>Level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5" name="Google Shape;1075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076" name="Google Shape;1076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cxnSp>
        <p:nvCxnSpPr>
          <p:cNvPr id="1077" name="Google Shape;1077;p47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8" name="Google Shape;1078;p47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79" name="Google Shape;1079;p47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80" name="Google Shape;1080;p47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cxnSp>
        <p:nvCxnSpPr>
          <p:cNvPr id="1083" name="Google Shape;1083;p47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9" name="Google Shape;1089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090" name="Google Shape;1090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cxnSp>
        <p:nvCxnSpPr>
          <p:cNvPr id="1091" name="Google Shape;1091;p48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92" name="Google Shape;1092;p48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93" name="Google Shape;1093;p48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94" name="Google Shape;1094;p48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96" name="Google Shape;1096;p48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cxnSp>
        <p:nvCxnSpPr>
          <p:cNvPr id="1097" name="Google Shape;1097;p48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Left horizontal </a:t>
            </a:r>
            <a:r>
              <a:rPr lang="en-US"/>
              <a:t>link is </a:t>
            </a:r>
            <a:r>
              <a:rPr lang="en-US" b="1">
                <a:solidFill>
                  <a:schemeClr val="lt1"/>
                </a:solidFill>
              </a:rPr>
              <a:t>not allowed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right (skew) 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103" name="Google Shape;1103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04" name="Google Shape;1104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06" name="Google Shape;1106;p4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07" name="Google Shape;1107;p4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08" name="Google Shape;1108;p4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09" name="Google Shape;1109;p4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11" name="Google Shape;1111;p49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12" name="Google Shape;1112;p49"/>
          <p:cNvCxnSpPr>
            <a:stCxn id="1110" idx="2"/>
            <a:endCxn id="1111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49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4" name="Google Shape;1114;p49"/>
          <p:cNvSpPr/>
          <p:nvPr/>
        </p:nvSpPr>
        <p:spPr>
          <a:xfrm>
            <a:off x="1994612" y="1899404"/>
            <a:ext cx="624267" cy="581527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will represent 3-nodes with a </a:t>
            </a:r>
            <a:r>
              <a:rPr lang="en-US" b="1" dirty="0">
                <a:solidFill>
                  <a:schemeClr val="lt1"/>
                </a:solidFill>
              </a:rPr>
              <a:t>left-leaning</a:t>
            </a:r>
            <a:r>
              <a:rPr lang="en-US" dirty="0"/>
              <a:t> red nodes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Nodes with values between the 2 </a:t>
            </a:r>
            <a:r>
              <a:rPr lang="en-US" dirty="0" smtClean="0"/>
              <a:t>nodes values </a:t>
            </a:r>
            <a:r>
              <a:rPr lang="en-US" dirty="0"/>
              <a:t>will be to the </a:t>
            </a:r>
            <a:r>
              <a:rPr lang="en-US" b="1" dirty="0">
                <a:solidFill>
                  <a:schemeClr val="lt1"/>
                </a:solidFill>
              </a:rPr>
              <a:t>right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node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Representing 3-Nodes from 2-3 Tree</a:t>
            </a:r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5443260" y="4810780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8939239" y="3124200"/>
            <a:ext cx="1328635" cy="1237672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7748563" y="4590472"/>
            <a:ext cx="1328635" cy="1237672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264" name="Google Shape;264;p5"/>
          <p:cNvCxnSpPr/>
          <p:nvPr/>
        </p:nvCxnSpPr>
        <p:spPr>
          <a:xfrm flipH="1">
            <a:off x="8762999" y="4267200"/>
            <a:ext cx="503982" cy="39947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5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5"/>
          <p:cNvCxnSpPr/>
          <p:nvPr/>
        </p:nvCxnSpPr>
        <p:spPr>
          <a:xfrm>
            <a:off x="9906001" y="4286252"/>
            <a:ext cx="565559" cy="38042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5"/>
          <p:cNvCxnSpPr/>
          <p:nvPr/>
        </p:nvCxnSpPr>
        <p:spPr>
          <a:xfrm>
            <a:off x="8739163" y="5724528"/>
            <a:ext cx="338035" cy="42688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5"/>
          <p:cNvCxnSpPr/>
          <p:nvPr/>
        </p:nvCxnSpPr>
        <p:spPr>
          <a:xfrm flipH="1">
            <a:off x="7748562" y="5724528"/>
            <a:ext cx="323743" cy="42688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0" name="Google Shape;1120;p5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21" name="Google Shape;1121;p5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cxnSp>
        <p:nvCxnSpPr>
          <p:cNvPr id="1122" name="Google Shape;1122;p50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3" name="Google Shape;1123;p50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24" name="Google Shape;1124;p50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25" name="Google Shape;1125;p50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26" name="Google Shape;1126;p50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27" name="Google Shape;1127;p50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28" name="Google Shape;1128;p50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29" name="Google Shape;1129;p50"/>
          <p:cNvCxnSpPr>
            <a:stCxn id="1127" idx="2"/>
            <a:endCxn id="1128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50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6" name="Google Shape;1136;p5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37" name="Google Shape;1137;p5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cxnSp>
        <p:nvCxnSpPr>
          <p:cNvPr id="1138" name="Google Shape;1138;p5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39" name="Google Shape;1139;p5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40" name="Google Shape;1140;p5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41" name="Google Shape;1141;p5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42" name="Google Shape;1142;p5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43" name="Google Shape;1143;p51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44" name="Google Shape;1144;p51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45" name="Google Shape;1145;p51"/>
          <p:cNvCxnSpPr>
            <a:stCxn id="1143" idx="2"/>
            <a:endCxn id="1144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51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8</a:t>
            </a:r>
            <a:endParaRPr/>
          </a:p>
        </p:txBody>
      </p:sp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cxnSp>
        <p:nvCxnSpPr>
          <p:cNvPr id="1154" name="Google Shape;1154;p5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55" name="Google Shape;1155;p5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56" name="Google Shape;1156;p5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57" name="Google Shape;1157;p5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58" name="Google Shape;1158;p5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60" name="Google Shape;1160;p52"/>
          <p:cNvSpPr/>
          <p:nvPr/>
        </p:nvSpPr>
        <p:spPr>
          <a:xfrm>
            <a:off x="2296113" y="535114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61" name="Google Shape;1161;p52"/>
          <p:cNvCxnSpPr>
            <a:stCxn id="1159" idx="2"/>
            <a:endCxn id="1160" idx="6"/>
          </p:cNvCxnSpPr>
          <p:nvPr/>
        </p:nvCxnSpPr>
        <p:spPr>
          <a:xfrm flipH="1">
            <a:off x="3113488" y="5714746"/>
            <a:ext cx="966000" cy="171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52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</a:t>
            </a: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(split)</a:t>
            </a:r>
            <a:endParaRPr/>
          </a:p>
        </p:txBody>
      </p:sp>
      <p:sp>
        <p:nvSpPr>
          <p:cNvPr id="1168" name="Google Shape;1168;p5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69" name="Google Shape;1169;p5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cxnSp>
        <p:nvCxnSpPr>
          <p:cNvPr id="1170" name="Google Shape;1170;p5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71" name="Google Shape;1171;p5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2" name="Google Shape;1172;p5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73" name="Google Shape;1173;p5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74" name="Google Shape;1174;p5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75" name="Google Shape;1175;p53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76" name="Google Shape;1176;p53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77" name="Google Shape;1177;p53"/>
          <p:cNvCxnSpPr>
            <a:stCxn id="1175" idx="2"/>
            <a:endCxn id="1176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53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9" name="Google Shape;1179;p53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180" name="Google Shape;1180;p53"/>
          <p:cNvCxnSpPr>
            <a:stCxn id="1179" idx="2"/>
            <a:endCxn id="1175" idx="6"/>
          </p:cNvCxnSpPr>
          <p:nvPr/>
        </p:nvCxnSpPr>
        <p:spPr>
          <a:xfrm rot="10800000">
            <a:off x="4896901" y="5714746"/>
            <a:ext cx="10467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53"/>
          <p:cNvSpPr/>
          <p:nvPr/>
        </p:nvSpPr>
        <p:spPr>
          <a:xfrm>
            <a:off x="1989554" y="1897329"/>
            <a:ext cx="636688" cy="526894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7" name="Google Shape;1187;p5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88" name="Google Shape;1188;p5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cxnSp>
        <p:nvCxnSpPr>
          <p:cNvPr id="1189" name="Google Shape;1189;p54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90" name="Google Shape;1190;p54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91" name="Google Shape;1191;p54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92" name="Google Shape;1192;p54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93" name="Google Shape;1193;p54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94" name="Google Shape;1194;p54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95" name="Google Shape;1195;p54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96" name="Google Shape;1196;p54"/>
          <p:cNvCxnSpPr>
            <a:stCxn id="1194" idx="3"/>
            <a:endCxn id="1195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54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8" name="Google Shape;1198;p54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199" name="Google Shape;1199;p54"/>
          <p:cNvCxnSpPr>
            <a:stCxn id="1198" idx="1"/>
            <a:endCxn id="1194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5" name="Google Shape;1205;p5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06" name="Google Shape;1206;p5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cxnSp>
        <p:nvCxnSpPr>
          <p:cNvPr id="1207" name="Google Shape;1207;p55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08" name="Google Shape;1208;p55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09" name="Google Shape;1209;p55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10" name="Google Shape;1210;p55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11" name="Google Shape;1211;p55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12" name="Google Shape;1212;p55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13" name="Google Shape;1213;p55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14" name="Google Shape;1214;p55"/>
          <p:cNvCxnSpPr>
            <a:stCxn id="1212" idx="3"/>
            <a:endCxn id="1213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55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6" name="Google Shape;1216;p55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17" name="Google Shape;1217;p55"/>
          <p:cNvCxnSpPr>
            <a:stCxn id="1216" idx="1"/>
            <a:endCxn id="1212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3" name="Google Shape;1223;p5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24" name="Google Shape;1224;p5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1225" name="Google Shape;1225;p56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26" name="Google Shape;1226;p56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27" name="Google Shape;1227;p56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28" name="Google Shape;1228;p56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29" name="Google Shape;1229;p56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30" name="Google Shape;1230;p56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31" name="Google Shape;1231;p56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32" name="Google Shape;1232;p56"/>
          <p:cNvCxnSpPr>
            <a:stCxn id="1230" idx="3"/>
            <a:endCxn id="1231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56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4" name="Google Shape;1234;p56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35" name="Google Shape;1235;p56"/>
          <p:cNvCxnSpPr>
            <a:stCxn id="1234" idx="1"/>
            <a:endCxn id="1230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1" name="Google Shape;1241;p5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42" name="Google Shape;1242;p5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cxnSp>
        <p:nvCxnSpPr>
          <p:cNvPr id="1243" name="Google Shape;1243;p57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44" name="Google Shape;1244;p57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45" name="Google Shape;1245;p57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46" name="Google Shape;1246;p57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47" name="Google Shape;1247;p57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48" name="Google Shape;1248;p57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50" name="Google Shape;1250;p57"/>
          <p:cNvCxnSpPr>
            <a:stCxn id="1248" idx="3"/>
            <a:endCxn id="124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57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2" name="Google Shape;1252;p57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53" name="Google Shape;1253;p57"/>
          <p:cNvCxnSpPr>
            <a:stCxn id="1252" idx="1"/>
            <a:endCxn id="124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4" name="Google Shape;1254;p57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55" name="Google Shape;1255;p57"/>
          <p:cNvCxnSpPr>
            <a:stCxn id="1254" idx="2"/>
            <a:endCxn id="125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1" name="Google Shape;1261;p5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62" name="Google Shape;1262;p5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1263" name="Google Shape;1263;p58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64" name="Google Shape;1264;p58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5" name="Google Shape;1265;p58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66" name="Google Shape;1266;p58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67" name="Google Shape;1267;p58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68" name="Google Shape;1268;p58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69" name="Google Shape;1269;p58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70" name="Google Shape;1270;p58"/>
          <p:cNvCxnSpPr>
            <a:stCxn id="1268" idx="3"/>
            <a:endCxn id="126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58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2" name="Google Shape;1272;p58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73" name="Google Shape;1273;p58"/>
          <p:cNvCxnSpPr>
            <a:stCxn id="1272" idx="1"/>
            <a:endCxn id="126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4" name="Google Shape;1274;p58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75" name="Google Shape;1275;p58"/>
          <p:cNvCxnSpPr>
            <a:stCxn id="1274" idx="2"/>
            <a:endCxn id="127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10</a:t>
            </a:r>
            <a:endParaRPr/>
          </a:p>
        </p:txBody>
      </p:sp>
      <p:sp>
        <p:nvSpPr>
          <p:cNvPr id="1281" name="Google Shape;1281;p5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82" name="Google Shape;1282;p5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1283" name="Google Shape;1283;p5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84" name="Google Shape;1284;p5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85" name="Google Shape;1285;p5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86" name="Google Shape;1286;p5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87" name="Google Shape;1287;p5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88" name="Google Shape;1288;p59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89" name="Google Shape;1289;p59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90" name="Google Shape;1290;p59"/>
          <p:cNvCxnSpPr>
            <a:stCxn id="1288" idx="3"/>
            <a:endCxn id="128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59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2" name="Google Shape;1292;p59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93" name="Google Shape;1293;p59"/>
          <p:cNvCxnSpPr>
            <a:stCxn id="1292" idx="1"/>
            <a:endCxn id="128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4" name="Google Shape;1294;p59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95" name="Google Shape;1295;p59"/>
          <p:cNvCxnSpPr>
            <a:stCxn id="1294" idx="2"/>
            <a:endCxn id="129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 </a:t>
            </a:r>
            <a:r>
              <a:rPr lang="en-US" b="1" dirty="0">
                <a:solidFill>
                  <a:schemeClr val="lt1"/>
                </a:solidFill>
              </a:rPr>
              <a:t>leaves</a:t>
            </a:r>
            <a:r>
              <a:rPr lang="en-US" dirty="0"/>
              <a:t> are black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root</a:t>
            </a:r>
            <a:r>
              <a:rPr lang="en-US" dirty="0"/>
              <a:t> is black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 node has </a:t>
            </a:r>
            <a:r>
              <a:rPr lang="en-US" b="1" dirty="0">
                <a:solidFill>
                  <a:schemeClr val="lt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links</a:t>
            </a:r>
            <a:r>
              <a:rPr lang="en-US" dirty="0"/>
              <a:t> connected to it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Every path from a given </a:t>
            </a:r>
            <a:r>
              <a:rPr lang="en-US" b="1" dirty="0">
                <a:solidFill>
                  <a:schemeClr val="lt1"/>
                </a:solidFill>
              </a:rPr>
              <a:t>node</a:t>
            </a:r>
            <a:r>
              <a:rPr lang="en-US" dirty="0"/>
              <a:t> to its </a:t>
            </a:r>
            <a:r>
              <a:rPr lang="en-US" b="1" dirty="0">
                <a:solidFill>
                  <a:schemeClr val="lt1"/>
                </a:solidFill>
              </a:rPr>
              <a:t>descendant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leaf</a:t>
            </a:r>
            <a:r>
              <a:rPr lang="en-US" dirty="0"/>
              <a:t> nodes contains the </a:t>
            </a:r>
            <a:r>
              <a:rPr lang="en-US" b="1" dirty="0">
                <a:solidFill>
                  <a:schemeClr val="lt1"/>
                </a:solidFill>
              </a:rPr>
              <a:t>same</a:t>
            </a:r>
            <a:r>
              <a:rPr lang="en-US" dirty="0"/>
              <a:t> number of </a:t>
            </a:r>
            <a:r>
              <a:rPr lang="en-US" b="1" dirty="0">
                <a:solidFill>
                  <a:schemeClr val="lt1"/>
                </a:solidFill>
              </a:rPr>
              <a:t>black</a:t>
            </a:r>
            <a:r>
              <a:rPr lang="en-US" dirty="0"/>
              <a:t> nodes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Red links </a:t>
            </a:r>
            <a:r>
              <a:rPr lang="en-US" b="1" dirty="0">
                <a:solidFill>
                  <a:schemeClr val="lt1"/>
                </a:solidFill>
              </a:rPr>
              <a:t>lean</a:t>
            </a:r>
            <a:r>
              <a:rPr lang="en-US" dirty="0"/>
              <a:t> left</a:t>
            </a:r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 path from the root to the bottom contains </a:t>
            </a:r>
            <a:r>
              <a:rPr lang="en-US" b="1" dirty="0">
                <a:solidFill>
                  <a:schemeClr val="bg1"/>
                </a:solidFill>
              </a:rPr>
              <a:t>two consecutive red links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Properties</a:t>
            </a:r>
            <a:endParaRPr/>
          </a:p>
        </p:txBody>
      </p:sp>
      <p:sp>
        <p:nvSpPr>
          <p:cNvPr id="277" name="Google Shape;277;p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1" name="Google Shape;1301;p6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02" name="Google Shape;1302;p6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cxnSp>
        <p:nvCxnSpPr>
          <p:cNvPr id="1303" name="Google Shape;1303;p60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60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05" name="Google Shape;1305;p60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06" name="Google Shape;1306;p60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07" name="Google Shape;1307;p60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08" name="Google Shape;1308;p60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09" name="Google Shape;1309;p60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10" name="Google Shape;1310;p60"/>
          <p:cNvCxnSpPr>
            <a:stCxn id="1308" idx="3"/>
            <a:endCxn id="130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60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2" name="Google Shape;1312;p60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13" name="Google Shape;1313;p60"/>
          <p:cNvCxnSpPr>
            <a:stCxn id="1312" idx="1"/>
            <a:endCxn id="130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4" name="Google Shape;1314;p60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315" name="Google Shape;1315;p60"/>
          <p:cNvCxnSpPr>
            <a:stCxn id="1314" idx="2"/>
            <a:endCxn id="131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Horizontal left link not allowed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 right (skew)</a:t>
            </a:r>
            <a:endParaRPr/>
          </a:p>
        </p:txBody>
      </p:sp>
      <p:sp>
        <p:nvSpPr>
          <p:cNvPr id="1321" name="Google Shape;1321;p6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22" name="Google Shape;1322;p6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cxnSp>
        <p:nvCxnSpPr>
          <p:cNvPr id="1323" name="Google Shape;1323;p6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24" name="Google Shape;1324;p6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25" name="Google Shape;1325;p6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26" name="Google Shape;1326;p6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27" name="Google Shape;1327;p6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28" name="Google Shape;1328;p61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29" name="Google Shape;1329;p61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30" name="Google Shape;1330;p61"/>
          <p:cNvCxnSpPr>
            <a:stCxn id="1328" idx="3"/>
            <a:endCxn id="132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61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2" name="Google Shape;1332;p61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33" name="Google Shape;1333;p61"/>
          <p:cNvCxnSpPr>
            <a:stCxn id="1332" idx="1"/>
            <a:endCxn id="132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4" name="Google Shape;1334;p61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335" name="Google Shape;1335;p61"/>
          <p:cNvCxnSpPr>
            <a:stCxn id="1334" idx="2"/>
            <a:endCxn id="133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6" name="Google Shape;1336;p61"/>
          <p:cNvSpPr/>
          <p:nvPr/>
        </p:nvSpPr>
        <p:spPr>
          <a:xfrm>
            <a:off x="6844984" y="587712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7" name="Google Shape;1337;p61"/>
          <p:cNvCxnSpPr>
            <a:stCxn id="1334" idx="3"/>
            <a:endCxn id="1336" idx="7"/>
          </p:cNvCxnSpPr>
          <p:nvPr/>
        </p:nvCxnSpPr>
        <p:spPr>
          <a:xfrm flipH="1">
            <a:off x="7542760" y="5983973"/>
            <a:ext cx="302100" cy="4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8" name="Google Shape;1338;p61"/>
          <p:cNvSpPr/>
          <p:nvPr/>
        </p:nvSpPr>
        <p:spPr>
          <a:xfrm>
            <a:off x="1964880" y="1890122"/>
            <a:ext cx="683731" cy="636920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left (split)</a:t>
            </a:r>
            <a:endParaRPr/>
          </a:p>
        </p:txBody>
      </p:sp>
      <p:sp>
        <p:nvSpPr>
          <p:cNvPr id="1344" name="Google Shape;1344;p6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45" name="Google Shape;1345;p6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1346" name="Google Shape;1346;p6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7" name="Google Shape;1347;p6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48" name="Google Shape;1348;p6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49" name="Google Shape;1349;p6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50" name="Google Shape;1350;p6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51" name="Google Shape;1351;p62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52" name="Google Shape;1352;p62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53" name="Google Shape;1353;p62"/>
          <p:cNvCxnSpPr>
            <a:stCxn id="1351" idx="3"/>
            <a:endCxn id="1352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62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5" name="Google Shape;1355;p62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56" name="Google Shape;1356;p62"/>
          <p:cNvCxnSpPr>
            <a:stCxn id="1355" idx="1"/>
            <a:endCxn id="1351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62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8" name="Google Shape;1358;p62"/>
          <p:cNvCxnSpPr>
            <a:stCxn id="1357" idx="2"/>
            <a:endCxn id="1355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9" name="Google Shape;1359;p62"/>
          <p:cNvSpPr/>
          <p:nvPr/>
        </p:nvSpPr>
        <p:spPr>
          <a:xfrm>
            <a:off x="8991601" y="532987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0" name="Google Shape;1360;p62"/>
          <p:cNvCxnSpPr>
            <a:stCxn id="1357" idx="6"/>
            <a:endCxn id="1359" idx="2"/>
          </p:cNvCxnSpPr>
          <p:nvPr/>
        </p:nvCxnSpPr>
        <p:spPr>
          <a:xfrm rot="10800000" flipH="1">
            <a:off x="8542602" y="5710546"/>
            <a:ext cx="4491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1" name="Google Shape;1361;p62"/>
          <p:cNvSpPr/>
          <p:nvPr/>
        </p:nvSpPr>
        <p:spPr>
          <a:xfrm>
            <a:off x="1964880" y="1868856"/>
            <a:ext cx="683731" cy="636920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  left (split)</a:t>
            </a:r>
            <a:endParaRPr/>
          </a:p>
        </p:txBody>
      </p:sp>
      <p:sp>
        <p:nvSpPr>
          <p:cNvPr id="1367" name="Google Shape;1367;p6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68" name="Google Shape;1368;p6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cxnSp>
        <p:nvCxnSpPr>
          <p:cNvPr id="1369" name="Google Shape;1369;p6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70" name="Google Shape;1370;p6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71" name="Google Shape;1371;p6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72" name="Google Shape;1372;p6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73" name="Google Shape;1373;p6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74" name="Google Shape;1374;p63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75" name="Google Shape;1375;p63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76" name="Google Shape;1376;p63"/>
          <p:cNvCxnSpPr>
            <a:stCxn id="1374" idx="3"/>
            <a:endCxn id="1375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63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8" name="Google Shape;1378;p63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79" name="Google Shape;1379;p63"/>
          <p:cNvCxnSpPr>
            <a:stCxn id="1380" idx="2"/>
            <a:endCxn id="1374" idx="6"/>
          </p:cNvCxnSpPr>
          <p:nvPr/>
        </p:nvCxnSpPr>
        <p:spPr>
          <a:xfrm rot="10800000">
            <a:off x="4897047" y="4571657"/>
            <a:ext cx="2828100" cy="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63"/>
          <p:cNvSpPr/>
          <p:nvPr/>
        </p:nvSpPr>
        <p:spPr>
          <a:xfrm>
            <a:off x="7725147" y="41915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1" name="Google Shape;1381;p63"/>
          <p:cNvCxnSpPr>
            <a:stCxn id="1380" idx="3"/>
            <a:endCxn id="1378" idx="7"/>
          </p:cNvCxnSpPr>
          <p:nvPr/>
        </p:nvCxnSpPr>
        <p:spPr>
          <a:xfrm flipH="1">
            <a:off x="6641260" y="4841484"/>
            <a:ext cx="1203600" cy="603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63"/>
          <p:cNvSpPr/>
          <p:nvPr/>
        </p:nvSpPr>
        <p:spPr>
          <a:xfrm>
            <a:off x="8991601" y="5329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3" name="Google Shape;1383;p63"/>
          <p:cNvCxnSpPr>
            <a:stCxn id="1380" idx="5"/>
            <a:endCxn id="1382" idx="1"/>
          </p:cNvCxnSpPr>
          <p:nvPr/>
        </p:nvCxnSpPr>
        <p:spPr>
          <a:xfrm>
            <a:off x="8422888" y="4841484"/>
            <a:ext cx="688500" cy="600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4" name="Google Shape;1384;p63"/>
          <p:cNvSpPr/>
          <p:nvPr/>
        </p:nvSpPr>
        <p:spPr>
          <a:xfrm>
            <a:off x="2031742" y="1879489"/>
            <a:ext cx="683731" cy="636920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Consider </a:t>
            </a:r>
            <a:r>
              <a:rPr lang="en-US" b="1">
                <a:solidFill>
                  <a:schemeClr val="lt1"/>
                </a:solidFill>
              </a:rPr>
              <a:t>web application</a:t>
            </a:r>
            <a:r>
              <a:rPr lang="en-US"/>
              <a:t> in which 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searches</a:t>
            </a:r>
            <a:r>
              <a:rPr lang="en-US"/>
              <a:t> are </a:t>
            </a:r>
            <a:r>
              <a:rPr lang="en-US" b="1">
                <a:solidFill>
                  <a:schemeClr val="lt1"/>
                </a:solidFill>
              </a:rPr>
              <a:t>far more frequent</a:t>
            </a:r>
            <a:r>
              <a:rPr lang="en-US"/>
              <a:t> than </a:t>
            </a:r>
            <a:r>
              <a:rPr lang="en-US" b="1">
                <a:solidFill>
                  <a:schemeClr val="lt1"/>
                </a:solidFill>
              </a:rPr>
              <a:t>insertions/deletions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do you prefer: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Linked List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Red-Black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B+</a:t>
            </a:r>
            <a:endParaRPr/>
          </a:p>
        </p:txBody>
      </p:sp>
      <p:sp>
        <p:nvSpPr>
          <p:cNvPr id="1391" name="Google Shape;1391;p6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Trees - Quiz</a:t>
            </a:r>
            <a:endParaRPr/>
          </a:p>
        </p:txBody>
      </p:sp>
      <p:sp>
        <p:nvSpPr>
          <p:cNvPr id="1392" name="Google Shape;1392;p6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393" name="Google Shape;1393;p6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6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5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Consider web application in which 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searches are far more frequent than insertions/deletions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do you prefer: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Linked List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Red-Black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B+</a:t>
            </a:r>
            <a:endParaRPr/>
          </a:p>
        </p:txBody>
      </p:sp>
      <p:sp>
        <p:nvSpPr>
          <p:cNvPr id="1401" name="Google Shape;1401;p6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Trees - Quiz</a:t>
            </a:r>
            <a:endParaRPr/>
          </a:p>
        </p:txBody>
      </p:sp>
      <p:sp>
        <p:nvSpPr>
          <p:cNvPr id="1402" name="Google Shape;1402;p6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1403" name="Google Shape;140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068" y="3623154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65"/>
          <p:cNvSpPr/>
          <p:nvPr/>
        </p:nvSpPr>
        <p:spPr>
          <a:xfrm>
            <a:off x="3945562" y="3750797"/>
            <a:ext cx="3922702" cy="1532334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AVL trees are more rigidly balanced, so they have faster search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6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13" name="Google Shape;1413;p6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grpSp>
        <p:nvGrpSpPr>
          <p:cNvPr id="1414" name="Google Shape;1414;p66"/>
          <p:cNvGrpSpPr/>
          <p:nvPr/>
        </p:nvGrpSpPr>
        <p:grpSpPr>
          <a:xfrm>
            <a:off x="193481" y="1420275"/>
            <a:ext cx="8630748" cy="5298959"/>
            <a:chOff x="472011" y="1508786"/>
            <a:chExt cx="3799787" cy="4865561"/>
          </a:xfrm>
        </p:grpSpPr>
        <p:sp>
          <p:nvSpPr>
            <p:cNvPr id="1415" name="Google Shape;1415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8" name="Google Shape;141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66"/>
          <p:cNvSpPr txBox="1"/>
          <p:nvPr/>
        </p:nvSpPr>
        <p:spPr>
          <a:xfrm>
            <a:off x="544521" y="1724213"/>
            <a:ext cx="7963887" cy="473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35975" rIns="107950" bIns="35975" anchor="t" anchorCtr="0">
            <a:normAutofit/>
          </a:bodyPr>
          <a:lstStyle/>
          <a:p>
            <a:pPr marL="456915" marR="0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Red-Black Trees are widely used </a:t>
            </a:r>
            <a:endParaRPr sz="3398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Insertion is easy</a:t>
            </a:r>
            <a:endParaRPr sz="3198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Balance by color</a:t>
            </a:r>
            <a:endParaRPr sz="3198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Color is a single byte</a:t>
            </a:r>
            <a:endParaRPr dirty="0"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AA Trees</a:t>
            </a:r>
            <a:endParaRPr sz="3398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Insertion algorithm</a:t>
            </a:r>
            <a:endParaRPr sz="3198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7"/>
          <p:cNvSpPr txBox="1">
            <a:spLocks noGrp="1"/>
          </p:cNvSpPr>
          <p:nvPr>
            <p:ph type="body" idx="4294967295"/>
          </p:nvPr>
        </p:nvSpPr>
        <p:spPr>
          <a:xfrm>
            <a:off x="1588" y="6400800"/>
            <a:ext cx="12114212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3"/>
              <a:buChar char="▪"/>
            </a:pPr>
            <a:endParaRPr sz="2123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9813623fd5_0_182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2156" name="Google Shape;2156;g9813623fd5_0_18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2157" name="Google Shape;2157;g9813623fd5_0_182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9813623fd5_0_17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2146" name="Google Shape;2146;g9813623fd5_0_17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g9813623fd5_0_1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2148" name="Google Shape;2148;g9813623fd5_0_1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10100" y="1180214"/>
            <a:ext cx="2971800" cy="306316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Rebalancing Trees</a:t>
            </a:r>
            <a:endParaRPr/>
          </a:p>
        </p:txBody>
      </p:sp>
      <p:sp>
        <p:nvSpPr>
          <p:cNvPr id="284" name="Google Shape;284;p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Rotations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Rotations are used to correct the balance of a tree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 can be measured in height, depth, size etc. of subtrees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</a:t>
            </a:r>
            <a:endParaRPr/>
          </a:p>
        </p:txBody>
      </p:sp>
      <p:grpSp>
        <p:nvGrpSpPr>
          <p:cNvPr id="291" name="Google Shape;291;p8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292" name="Google Shape;292;p8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cxnSp>
            <p:nvCxnSpPr>
              <p:cNvPr id="293" name="Google Shape;293;p8"/>
              <p:cNvCxnSpPr/>
              <p:nvPr/>
            </p:nvCxnSpPr>
            <p:spPr>
              <a:xfrm>
                <a:off x="5936457" y="5122567"/>
                <a:ext cx="327284" cy="40481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8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</a:t>
                </a:r>
                <a:endParaRPr/>
              </a:p>
            </p:txBody>
          </p:sp>
        </p:grpSp>
        <p:cxnSp>
          <p:nvCxnSpPr>
            <p:cNvPr id="298" name="Google Shape;298;p8"/>
            <p:cNvCxnSpPr/>
            <p:nvPr/>
          </p:nvCxnSpPr>
          <p:spPr>
            <a:xfrm flipH="1">
              <a:off x="7188813" y="60198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8"/>
            <p:cNvCxnSpPr/>
            <p:nvPr/>
          </p:nvCxnSpPr>
          <p:spPr>
            <a:xfrm>
              <a:off x="7876620" y="5992325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8"/>
            <p:cNvCxnSpPr/>
            <p:nvPr/>
          </p:nvCxnSpPr>
          <p:spPr>
            <a:xfrm flipH="1">
              <a:off x="5010026" y="375898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8"/>
            <p:cNvCxnSpPr/>
            <p:nvPr/>
          </p:nvCxnSpPr>
          <p:spPr>
            <a:xfrm flipH="1">
              <a:off x="6286375" y="49456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8"/>
          <p:cNvSpPr/>
          <p:nvPr/>
        </p:nvSpPr>
        <p:spPr>
          <a:xfrm>
            <a:off x="6940587" y="3261183"/>
            <a:ext cx="2613749" cy="919401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subtree weights more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Orient a right-leaning red link to lean left</a:t>
            </a:r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9925757" y="2956736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8741426" y="4292005"/>
            <a:ext cx="820899" cy="78161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1" name="Google Shape;311;p9"/>
          <p:cNvCxnSpPr/>
          <p:nvPr/>
        </p:nvCxnSpPr>
        <p:spPr>
          <a:xfrm flipH="1">
            <a:off x="9432400" y="3624370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9"/>
          <p:cNvCxnSpPr/>
          <p:nvPr/>
        </p:nvCxnSpPr>
        <p:spPr>
          <a:xfrm flipH="1">
            <a:off x="8549488" y="5031167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9"/>
          <p:cNvCxnSpPr/>
          <p:nvPr/>
        </p:nvCxnSpPr>
        <p:spPr>
          <a:xfrm>
            <a:off x="9303690" y="5047414"/>
            <a:ext cx="420892" cy="66758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9"/>
          <p:cNvCxnSpPr/>
          <p:nvPr/>
        </p:nvCxnSpPr>
        <p:spPr>
          <a:xfrm>
            <a:off x="10577812" y="3709099"/>
            <a:ext cx="547388" cy="7504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9"/>
          <p:cNvSpPr/>
          <p:nvPr/>
        </p:nvSpPr>
        <p:spPr>
          <a:xfrm>
            <a:off x="2747870" y="4227922"/>
            <a:ext cx="822506" cy="81481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1640589" y="2947202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317" name="Google Shape;317;p9"/>
          <p:cNvCxnSpPr/>
          <p:nvPr/>
        </p:nvCxnSpPr>
        <p:spPr>
          <a:xfrm>
            <a:off x="2320517" y="3634396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9"/>
          <p:cNvCxnSpPr/>
          <p:nvPr/>
        </p:nvCxnSpPr>
        <p:spPr>
          <a:xfrm flipH="1">
            <a:off x="1371601" y="3652613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9"/>
          <p:cNvCxnSpPr/>
          <p:nvPr/>
        </p:nvCxnSpPr>
        <p:spPr>
          <a:xfrm flipH="1">
            <a:off x="2546695" y="5007493"/>
            <a:ext cx="412859" cy="64138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9"/>
          <p:cNvCxnSpPr/>
          <p:nvPr/>
        </p:nvCxnSpPr>
        <p:spPr>
          <a:xfrm>
            <a:off x="3375888" y="4965042"/>
            <a:ext cx="430076" cy="66877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9"/>
          <p:cNvCxnSpPr/>
          <p:nvPr/>
        </p:nvCxnSpPr>
        <p:spPr>
          <a:xfrm>
            <a:off x="5146607" y="393780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9"/>
          <p:cNvSpPr txBox="1"/>
          <p:nvPr/>
        </p:nvSpPr>
        <p:spPr>
          <a:xfrm>
            <a:off x="3925801" y="403252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(y)</a:t>
            </a:r>
            <a:endParaRPr/>
          </a:p>
        </p:txBody>
      </p:sp>
      <p:sp>
        <p:nvSpPr>
          <p:cNvPr id="323" name="Google Shape;323;p9"/>
          <p:cNvSpPr/>
          <p:nvPr/>
        </p:nvSpPr>
        <p:spPr>
          <a:xfrm>
            <a:off x="8054110" y="2151609"/>
            <a:ext cx="1713891" cy="919401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2294</Words>
  <Application>Microsoft Office PowerPoint</Application>
  <PresentationFormat>Widescreen</PresentationFormat>
  <Paragraphs>779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Red-Black Trees and AA Trees</vt:lpstr>
      <vt:lpstr>Table of Contents</vt:lpstr>
      <vt:lpstr>PowerPoint Presentation</vt:lpstr>
      <vt:lpstr>Why Yet Another Balanced BST?</vt:lpstr>
      <vt:lpstr>Representing 3-Nodes from 2-3 Tree</vt:lpstr>
      <vt:lpstr>Red-Black Tree Properties</vt:lpstr>
      <vt:lpstr>PowerPoint Presentation</vt:lpstr>
      <vt:lpstr>Rotations</vt:lpstr>
      <vt:lpstr>Left Rotation</vt:lpstr>
      <vt:lpstr>Right Rotation</vt:lpstr>
      <vt:lpstr>Rotations - Quiz</vt:lpstr>
      <vt:lpstr>Rotations - Answer</vt:lpstr>
      <vt:lpstr>PowerPoint Presentation</vt:lpstr>
      <vt:lpstr>Insertion Algorithm</vt:lpstr>
      <vt:lpstr>Insertion</vt:lpstr>
      <vt:lpstr>Insertion (2)</vt:lpstr>
      <vt:lpstr>Insertion (3)</vt:lpstr>
      <vt:lpstr>Insertion Into 3-Node</vt:lpstr>
      <vt:lpstr>Insertion Into 3-Node (1)</vt:lpstr>
      <vt:lpstr>Insertion Into 3-Node (2)</vt:lpstr>
      <vt:lpstr>Insertion Into 3-Node (3)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PowerPoint Presentation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Red-Black Tree - Quiz</vt:lpstr>
      <vt:lpstr>Red-Black Tree - Answer</vt:lpstr>
      <vt:lpstr>Red-Black Tree - Summary</vt:lpstr>
      <vt:lpstr>PowerPoint Presentation</vt:lpstr>
      <vt:lpstr>Why AA Trees</vt:lpstr>
      <vt:lpstr>AA Tree</vt:lpstr>
      <vt:lpstr>AA Tree</vt:lpstr>
      <vt:lpstr>AA Tree</vt:lpstr>
      <vt:lpstr>Skew</vt:lpstr>
      <vt:lpstr>Skew (2)</vt:lpstr>
      <vt:lpstr>Split</vt:lpstr>
      <vt:lpstr>Split</vt:lpstr>
      <vt:lpstr>PowerPoint Presentation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 and AA Trees</dc:title>
  <dc:creator>Software University Foundation</dc:creator>
  <cp:lastModifiedBy>Vasil Dimov</cp:lastModifiedBy>
  <cp:revision>13</cp:revision>
  <dcterms:created xsi:type="dcterms:W3CDTF">2018-05-23T13:08:44Z</dcterms:created>
  <dcterms:modified xsi:type="dcterms:W3CDTF">2020-11-01T14:28:12Z</dcterms:modified>
</cp:coreProperties>
</file>