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8" r:id="rId93"/>
    <p:sldId id="347" r:id="rId9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0" roundtripDataSignature="AMtx7mhRbzqfwoge3IZUwGVFUEmicZFM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D5740E-5711-4798-ACFC-6D3DEA8810F6}">
  <a:tblStyle styleId="{58D5740E-5711-4798-ACFC-6D3DEA8810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5EA"/>
          </a:solidFill>
        </a:fill>
      </a:tcStyle>
    </a:wholeTbl>
    <a:band1H>
      <a:tcTxStyle/>
      <a:tcStyle>
        <a:tcBdr/>
        <a:fill>
          <a:solidFill>
            <a:srgbClr val="FCEBD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EBD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A98E78-7805-4508-84F1-CD3757DA61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/>
          </a:p>
        </p:txBody>
      </p:sp>
      <p:sp>
        <p:nvSpPr>
          <p:cNvPr id="205" name="Google Shape;2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365" name="Google Shape;36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379" name="Google Shape;37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394" name="Google Shape;39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410" name="Google Shape;41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/>
          </a:p>
        </p:txBody>
      </p:sp>
      <p:sp>
        <p:nvSpPr>
          <p:cNvPr id="219" name="Google Shape;21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427" name="Google Shape;42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446" name="Google Shape;44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8cfbd6b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98cfbd6b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5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978" name="Google Shape;978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7" name="Google Shape;997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5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999" name="Google Shape;999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9" name="Google Shape;1009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6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011" name="Google Shape;1011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2" name="Google Shape;1022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6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024" name="Google Shape;1024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4" name="Google Shape;1034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6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036" name="Google Shape;1036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6" name="Google Shape;1046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6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048" name="Google Shape;1048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9" name="Google Shape;1059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6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061" name="Google Shape;1061;p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1" name="Google Shape;1071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6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073" name="Google Shape;1073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3" name="Google Shape;1083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6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085" name="Google Shape;1085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6" name="Google Shape;1096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6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098" name="Google Shape;1098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8" name="Google Shape;1108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6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110" name="Google Shape;1110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0" name="Google Shape;1120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122" name="Google Shape;1122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3" name="Google Shape;1133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7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135" name="Google Shape;1135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7" name="Google Shape;1207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7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209" name="Google Shape;1209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76" name="Google Shape;276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77" name="Google Shape;2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r>
              <a:rPr lang="en-US"/>
              <a:t>##</a:t>
            </a: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8" name="Google Shape;1238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8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240" name="Google Shape;1240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6" name="Google Shape;1316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8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/>
          </a:p>
        </p:txBody>
      </p:sp>
      <p:sp>
        <p:nvSpPr>
          <p:cNvPr id="1318" name="Google Shape;1318;p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0" name="Google Shape;1330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9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http://softuni.org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/>
          </a:p>
        </p:txBody>
      </p:sp>
      <p:sp>
        <p:nvSpPr>
          <p:cNvPr id="1332" name="Google Shape;1332;p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91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98cfbd6bed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7" name="Google Shape;1347;g98cfbd6bed_0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g98cfbd6bed_0_18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g98cfbd6bed_0_18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98cfbd6bed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7" name="Google Shape;1337;g98cfbd6bed_0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g98cfbd6bed_0_17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g98cfbd6bed_0_17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www.facebook.com/SoftwareUniversity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hyperlink" Target="http://forum.softuni.bg/" TargetMode="External"/><Relationship Id="rId4" Type="http://schemas.openxmlformats.org/officeDocument/2006/relationships/image" Target="../media/image3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7174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4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4"/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4"/>
          <p:cNvSpPr txBox="1">
            <a:spLocks noGrp="1"/>
          </p:cNvSpPr>
          <p:nvPr>
            <p:ph type="body" idx="1"/>
          </p:nvPr>
        </p:nvSpPr>
        <p:spPr>
          <a:xfrm>
            <a:off x="190501" y="1196126"/>
            <a:ext cx="11811097" cy="5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04"/>
          <p:cNvSpPr txBox="1">
            <a:spLocks noGrp="1"/>
          </p:cNvSpPr>
          <p:nvPr>
            <p:ph type="body" idx="2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0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04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04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74677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5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5"/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84202"/>
            <a:ext cx="2126081" cy="53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05"/>
          <p:cNvPicPr preferRelativeResize="0"/>
          <p:nvPr/>
        </p:nvPicPr>
        <p:blipFill rotWithShape="1">
          <a:blip r:embed="rId3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5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5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105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5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5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5"/>
          <p:cNvSpPr txBox="1">
            <a:spLocks noGrp="1"/>
          </p:cNvSpPr>
          <p:nvPr>
            <p:ph type="body" idx="1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0" name="Google Shape;150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5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5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06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6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9833419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316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8" name="Google Shape;158;p10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96603" y="2384689"/>
            <a:ext cx="3227765" cy="429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85829" y="1319423"/>
            <a:ext cx="1670274" cy="206515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6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6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7"/>
          <p:cNvSpPr txBox="1">
            <a:spLocks noGrp="1"/>
          </p:cNvSpPr>
          <p:nvPr>
            <p:ph type="ctrTitle"/>
          </p:nvPr>
        </p:nvSpPr>
        <p:spPr>
          <a:xfrm>
            <a:off x="4367551" y="314302"/>
            <a:ext cx="7384264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  <a:defRPr sz="5400">
                <a:solidFill>
                  <a:srgbClr val="F6D1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07"/>
          <p:cNvSpPr txBox="1">
            <a:spLocks noGrp="1"/>
          </p:cNvSpPr>
          <p:nvPr>
            <p:ph type="subTitle" idx="1"/>
          </p:nvPr>
        </p:nvSpPr>
        <p:spPr>
          <a:xfrm>
            <a:off x="4367551" y="2346299"/>
            <a:ext cx="73842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3198"/>
              <a:buNone/>
              <a:defRPr>
                <a:solidFill>
                  <a:srgbClr val="8A919E"/>
                </a:solidFill>
              </a:defRPr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998"/>
              <a:buNone/>
              <a:defRPr>
                <a:solidFill>
                  <a:srgbClr val="8A919E"/>
                </a:solidFill>
              </a:defRPr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798"/>
              <a:buNone/>
              <a:defRPr>
                <a:solidFill>
                  <a:srgbClr val="8A919E"/>
                </a:solidFill>
              </a:defRPr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598"/>
              <a:buNone/>
              <a:defRPr>
                <a:solidFill>
                  <a:srgbClr val="8A919E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07"/>
          <p:cNvSpPr txBox="1">
            <a:spLocks noGrp="1"/>
          </p:cNvSpPr>
          <p:nvPr>
            <p:ph type="body" idx="2"/>
          </p:nvPr>
        </p:nvSpPr>
        <p:spPr>
          <a:xfrm>
            <a:off x="760611" y="4164084"/>
            <a:ext cx="3188443" cy="52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E792A"/>
              </a:buClr>
              <a:buSzPts val="2800"/>
              <a:buNone/>
              <a:defRPr sz="28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107"/>
          <p:cNvSpPr>
            <a:spLocks noGrp="1"/>
          </p:cNvSpPr>
          <p:nvPr>
            <p:ph type="pic" idx="3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107"/>
          <p:cNvSpPr txBox="1">
            <a:spLocks noGrp="1"/>
          </p:cNvSpPr>
          <p:nvPr>
            <p:ph type="body" idx="4"/>
          </p:nvPr>
        </p:nvSpPr>
        <p:spPr>
          <a:xfrm>
            <a:off x="760611" y="4633983"/>
            <a:ext cx="3188444" cy="44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4B36C"/>
              </a:buClr>
              <a:buSzPts val="2300"/>
              <a:buNone/>
              <a:defRPr sz="23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07"/>
          <p:cNvSpPr txBox="1">
            <a:spLocks noGrp="1"/>
          </p:cNvSpPr>
          <p:nvPr>
            <p:ph type="body" idx="5"/>
          </p:nvPr>
        </p:nvSpPr>
        <p:spPr>
          <a:xfrm>
            <a:off x="760611" y="5011672"/>
            <a:ext cx="3188443" cy="39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BE8C4"/>
              </a:buClr>
              <a:buSzPts val="2000"/>
              <a:buNone/>
              <a:defRPr sz="2000" b="1">
                <a:solidFill>
                  <a:srgbClr val="FBE8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107"/>
          <p:cNvSpPr txBox="1">
            <a:spLocks noGrp="1"/>
          </p:cNvSpPr>
          <p:nvPr>
            <p:ph type="body" idx="6"/>
          </p:nvPr>
        </p:nvSpPr>
        <p:spPr>
          <a:xfrm>
            <a:off x="760611" y="5394605"/>
            <a:ext cx="3188443" cy="3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7A44"/>
              </a:buClr>
              <a:buSzPts val="1800"/>
              <a:buNone/>
              <a:defRPr sz="18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07"/>
          <p:cNvSpPr txBox="1">
            <a:spLocks noGrp="1"/>
          </p:cNvSpPr>
          <p:nvPr>
            <p:ph type="body" idx="7"/>
          </p:nvPr>
        </p:nvSpPr>
        <p:spPr>
          <a:xfrm>
            <a:off x="760611" y="5735768"/>
            <a:ext cx="3188443" cy="33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7A44"/>
              </a:buClr>
              <a:buSzPts val="1600"/>
              <a:buNone/>
              <a:defRPr sz="16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8"/>
          <p:cNvSpPr txBox="1">
            <a:spLocks noGrp="1"/>
          </p:cNvSpPr>
          <p:nvPr>
            <p:ph type="title"/>
          </p:nvPr>
        </p:nvSpPr>
        <p:spPr>
          <a:xfrm>
            <a:off x="913051" y="4869900"/>
            <a:ext cx="10365899" cy="9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08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5899" cy="71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400"/>
              <a:buNone/>
              <a:defRPr sz="2400">
                <a:solidFill>
                  <a:srgbClr val="8A919E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100"/>
              <a:buNone/>
              <a:defRPr sz="2100">
                <a:solidFill>
                  <a:srgbClr val="8A919E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8A919E"/>
              </a:buClr>
              <a:buSzPts val="1900"/>
              <a:buNone/>
              <a:defRPr sz="1900">
                <a:solidFill>
                  <a:srgbClr val="8A919E"/>
                </a:solidFill>
              </a:defRPr>
            </a:lvl9pPr>
          </a:lstStyle>
          <a:p>
            <a:endParaRPr/>
          </a:p>
        </p:txBody>
      </p:sp>
      <p:pic>
        <p:nvPicPr>
          <p:cNvPr id="176" name="Google Shape;176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0772" y="228600"/>
            <a:ext cx="2176092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9"/>
          <p:cNvSpPr txBox="1">
            <a:spLocks noGrp="1"/>
          </p:cNvSpPr>
          <p:nvPr>
            <p:ph type="dt" idx="10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A91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09"/>
          <p:cNvSpPr txBox="1">
            <a:spLocks noGrp="1"/>
          </p:cNvSpPr>
          <p:nvPr>
            <p:ph type="ftr" idx="11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A91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09"/>
          <p:cNvSpPr txBox="1">
            <a:spLocks noGrp="1"/>
          </p:cNvSpPr>
          <p:nvPr>
            <p:ph type="sldNum" idx="12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09"/>
          <p:cNvSpPr txBox="1">
            <a:spLocks noGrp="1"/>
          </p:cNvSpPr>
          <p:nvPr>
            <p:ph type="body" idx="1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1pPr>
            <a:lvl2pPr marL="914400" lvl="1" indent="-431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2pPr>
            <a:lvl3pPr marL="1371600" lvl="2" indent="-4191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  <a:defRPr sz="3000"/>
            </a:lvl3pPr>
            <a:lvl4pPr marL="1828800" lvl="3" indent="-406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4pPr>
            <a:lvl5pPr marL="2286000" lvl="4" indent="-3937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5pPr>
            <a:lvl6pPr marL="2743200" lvl="5" indent="-397827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6pPr>
            <a:lvl7pPr marL="3200400" lvl="6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7pPr>
            <a:lvl8pPr marL="3657600" lvl="7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8pPr>
            <a:lvl9pPr marL="4114800" lvl="8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09"/>
          <p:cNvSpPr txBox="1"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998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5666" y="319860"/>
            <a:ext cx="2212693" cy="55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0"/>
          <p:cNvSpPr txBox="1">
            <a:spLocks noGrp="1"/>
          </p:cNvSpPr>
          <p:nvPr>
            <p:ph type="dt" idx="10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A91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10"/>
          <p:cNvSpPr txBox="1">
            <a:spLocks noGrp="1"/>
          </p:cNvSpPr>
          <p:nvPr>
            <p:ph type="ftr" idx="11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A91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10"/>
          <p:cNvSpPr txBox="1">
            <a:spLocks noGrp="1"/>
          </p:cNvSpPr>
          <p:nvPr>
            <p:ph type="sldNum" idx="12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8A919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10"/>
          <p:cNvSpPr txBox="1">
            <a:spLocks noGrp="1"/>
          </p:cNvSpPr>
          <p:nvPr>
            <p:ph type="body" idx="1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1pPr>
            <a:lvl2pPr marL="914400" lvl="1" indent="-431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2pPr>
            <a:lvl3pPr marL="1371600" lvl="2" indent="-4191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  <a:defRPr sz="3000"/>
            </a:lvl3pPr>
            <a:lvl4pPr marL="1828800" lvl="3" indent="-406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4pPr>
            <a:lvl5pPr marL="2286000" lvl="4" indent="-3937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5pPr>
            <a:lvl6pPr marL="2743200" lvl="5" indent="-397827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6pPr>
            <a:lvl7pPr marL="3200400" lvl="6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7pPr>
            <a:lvl8pPr marL="3657600" lvl="7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8pPr>
            <a:lvl9pPr marL="4114800" lvl="8" indent="-397827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10"/>
          <p:cNvSpPr txBox="1"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998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5666" y="319860"/>
            <a:ext cx="2212693" cy="55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8cfbd6bed_0_35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g98cfbd6bed_0_357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98cfbd6bed_0_357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98cfbd6bed_0_357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98cfbd6bed_0_357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98cfbd6bed_0_357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600" cy="5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g98cfbd6bed_0_357"/>
          <p:cNvSpPr/>
          <p:nvPr/>
        </p:nvSpPr>
        <p:spPr>
          <a:xfrm>
            <a:off x="0" y="0"/>
            <a:ext cx="12195300" cy="10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98cfbd6bed_0_357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98cfbd6bed_0_357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6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6"/>
          <p:cNvSpPr>
            <a:spLocks noGrp="1"/>
          </p:cNvSpPr>
          <p:nvPr>
            <p:ph type="pic" idx="2"/>
          </p:nvPr>
        </p:nvSpPr>
        <p:spPr>
          <a:xfrm>
            <a:off x="656629" y="2351427"/>
            <a:ext cx="5439372" cy="232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6"/>
          <p:cNvSpPr txBox="1"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2813" y="6057655"/>
            <a:ext cx="2106010" cy="5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9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6"/>
          <p:cNvSpPr txBox="1">
            <a:spLocks noGrp="1"/>
          </p:cNvSpPr>
          <p:nvPr>
            <p:ph type="title"/>
          </p:nvPr>
        </p:nvSpPr>
        <p:spPr>
          <a:xfrm>
            <a:off x="666859" y="254857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96" title="CC-BY-NC-SA License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F2A818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" name="Google Shape;25;p96"/>
          <p:cNvSpPr txBox="1">
            <a:spLocks noGrp="1"/>
          </p:cNvSpPr>
          <p:nvPr>
            <p:ph type="body" idx="3"/>
          </p:nvPr>
        </p:nvSpPr>
        <p:spPr>
          <a:xfrm>
            <a:off x="8643853" y="5916124"/>
            <a:ext cx="2951518" cy="3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6"/>
          <p:cNvSpPr txBox="1">
            <a:spLocks noGrp="1"/>
          </p:cNvSpPr>
          <p:nvPr>
            <p:ph type="body" idx="4"/>
          </p:nvPr>
        </p:nvSpPr>
        <p:spPr>
          <a:xfrm>
            <a:off x="8643853" y="6340279"/>
            <a:ext cx="2951518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6"/>
          <p:cNvSpPr txBox="1">
            <a:spLocks noGrp="1"/>
          </p:cNvSpPr>
          <p:nvPr>
            <p:ph type="body" idx="5"/>
          </p:nvPr>
        </p:nvSpPr>
        <p:spPr>
          <a:xfrm>
            <a:off x="671147" y="4876800"/>
            <a:ext cx="2951518" cy="50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6"/>
          <p:cNvSpPr txBox="1">
            <a:spLocks noGrp="1"/>
          </p:cNvSpPr>
          <p:nvPr>
            <p:ph type="body" idx="6"/>
          </p:nvPr>
        </p:nvSpPr>
        <p:spPr>
          <a:xfrm>
            <a:off x="671147" y="5368740"/>
            <a:ext cx="2951518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96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96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97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7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97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910369" y="1409638"/>
            <a:ext cx="357216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9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7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Calibri"/>
              <a:buAutoNum type="arabicPeriod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" name="Google Shape;37;p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7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7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8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8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8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8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9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9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9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9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0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00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0"/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lang="en-US" sz="8797" b="1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8797" b="1" i="0" u="none" strike="noStrike" cap="none">
              <a:solidFill>
                <a:srgbClr val="2344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87" y="2222932"/>
            <a:ext cx="3575905" cy="41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7" y="1702473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3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8000" y="3776293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68000" y="3775663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548000" y="3776293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00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00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00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00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100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100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00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100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00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6" y="1702471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1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0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28000" y="3776291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0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8000" y="3775661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0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548000" y="3776291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00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00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00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00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100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100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100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100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00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0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01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1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01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1" descr="E:\002-KIMS BUSINESS\007-02-Fullslidesppt-Contents\20161228\02-edu\bulb-ite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5" y="1792355"/>
            <a:ext cx="915152" cy="4062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1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0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1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01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02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02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02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027" y="3314704"/>
            <a:ext cx="1260665" cy="27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02"/>
          <p:cNvSpPr txBox="1">
            <a:spLocks noGrp="1"/>
          </p:cNvSpPr>
          <p:nvPr>
            <p:ph type="body" idx="1"/>
          </p:nvPr>
        </p:nvSpPr>
        <p:spPr>
          <a:xfrm>
            <a:off x="1959073" y="1121144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02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2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0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03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3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3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03"/>
          <p:cNvSpPr txBox="1">
            <a:spLocks noGrp="1"/>
          </p:cNvSpPr>
          <p:nvPr>
            <p:ph type="body" idx="1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03"/>
          <p:cNvSpPr txBox="1">
            <a:spLocks noGrp="1"/>
          </p:cNvSpPr>
          <p:nvPr>
            <p:ph type="body" idx="2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3"/>
          <p:cNvSpPr txBox="1">
            <a:spLocks noGrp="1"/>
          </p:cNvSpPr>
          <p:nvPr>
            <p:ph type="dt" idx="10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3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0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5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95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9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95"/>
          <p:cNvSpPr txBox="1"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113/data-structures-advanced-with-csharp-october-20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4.xml"/><Relationship Id="rId4" Type="http://schemas.openxmlformats.org/officeDocument/2006/relationships/slide" Target="slide7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tab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body" sz="quarter" idx="18"/>
          </p:nvPr>
        </p:nvSpPr>
        <p:spPr>
          <a:xfrm>
            <a:off x="8708505" y="6038840"/>
            <a:ext cx="2951518" cy="65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dirty="0">
                <a:hlinkClick r:id="rId3"/>
              </a:rPr>
              <a:t>http://softuni.bg</a:t>
            </a:r>
            <a:endParaRPr dirty="0"/>
          </a:p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</a:pPr>
            <a:endParaRPr dirty="0"/>
          </a:p>
        </p:txBody>
      </p:sp>
      <p:sp>
        <p:nvSpPr>
          <p:cNvPr id="209" name="Google Shape;209;p1"/>
          <p:cNvSpPr txBox="1"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212" name="Google Shape;212;p1"/>
          <p:cNvSpPr txBox="1"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 dirty="0" err="1"/>
              <a:t>SoftUni</a:t>
            </a:r>
            <a:r>
              <a:rPr lang="en-US" dirty="0"/>
              <a:t> Team</a:t>
            </a:r>
            <a:endParaRPr dirty="0"/>
          </a:p>
        </p:txBody>
      </p:sp>
      <p:sp>
        <p:nvSpPr>
          <p:cNvPr id="207" name="Google Shape;207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Hashing and Collisions</a:t>
            </a:r>
            <a:endParaRPr/>
          </a:p>
        </p:txBody>
      </p:sp>
      <p:sp>
        <p:nvSpPr>
          <p:cNvPr id="208" name="Google Shape;208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18"/>
              <a:buFont typeface="Calibri"/>
              <a:buNone/>
            </a:pPr>
            <a:r>
              <a:rPr lang="en-US" sz="4318"/>
              <a:t>Hash Tables, Sets </a:t>
            </a:r>
            <a:br>
              <a:rPr lang="en-US" sz="4318"/>
            </a:br>
            <a:r>
              <a:rPr lang="en-US" sz="4318"/>
              <a:t>and Dictionaries</a:t>
            </a:r>
            <a:endParaRPr/>
          </a:p>
        </p:txBody>
      </p:sp>
      <p:graphicFrame>
        <p:nvGraphicFramePr>
          <p:cNvPr id="213" name="Google Shape;213;p1"/>
          <p:cNvGraphicFramePr/>
          <p:nvPr/>
        </p:nvGraphicFramePr>
        <p:xfrm>
          <a:off x="666860" y="3273661"/>
          <a:ext cx="507510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9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null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null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 dirty="0" err="1"/>
                        <a:t>SoftUni</a:t>
                      </a:r>
                      <a:endParaRPr sz="2400" b="1" i="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…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 dirty="0"/>
                        <a:t>Java</a:t>
                      </a:r>
                      <a:endParaRPr sz="2400" b="1" i="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" name="Google Shape;214;p1"/>
          <p:cNvGraphicFramePr/>
          <p:nvPr/>
        </p:nvGraphicFramePr>
        <p:xfrm>
          <a:off x="666859" y="2759990"/>
          <a:ext cx="5073150" cy="419475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04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m-1</a:t>
                      </a:r>
                      <a:endParaRPr sz="2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Perfect hashing function (PHF)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h(k)</a:t>
            </a:r>
            <a:r>
              <a:rPr lang="en-US"/>
              <a:t>: one-to-one mapping of each key </a:t>
            </a:r>
            <a:r>
              <a:rPr lang="en-US" b="1">
                <a:solidFill>
                  <a:schemeClr val="lt1"/>
                </a:solidFill>
              </a:rPr>
              <a:t>k</a:t>
            </a:r>
            <a:r>
              <a:rPr lang="en-US"/>
              <a:t> to an integer in the range </a:t>
            </a:r>
            <a:r>
              <a:rPr lang="en-US" b="1">
                <a:solidFill>
                  <a:schemeClr val="lt1"/>
                </a:solidFill>
              </a:rPr>
              <a:t>[0, m-1]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The PHF maps each key to a </a:t>
            </a:r>
            <a:r>
              <a:rPr lang="en-US" b="1">
                <a:solidFill>
                  <a:schemeClr val="lt1"/>
                </a:solidFill>
              </a:rPr>
              <a:t>distinct</a:t>
            </a:r>
            <a:r>
              <a:rPr lang="en-US"/>
              <a:t> integer within some manageable range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Finding a perfect hashing function is impossible in most cases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Hashing Functions</a:t>
            </a:r>
            <a:endParaRPr/>
          </a:p>
        </p:txBody>
      </p:sp>
      <p:sp>
        <p:nvSpPr>
          <p:cNvPr id="307" name="Google Shape;307;p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Good hashing function 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Consistent</a:t>
            </a:r>
            <a:r>
              <a:rPr lang="en-US"/>
              <a:t> - equal keys must produce the same hash value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Efficient</a:t>
            </a:r>
            <a:r>
              <a:rPr lang="en-US"/>
              <a:t> - efficient to compute the hash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Uniform</a:t>
            </a:r>
            <a:r>
              <a:rPr lang="en-US"/>
              <a:t> - should uniformly distribute the keys</a:t>
            </a:r>
            <a:endParaRPr/>
          </a:p>
        </p:txBody>
      </p:sp>
      <p:sp>
        <p:nvSpPr>
          <p:cNvPr id="313" name="Google Shape;313;p1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Hashing Functions (2)</a:t>
            </a:r>
            <a:endParaRPr/>
          </a:p>
        </p:txBody>
      </p:sp>
      <p:sp>
        <p:nvSpPr>
          <p:cNvPr id="314" name="Google Shape;314;p1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Which of the following is </a:t>
            </a:r>
            <a:r>
              <a:rPr lang="en-US" b="1">
                <a:solidFill>
                  <a:schemeClr val="lt1"/>
                </a:solidFill>
              </a:rPr>
              <a:t>not</a:t>
            </a:r>
            <a:r>
              <a:rPr lang="en-US"/>
              <a:t> property of a </a:t>
            </a:r>
            <a:r>
              <a:rPr lang="en-US" b="1">
                <a:solidFill>
                  <a:schemeClr val="lt1"/>
                </a:solidFill>
              </a:rPr>
              <a:t>GetHashCode()</a:t>
            </a:r>
            <a:r>
              <a:rPr lang="en-US"/>
              <a:t> for strings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Can return a negative integer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Can take time proportional to the length of the string to compute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A string and its reverse will have the same hash code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4" action="ppaction://hlinksldjump"/>
              </a:rPr>
              <a:t>Two strings with different hash code values are different strings</a:t>
            </a:r>
            <a:endParaRPr/>
          </a:p>
        </p:txBody>
      </p:sp>
      <p:sp>
        <p:nvSpPr>
          <p:cNvPr id="321" name="Google Shape;321;p1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 Functions - Quiz</a:t>
            </a:r>
            <a:endParaRPr/>
          </a:p>
        </p:txBody>
      </p:sp>
      <p:sp>
        <p:nvSpPr>
          <p:cNvPr id="322" name="Google Shape;322;p1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23" name="Google Shape;323;p11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Which of the following is </a:t>
            </a:r>
            <a:r>
              <a:rPr lang="en-US" b="1">
                <a:solidFill>
                  <a:schemeClr val="lt1"/>
                </a:solidFill>
              </a:rPr>
              <a:t>not</a:t>
            </a:r>
            <a:r>
              <a:rPr lang="en-US"/>
              <a:t> property of a </a:t>
            </a:r>
            <a:r>
              <a:rPr lang="en-US" b="1">
                <a:solidFill>
                  <a:schemeClr val="lt1"/>
                </a:solidFill>
              </a:rPr>
              <a:t>GetHashCode()</a:t>
            </a:r>
            <a:r>
              <a:rPr lang="en-US"/>
              <a:t> for strings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3100"/>
              <a:buChar char="▪"/>
            </a:pPr>
            <a:r>
              <a:rPr lang="en-US">
                <a:solidFill>
                  <a:srgbClr val="FF0000"/>
                </a:solidFill>
              </a:rPr>
              <a:t>Can return a negative integer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3100"/>
              <a:buChar char="▪"/>
            </a:pPr>
            <a:r>
              <a:rPr lang="en-US">
                <a:solidFill>
                  <a:srgbClr val="FF0000"/>
                </a:solidFill>
              </a:rPr>
              <a:t>Can take time proportional to the length of the string to compute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100"/>
              <a:buChar char="▪"/>
            </a:pPr>
            <a:r>
              <a:rPr lang="en-US">
                <a:solidFill>
                  <a:schemeClr val="accent2"/>
                </a:solidFill>
              </a:rPr>
              <a:t>A string and its reverse will have the same hash code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3100"/>
              <a:buChar char="▪"/>
            </a:pPr>
            <a:r>
              <a:rPr lang="en-US">
                <a:solidFill>
                  <a:srgbClr val="FF0000"/>
                </a:solidFill>
              </a:rPr>
              <a:t>Two strings with different hash code values are different strings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30" name="Google Shape;330;p1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 Functions - Answer</a:t>
            </a:r>
            <a:endParaRPr/>
          </a:p>
        </p:txBody>
      </p:sp>
      <p:sp>
        <p:nvSpPr>
          <p:cNvPr id="331" name="Google Shape;331;p1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32" name="Google Shape;332;p12" descr="Check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2547" y="37966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2"/>
          <p:cNvSpPr/>
          <p:nvPr/>
        </p:nvSpPr>
        <p:spPr>
          <a:xfrm>
            <a:off x="2958923" y="3638689"/>
            <a:ext cx="6856353" cy="510778"/>
          </a:xfrm>
          <a:prstGeom prst="wedgeRoundRectCallout">
            <a:avLst>
              <a:gd name="adj1" fmla="val -9259"/>
              <a:gd name="adj2" fmla="val 9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"ab".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GetHashCode</a:t>
            </a: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!= "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".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GetHashCode</a:t>
            </a: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/>
          <p:nvPr/>
        </p:nvSpPr>
        <p:spPr>
          <a:xfrm>
            <a:off x="5591226" y="2981980"/>
            <a:ext cx="776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511</a:t>
            </a:r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Array with length 16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Insert "Example"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Use the remainder of </a:t>
            </a:r>
            <a:br>
              <a:rPr lang="en-US"/>
            </a:br>
            <a:r>
              <a:rPr lang="en-US" b="1">
                <a:solidFill>
                  <a:schemeClr val="lt1"/>
                </a:solidFill>
              </a:rPr>
              <a:t>GetHashCode() / Array.Length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Modular Hashing</a:t>
            </a:r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342" name="Google Shape;342;p13"/>
          <p:cNvGraphicFramePr/>
          <p:nvPr/>
        </p:nvGraphicFramePr>
        <p:xfrm>
          <a:off x="8001000" y="1676400"/>
          <a:ext cx="2946475" cy="4934372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u="none" strike="noStrike" cap="none"/>
                        <a:t>0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…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…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15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43" name="Google Shape;343;p13"/>
          <p:cNvSpPr/>
          <p:nvPr/>
        </p:nvSpPr>
        <p:spPr>
          <a:xfrm>
            <a:off x="2895600" y="2895600"/>
            <a:ext cx="2590800" cy="1219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13"/>
          <p:cNvCxnSpPr>
            <a:stCxn id="343" idx="1"/>
          </p:cNvCxnSpPr>
          <p:nvPr/>
        </p:nvCxnSpPr>
        <p:spPr>
          <a:xfrm rot="10800000">
            <a:off x="1525500" y="3505200"/>
            <a:ext cx="13701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3"/>
          <p:cNvCxnSpPr>
            <a:endCxn id="343" idx="3"/>
          </p:cNvCxnSpPr>
          <p:nvPr/>
        </p:nvCxnSpPr>
        <p:spPr>
          <a:xfrm rot="10800000">
            <a:off x="5486400" y="3505200"/>
            <a:ext cx="7785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" name="Google Shape;346;p13"/>
          <p:cNvSpPr txBox="1"/>
          <p:nvPr/>
        </p:nvSpPr>
        <p:spPr>
          <a:xfrm>
            <a:off x="1330748" y="2981980"/>
            <a:ext cx="15648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sz="2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13"/>
          <p:cNvSpPr/>
          <p:nvPr/>
        </p:nvSpPr>
        <p:spPr>
          <a:xfrm>
            <a:off x="4763775" y="1474869"/>
            <a:ext cx="3002258" cy="1055608"/>
          </a:xfrm>
          <a:prstGeom prst="wedgeRoundRectCallout">
            <a:avLst>
              <a:gd name="adj1" fmla="val -9172"/>
              <a:gd name="adj2" fmla="val 9192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511 is bigger than the table length</a:t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>
            <a:off x="3933326" y="6069300"/>
            <a:ext cx="3884651" cy="578882"/>
          </a:xfrm>
          <a:prstGeom prst="wedgeRoundRectCallout">
            <a:avLst>
              <a:gd name="adj1" fmla="val -40467"/>
              <a:gd name="adj2" fmla="val -92502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511 % 16 = 15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Adding to Hash Table</a:t>
            </a:r>
            <a:endParaRPr/>
          </a:p>
        </p:txBody>
      </p:sp>
      <p:sp>
        <p:nvSpPr>
          <p:cNvPr id="354" name="Google Shape;354;p1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55" name="Google Shape;355;p14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14"/>
          <p:cNvGrpSpPr/>
          <p:nvPr/>
        </p:nvGrpSpPr>
        <p:grpSpPr>
          <a:xfrm>
            <a:off x="4343400" y="2957513"/>
            <a:ext cx="2819400" cy="1499616"/>
            <a:chOff x="4265612" y="2728913"/>
            <a:chExt cx="3352799" cy="1499616"/>
          </a:xfrm>
        </p:grpSpPr>
        <p:sp>
          <p:nvSpPr>
            <p:cNvPr id="357" name="Google Shape;357;p14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 % 10</a:t>
              </a:r>
              <a:endParaRPr/>
            </a:p>
          </p:txBody>
        </p:sp>
      </p:grpSp>
      <p:sp>
        <p:nvSpPr>
          <p:cNvPr id="359" name="Google Shape;359;p14"/>
          <p:cNvSpPr txBox="1"/>
          <p:nvPr/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0" name="Google Shape;360;p14"/>
          <p:cNvGraphicFramePr/>
          <p:nvPr/>
        </p:nvGraphicFramePr>
        <p:xfrm>
          <a:off x="8004175" y="1665668"/>
          <a:ext cx="2946475" cy="456893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8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9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Adding to Hash Table (2)</a:t>
            </a:r>
            <a:endParaRPr/>
          </a:p>
        </p:txBody>
      </p:sp>
      <p:sp>
        <p:nvSpPr>
          <p:cNvPr id="368" name="Google Shape;368;p1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369" name="Google Shape;369;p15"/>
          <p:cNvGraphicFramePr/>
          <p:nvPr/>
        </p:nvGraphicFramePr>
        <p:xfrm>
          <a:off x="8004175" y="1665668"/>
          <a:ext cx="2946475" cy="456893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8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9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0" name="Google Shape;370;p15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5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p15"/>
          <p:cNvGrpSpPr/>
          <p:nvPr/>
        </p:nvGrpSpPr>
        <p:grpSpPr>
          <a:xfrm>
            <a:off x="4343400" y="2957514"/>
            <a:ext cx="2819400" cy="1499616"/>
            <a:chOff x="4265612" y="2728913"/>
            <a:chExt cx="3352799" cy="553998"/>
          </a:xfrm>
        </p:grpSpPr>
        <p:sp>
          <p:nvSpPr>
            <p:cNvPr id="373" name="Google Shape;373;p15"/>
            <p:cNvSpPr txBox="1"/>
            <p:nvPr/>
          </p:nvSpPr>
          <p:spPr>
            <a:xfrm>
              <a:off x="4265612" y="2728913"/>
              <a:ext cx="3352799" cy="553998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5"/>
            <p:cNvSpPr txBox="1"/>
            <p:nvPr/>
          </p:nvSpPr>
          <p:spPr>
            <a:xfrm>
              <a:off x="4265612" y="2728913"/>
              <a:ext cx="3352799" cy="1478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 % 10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Adding to Hash Table (3)</a:t>
            </a:r>
            <a:endParaRPr/>
          </a:p>
        </p:txBody>
      </p:sp>
      <p:sp>
        <p:nvSpPr>
          <p:cNvPr id="382" name="Google Shape;382;p1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383" name="Google Shape;383;p16"/>
          <p:cNvGraphicFramePr/>
          <p:nvPr/>
        </p:nvGraphicFramePr>
        <p:xfrm>
          <a:off x="8004175" y="1678541"/>
          <a:ext cx="2946475" cy="456893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8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9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84" name="Google Shape;384;p16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6"/>
          <p:cNvSpPr/>
          <p:nvPr/>
        </p:nvSpPr>
        <p:spPr>
          <a:xfrm>
            <a:off x="8004177" y="4419598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6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16"/>
          <p:cNvGrpSpPr/>
          <p:nvPr/>
        </p:nvGrpSpPr>
        <p:grpSpPr>
          <a:xfrm>
            <a:off x="4343398" y="2957513"/>
            <a:ext cx="2819401" cy="1499616"/>
            <a:chOff x="4265611" y="2728913"/>
            <a:chExt cx="3352800" cy="1499616"/>
          </a:xfrm>
        </p:grpSpPr>
        <p:sp>
          <p:nvSpPr>
            <p:cNvPr id="388" name="Google Shape;388;p16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6"/>
            <p:cNvSpPr txBox="1"/>
            <p:nvPr/>
          </p:nvSpPr>
          <p:spPr>
            <a:xfrm>
              <a:off x="4265611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 % 10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Adding to Hash Table (4)</a:t>
            </a:r>
            <a:endParaRPr/>
          </a:p>
        </p:txBody>
      </p:sp>
      <p:sp>
        <p:nvSpPr>
          <p:cNvPr id="397" name="Google Shape;397;p1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aphicFrame>
        <p:nvGraphicFramePr>
          <p:cNvPr id="398" name="Google Shape;398;p17"/>
          <p:cNvGraphicFramePr/>
          <p:nvPr/>
        </p:nvGraphicFramePr>
        <p:xfrm>
          <a:off x="8007873" y="1676400"/>
          <a:ext cx="2946475" cy="456893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8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9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9" name="Google Shape;399;p17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7"/>
          <p:cNvSpPr/>
          <p:nvPr/>
        </p:nvSpPr>
        <p:spPr>
          <a:xfrm>
            <a:off x="8004177" y="4419598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Google Shape;401;p17"/>
          <p:cNvGrpSpPr/>
          <p:nvPr/>
        </p:nvGrpSpPr>
        <p:grpSpPr>
          <a:xfrm>
            <a:off x="4343400" y="2957514"/>
            <a:ext cx="2819400" cy="1499616"/>
            <a:chOff x="4265612" y="2728913"/>
            <a:chExt cx="3352799" cy="553998"/>
          </a:xfrm>
        </p:grpSpPr>
        <p:sp>
          <p:nvSpPr>
            <p:cNvPr id="402" name="Google Shape;402;p17"/>
            <p:cNvSpPr txBox="1"/>
            <p:nvPr/>
          </p:nvSpPr>
          <p:spPr>
            <a:xfrm>
              <a:off x="4265612" y="2728913"/>
              <a:ext cx="3352799" cy="553998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7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 % 10</a:t>
              </a:r>
              <a:endParaRPr/>
            </a:p>
          </p:txBody>
        </p:sp>
      </p:grpSp>
      <p:sp>
        <p:nvSpPr>
          <p:cNvPr id="404" name="Google Shape;404;p17"/>
          <p:cNvSpPr/>
          <p:nvPr/>
        </p:nvSpPr>
        <p:spPr>
          <a:xfrm>
            <a:off x="8001001" y="3505200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7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Adding to Hash Table (5)</a:t>
            </a:r>
            <a:endParaRPr/>
          </a:p>
        </p:txBody>
      </p:sp>
      <p:sp>
        <p:nvSpPr>
          <p:cNvPr id="413" name="Google Shape;413;p1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aphicFrame>
        <p:nvGraphicFramePr>
          <p:cNvPr id="414" name="Google Shape;414;p18"/>
          <p:cNvGraphicFramePr/>
          <p:nvPr/>
        </p:nvGraphicFramePr>
        <p:xfrm>
          <a:off x="8007873" y="1679568"/>
          <a:ext cx="2946475" cy="456893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8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9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5" name="Google Shape;415;p18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8"/>
          <p:cNvSpPr/>
          <p:nvPr/>
        </p:nvSpPr>
        <p:spPr>
          <a:xfrm>
            <a:off x="8004177" y="4419598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8"/>
          <p:cNvSpPr/>
          <p:nvPr/>
        </p:nvSpPr>
        <p:spPr>
          <a:xfrm>
            <a:off x="8001001" y="3505200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8"/>
          <p:cNvSpPr/>
          <p:nvPr/>
        </p:nvSpPr>
        <p:spPr>
          <a:xfrm>
            <a:off x="8001001" y="5791198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8"/>
          <p:cNvSpPr/>
          <p:nvPr/>
        </p:nvSpPr>
        <p:spPr>
          <a:xfrm>
            <a:off x="1105694" y="3657600"/>
            <a:ext cx="2437607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0" name="Google Shape;420;p18"/>
          <p:cNvGrpSpPr/>
          <p:nvPr/>
        </p:nvGrpSpPr>
        <p:grpSpPr>
          <a:xfrm>
            <a:off x="4343400" y="2957514"/>
            <a:ext cx="2819400" cy="1499616"/>
            <a:chOff x="4265612" y="2728913"/>
            <a:chExt cx="3352799" cy="553998"/>
          </a:xfrm>
        </p:grpSpPr>
        <p:sp>
          <p:nvSpPr>
            <p:cNvPr id="421" name="Google Shape;421;p18"/>
            <p:cNvSpPr txBox="1"/>
            <p:nvPr/>
          </p:nvSpPr>
          <p:spPr>
            <a:xfrm>
              <a:off x="4265612" y="2728913"/>
              <a:ext cx="3352799" cy="553998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8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 % 10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22" name="Google Shape;222;p2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46088" lvl="0" indent="-446088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Hash Tables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Sets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Dictionaries</a:t>
            </a:r>
            <a:endParaRPr dirty="0"/>
          </a:p>
        </p:txBody>
      </p:sp>
      <p:sp>
        <p:nvSpPr>
          <p:cNvPr id="223" name="Google Shape;223;p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Adding to Hash Table (6)</a:t>
            </a:r>
            <a:endParaRPr/>
          </a:p>
        </p:txBody>
      </p:sp>
      <p:sp>
        <p:nvSpPr>
          <p:cNvPr id="430" name="Google Shape;430;p1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aphicFrame>
        <p:nvGraphicFramePr>
          <p:cNvPr id="431" name="Google Shape;431;p19"/>
          <p:cNvGraphicFramePr/>
          <p:nvPr/>
        </p:nvGraphicFramePr>
        <p:xfrm>
          <a:off x="8008599" y="1665668"/>
          <a:ext cx="2946475" cy="456893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8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9</a:t>
                      </a:r>
                      <a:endParaRPr sz="2398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2" name="Google Shape;432;p19"/>
          <p:cNvSpPr/>
          <p:nvPr/>
        </p:nvSpPr>
        <p:spPr>
          <a:xfrm>
            <a:off x="8004175" y="1676400"/>
            <a:ext cx="2437607" cy="457200"/>
          </a:xfrm>
          <a:prstGeom prst="flowChartProcess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9"/>
          <p:cNvSpPr/>
          <p:nvPr/>
        </p:nvSpPr>
        <p:spPr>
          <a:xfrm>
            <a:off x="8004177" y="4419598"/>
            <a:ext cx="2437607" cy="457200"/>
          </a:xfrm>
          <a:prstGeom prst="flowChartProcess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9"/>
          <p:cNvSpPr/>
          <p:nvPr/>
        </p:nvSpPr>
        <p:spPr>
          <a:xfrm>
            <a:off x="8001001" y="3505200"/>
            <a:ext cx="2437607" cy="457200"/>
          </a:xfrm>
          <a:prstGeom prst="flowChartProcess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9"/>
          <p:cNvSpPr/>
          <p:nvPr/>
        </p:nvSpPr>
        <p:spPr>
          <a:xfrm>
            <a:off x="8001001" y="5791198"/>
            <a:ext cx="2437607" cy="457200"/>
          </a:xfrm>
          <a:prstGeom prst="flowChartProcess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8001000" y="3478721"/>
            <a:ext cx="2437607" cy="457200"/>
          </a:xfrm>
          <a:prstGeom prst="flowChartProcess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5186300" y="1938894"/>
            <a:ext cx="2362200" cy="578882"/>
          </a:xfrm>
          <a:prstGeom prst="wedgeRoundRectCallout">
            <a:avLst>
              <a:gd name="adj1" fmla="val 73841"/>
              <a:gd name="adj2" fmla="val 8955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Collision</a:t>
            </a:r>
            <a:endParaRPr/>
          </a:p>
        </p:txBody>
      </p:sp>
      <p:grpSp>
        <p:nvGrpSpPr>
          <p:cNvPr id="438" name="Google Shape;438;p19"/>
          <p:cNvGrpSpPr/>
          <p:nvPr/>
        </p:nvGrpSpPr>
        <p:grpSpPr>
          <a:xfrm>
            <a:off x="4343400" y="2957514"/>
            <a:ext cx="2819400" cy="1499616"/>
            <a:chOff x="4265612" y="2728913"/>
            <a:chExt cx="3352799" cy="553998"/>
          </a:xfrm>
        </p:grpSpPr>
        <p:sp>
          <p:nvSpPr>
            <p:cNvPr id="439" name="Google Shape;439;p19"/>
            <p:cNvSpPr txBox="1"/>
            <p:nvPr/>
          </p:nvSpPr>
          <p:spPr>
            <a:xfrm>
              <a:off x="4265612" y="2728913"/>
              <a:ext cx="3352799" cy="553998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9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 % 10</a:t>
              </a:r>
              <a:endParaRPr/>
            </a:p>
          </p:txBody>
        </p:sp>
      </p:grpSp>
      <p:pic>
        <p:nvPicPr>
          <p:cNvPr id="441" name="Google Shape;441;p19" descr="Clo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9213" y="1515752"/>
            <a:ext cx="4129201" cy="41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/>
              <a:t>A </a:t>
            </a:r>
            <a:r>
              <a:rPr lang="en-US" sz="3143" b="1">
                <a:solidFill>
                  <a:schemeClr val="lt1"/>
                </a:solidFill>
              </a:rPr>
              <a:t>collision</a:t>
            </a:r>
            <a:r>
              <a:rPr lang="en-US" sz="3143"/>
              <a:t> comes when </a:t>
            </a:r>
            <a:r>
              <a:rPr lang="en-US" sz="3143" b="1">
                <a:solidFill>
                  <a:schemeClr val="lt1"/>
                </a:solidFill>
              </a:rPr>
              <a:t>different key</a:t>
            </a:r>
            <a:r>
              <a:rPr lang="en-US" sz="3143"/>
              <a:t>s have the </a:t>
            </a:r>
            <a:r>
              <a:rPr lang="en-US" sz="3143" b="1">
                <a:solidFill>
                  <a:schemeClr val="lt1"/>
                </a:solidFill>
              </a:rPr>
              <a:t>same hash value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b="1">
                <a:solidFill>
                  <a:schemeClr val="lt1"/>
                </a:solidFill>
              </a:rPr>
              <a:t>	h(k</a:t>
            </a:r>
            <a:r>
              <a:rPr lang="en-US" sz="2958" b="1" baseline="-25000">
                <a:solidFill>
                  <a:schemeClr val="lt1"/>
                </a:solidFill>
              </a:rPr>
              <a:t>1</a:t>
            </a:r>
            <a:r>
              <a:rPr lang="en-US" sz="2958" b="1">
                <a:solidFill>
                  <a:schemeClr val="lt1"/>
                </a:solidFill>
              </a:rPr>
              <a:t>) = h(k</a:t>
            </a:r>
            <a:r>
              <a:rPr lang="en-US" sz="2958" b="1" baseline="-25000">
                <a:solidFill>
                  <a:schemeClr val="lt1"/>
                </a:solidFill>
              </a:rPr>
              <a:t>2</a:t>
            </a:r>
            <a:r>
              <a:rPr lang="en-US" sz="2958" b="1">
                <a:solidFill>
                  <a:schemeClr val="lt1"/>
                </a:solidFill>
              </a:rPr>
              <a:t>) for k</a:t>
            </a:r>
            <a:r>
              <a:rPr lang="en-US" sz="2958" b="1" baseline="-25000">
                <a:solidFill>
                  <a:schemeClr val="lt1"/>
                </a:solidFill>
              </a:rPr>
              <a:t>1</a:t>
            </a:r>
            <a:r>
              <a:rPr lang="en-US" sz="2958" b="1">
                <a:solidFill>
                  <a:schemeClr val="lt1"/>
                </a:solidFill>
              </a:rPr>
              <a:t> ≠ k</a:t>
            </a:r>
            <a:r>
              <a:rPr lang="en-US" sz="2958" b="1" baseline="-25000">
                <a:solidFill>
                  <a:schemeClr val="lt1"/>
                </a:solidFill>
              </a:rPr>
              <a:t>2</a:t>
            </a: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/>
              <a:t>When the number of collisions is sufficiently small, the hash tables work quite well (fast)</a:t>
            </a: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/>
              <a:t>Several </a:t>
            </a:r>
            <a:r>
              <a:rPr lang="en-US" sz="3143" b="1">
                <a:solidFill>
                  <a:schemeClr val="lt1"/>
                </a:solidFill>
              </a:rPr>
              <a:t>collisions resolution strategies </a:t>
            </a:r>
            <a:r>
              <a:rPr lang="en-US" sz="3143"/>
              <a:t>exist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b="1">
                <a:solidFill>
                  <a:schemeClr val="lt1"/>
                </a:solidFill>
              </a:rPr>
              <a:t>Chaining</a:t>
            </a:r>
            <a:r>
              <a:rPr lang="en-US" sz="2958"/>
              <a:t> collided keys (+ values) in a list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/>
              <a:t>Using </a:t>
            </a:r>
            <a:r>
              <a:rPr lang="en-US" sz="2958" b="1">
                <a:solidFill>
                  <a:schemeClr val="lt1"/>
                </a:solidFill>
              </a:rPr>
              <a:t>other slots</a:t>
            </a:r>
            <a:r>
              <a:rPr lang="en-US" sz="2958"/>
              <a:t> in the table (open addressing)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/>
              <a:t>Cuckoo hashing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/>
              <a:t>Many other</a:t>
            </a:r>
            <a:endParaRPr sz="2958"/>
          </a:p>
        </p:txBody>
      </p:sp>
      <p:sp>
        <p:nvSpPr>
          <p:cNvPr id="449" name="Google Shape;449;p2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Collisions in a Hash Table</a:t>
            </a:r>
            <a:endParaRPr/>
          </a:p>
        </p:txBody>
      </p:sp>
      <p:sp>
        <p:nvSpPr>
          <p:cNvPr id="450" name="Google Shape;450;p2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21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456" name="Google Shape;456;p21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458" name="Google Shape;458;p2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Chaining</a:t>
            </a:r>
            <a:endParaRPr/>
          </a:p>
        </p:txBody>
      </p:sp>
      <p:sp>
        <p:nvSpPr>
          <p:cNvPr id="459" name="Google Shape;459;p2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60" name="Google Shape;460;p21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1" name="Google Shape;461;p21"/>
          <p:cNvGraphicFramePr/>
          <p:nvPr/>
        </p:nvGraphicFramePr>
        <p:xfrm>
          <a:off x="915198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2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467" name="Google Shape;467;p22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2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469" name="Google Shape;469;p2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Chaining</a:t>
            </a:r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471" name="Google Shape;471;p22"/>
          <p:cNvGraphicFramePr/>
          <p:nvPr/>
        </p:nvGraphicFramePr>
        <p:xfrm>
          <a:off x="915198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2" name="Google Shape;472;p22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2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23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479" name="Google Shape;479;p23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3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481" name="Google Shape;481;p2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Chaining</a:t>
            </a:r>
            <a:endParaRPr/>
          </a:p>
        </p:txBody>
      </p:sp>
      <p:sp>
        <p:nvSpPr>
          <p:cNvPr id="482" name="Google Shape;482;p2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aphicFrame>
        <p:nvGraphicFramePr>
          <p:cNvPr id="483" name="Google Shape;483;p23"/>
          <p:cNvGraphicFramePr/>
          <p:nvPr/>
        </p:nvGraphicFramePr>
        <p:xfrm>
          <a:off x="915198" y="3351727"/>
          <a:ext cx="10515600" cy="91655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4" name="Google Shape;484;p23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3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3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24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492" name="Google Shape;492;p24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4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494" name="Google Shape;494;p2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Chaining</a:t>
            </a:r>
            <a:endParaRPr/>
          </a:p>
        </p:txBody>
      </p:sp>
      <p:sp>
        <p:nvSpPr>
          <p:cNvPr id="495" name="Google Shape;495;p2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aphicFrame>
        <p:nvGraphicFramePr>
          <p:cNvPr id="496" name="Google Shape;496;p24"/>
          <p:cNvGraphicFramePr/>
          <p:nvPr/>
        </p:nvGraphicFramePr>
        <p:xfrm>
          <a:off x="915198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7" name="Google Shape;497;p24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4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4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5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247877" y="4267200"/>
            <a:ext cx="533400" cy="53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5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507" name="Google Shape;507;p25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5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509" name="Google Shape;509;p2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Chaining</a:t>
            </a:r>
            <a:endParaRPr/>
          </a:p>
        </p:txBody>
      </p:sp>
      <p:sp>
        <p:nvSpPr>
          <p:cNvPr id="510" name="Google Shape;510;p2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aphicFrame>
        <p:nvGraphicFramePr>
          <p:cNvPr id="511" name="Google Shape;511;p25"/>
          <p:cNvGraphicFramePr/>
          <p:nvPr/>
        </p:nvGraphicFramePr>
        <p:xfrm>
          <a:off x="914400" y="3352798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" name="Google Shape;512;p25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1524000" y="5427240"/>
            <a:ext cx="2971800" cy="1055608"/>
          </a:xfrm>
          <a:prstGeom prst="wedgeRoundRectCallout">
            <a:avLst>
              <a:gd name="adj1" fmla="val 75930"/>
              <a:gd name="adj2" fmla="val -6661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Items are chained into a linked list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6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247877" y="4267200"/>
            <a:ext cx="533400" cy="53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26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524" name="Google Shape;524;p26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6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526" name="Google Shape;526;p2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Chaining</a:t>
            </a:r>
            <a:endParaRPr/>
          </a:p>
        </p:txBody>
      </p:sp>
      <p:sp>
        <p:nvSpPr>
          <p:cNvPr id="527" name="Google Shape;527;p2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aphicFrame>
        <p:nvGraphicFramePr>
          <p:cNvPr id="528" name="Google Shape;528;p26"/>
          <p:cNvGraphicFramePr/>
          <p:nvPr/>
        </p:nvGraphicFramePr>
        <p:xfrm>
          <a:off x="914400" y="3352798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9" name="Google Shape;529;p26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27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247877" y="4267200"/>
            <a:ext cx="533400" cy="53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0" name="Google Shape;540;p27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541" name="Google Shape;541;p27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7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543" name="Google Shape;543;p2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Chaining</a:t>
            </a:r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aphicFrame>
        <p:nvGraphicFramePr>
          <p:cNvPr id="545" name="Google Shape;545;p27"/>
          <p:cNvGraphicFramePr/>
          <p:nvPr/>
        </p:nvGraphicFramePr>
        <p:xfrm>
          <a:off x="914400" y="3352799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6" name="Google Shape;546;p27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7486253" y="4782251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2" name="Google Shape;552;p27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7877176" y="426720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27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28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247877" y="4267200"/>
            <a:ext cx="533400" cy="53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Google Shape;559;p28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560" name="Google Shape;560;p28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8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562" name="Google Shape;562;p2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Chaining</a:t>
            </a:r>
            <a:endParaRPr/>
          </a:p>
        </p:txBody>
      </p:sp>
      <p:sp>
        <p:nvSpPr>
          <p:cNvPr id="563" name="Google Shape;563;p2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aphicFrame>
        <p:nvGraphicFramePr>
          <p:cNvPr id="564" name="Google Shape;564;p28"/>
          <p:cNvGraphicFramePr/>
          <p:nvPr/>
        </p:nvGraphicFramePr>
        <p:xfrm>
          <a:off x="914400" y="3352799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5" name="Google Shape;565;p28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7486253" y="4782251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1" name="Google Shape;571;p28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7877176" y="426720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8"/>
          <p:cNvSpPr/>
          <p:nvPr/>
        </p:nvSpPr>
        <p:spPr>
          <a:xfrm>
            <a:off x="914400" y="3809999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8cfbd6bed_0_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>
                <a:solidFill>
                  <a:schemeClr val="lt1"/>
                </a:solidFill>
              </a:rPr>
              <a:t>sli.do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en-US" sz="11500" b="1"/>
              <a:t>#ds-csharp</a:t>
            </a:r>
            <a:endParaRPr sz="11500" b="1"/>
          </a:p>
        </p:txBody>
      </p:sp>
      <p:sp>
        <p:nvSpPr>
          <p:cNvPr id="229" name="Google Shape;229;g98cfbd6bed_0_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230" name="Google Shape;230;g98cfbd6bed_0_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29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247877" y="4267200"/>
            <a:ext cx="533400" cy="53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9" name="Google Shape;579;p2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580" name="Google Shape;580;p29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9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582" name="Google Shape;582;p2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Chaining</a:t>
            </a:r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aphicFrame>
        <p:nvGraphicFramePr>
          <p:cNvPr id="584" name="Google Shape;584;p29"/>
          <p:cNvGraphicFramePr/>
          <p:nvPr/>
        </p:nvGraphicFramePr>
        <p:xfrm>
          <a:off x="914400" y="3352799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5" name="Google Shape;585;p29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9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9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9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7486253" y="4782251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Google Shape;591;p29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7877176" y="426720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29"/>
          <p:cNvSpPr/>
          <p:nvPr/>
        </p:nvSpPr>
        <p:spPr>
          <a:xfrm>
            <a:off x="914400" y="3809999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9"/>
          <p:cNvSpPr/>
          <p:nvPr/>
        </p:nvSpPr>
        <p:spPr>
          <a:xfrm>
            <a:off x="7486253" y="5754502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4" name="Google Shape;594;p29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7877176" y="5239451"/>
            <a:ext cx="533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Open addressing</a:t>
            </a:r>
            <a:r>
              <a:rPr lang="en-US"/>
              <a:t> as collision resolution strategy means to take another slot in the hash-table in case of collision, e.g.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Linear probing</a:t>
            </a:r>
            <a:r>
              <a:rPr lang="en-US"/>
              <a:t>: take the next empty slot just after the collision</a:t>
            </a:r>
            <a:endParaRPr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b="1">
                <a:solidFill>
                  <a:schemeClr val="lt1"/>
                </a:solidFill>
              </a:rPr>
              <a:t>h(key, i) = h(key) + i</a:t>
            </a:r>
            <a:endParaRPr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/>
              <a:t>where </a:t>
            </a:r>
            <a:r>
              <a:rPr lang="en-US" b="1">
                <a:solidFill>
                  <a:schemeClr val="lt1"/>
                </a:solidFill>
              </a:rPr>
              <a:t>i</a:t>
            </a:r>
            <a:r>
              <a:rPr lang="en-US"/>
              <a:t> is the attempt number: 0, 1, 2, …</a:t>
            </a:r>
            <a:endParaRPr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b="1">
                <a:solidFill>
                  <a:schemeClr val="lt1"/>
                </a:solidFill>
              </a:rPr>
              <a:t>h(key) + 1, h(key) + 2, h(key) + 3</a:t>
            </a:r>
            <a:r>
              <a:rPr lang="en-US"/>
              <a:t>, etc.</a:t>
            </a:r>
            <a:endParaRPr/>
          </a:p>
        </p:txBody>
      </p:sp>
      <p:sp>
        <p:nvSpPr>
          <p:cNvPr id="600" name="Google Shape;600;p3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Open Addressing</a:t>
            </a:r>
            <a:endParaRPr/>
          </a:p>
        </p:txBody>
      </p:sp>
      <p:sp>
        <p:nvSpPr>
          <p:cNvPr id="601" name="Google Shape;601;p3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989981" lvl="1" indent="-3807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Quadratic probing</a:t>
            </a:r>
            <a:r>
              <a:rPr lang="en-US"/>
              <a:t>: the </a:t>
            </a:r>
            <a:r>
              <a:rPr lang="en-US" b="1">
                <a:solidFill>
                  <a:schemeClr val="lt1"/>
                </a:solidFill>
              </a:rPr>
              <a:t>i</a:t>
            </a:r>
            <a:r>
              <a:rPr lang="en-US" b="1" baseline="30000">
                <a:solidFill>
                  <a:schemeClr val="lt1"/>
                </a:solidFill>
              </a:rPr>
              <a:t>th</a:t>
            </a:r>
            <a:r>
              <a:rPr lang="en-US"/>
              <a:t> next slot is calculated by a quadratic polynomial (</a:t>
            </a:r>
            <a:r>
              <a:rPr lang="en-US" b="1">
                <a:solidFill>
                  <a:schemeClr val="lt1"/>
                </a:solidFill>
              </a:rPr>
              <a:t>c</a:t>
            </a:r>
            <a:r>
              <a:rPr lang="en-US" b="1" baseline="-25000">
                <a:solidFill>
                  <a:schemeClr val="lt1"/>
                </a:solidFill>
              </a:rPr>
              <a:t>1</a:t>
            </a:r>
            <a:r>
              <a:rPr lang="en-US"/>
              <a:t> and </a:t>
            </a:r>
            <a:r>
              <a:rPr lang="en-US" b="1">
                <a:solidFill>
                  <a:schemeClr val="lt1"/>
                </a:solidFill>
              </a:rPr>
              <a:t>c</a:t>
            </a:r>
            <a:r>
              <a:rPr lang="en-US" b="1" baseline="-25000">
                <a:solidFill>
                  <a:schemeClr val="lt1"/>
                </a:solidFill>
              </a:rPr>
              <a:t>2</a:t>
            </a:r>
            <a:r>
              <a:rPr lang="en-US"/>
              <a:t> are some constants)</a:t>
            </a:r>
            <a:endParaRPr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b="1">
                <a:solidFill>
                  <a:schemeClr val="lt1"/>
                </a:solidFill>
              </a:rPr>
              <a:t>h(key, i) = h(key) + c</a:t>
            </a:r>
            <a:r>
              <a:rPr lang="en-US" b="1" baseline="-25000">
                <a:solidFill>
                  <a:schemeClr val="lt1"/>
                </a:solidFill>
              </a:rPr>
              <a:t>1</a:t>
            </a:r>
            <a:r>
              <a:rPr lang="en-US" b="1">
                <a:solidFill>
                  <a:schemeClr val="lt1"/>
                </a:solidFill>
              </a:rPr>
              <a:t>*i + c</a:t>
            </a:r>
            <a:r>
              <a:rPr lang="en-US" b="1" baseline="-25000">
                <a:solidFill>
                  <a:schemeClr val="lt1"/>
                </a:solidFill>
              </a:rPr>
              <a:t>2</a:t>
            </a:r>
            <a:r>
              <a:rPr lang="en-US" b="1">
                <a:solidFill>
                  <a:schemeClr val="lt1"/>
                </a:solidFill>
              </a:rPr>
              <a:t>*i</a:t>
            </a:r>
            <a:r>
              <a:rPr lang="en-US" b="1" baseline="30000">
                <a:solidFill>
                  <a:schemeClr val="lt1"/>
                </a:solidFill>
              </a:rPr>
              <a:t>2</a:t>
            </a:r>
            <a:r>
              <a:rPr lang="en-US"/>
              <a:t> </a:t>
            </a:r>
            <a:endParaRPr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b="1">
                <a:solidFill>
                  <a:schemeClr val="lt1"/>
                </a:solidFill>
              </a:rPr>
              <a:t>h(key) + 1</a:t>
            </a:r>
            <a:r>
              <a:rPr lang="en-US" b="1" baseline="30000">
                <a:solidFill>
                  <a:schemeClr val="lt1"/>
                </a:solidFill>
              </a:rPr>
              <a:t>2</a:t>
            </a:r>
            <a:r>
              <a:rPr lang="en-US" b="1">
                <a:solidFill>
                  <a:schemeClr val="lt1"/>
                </a:solidFill>
              </a:rPr>
              <a:t>, h(key) + 2</a:t>
            </a:r>
            <a:r>
              <a:rPr lang="en-US" b="1" baseline="30000">
                <a:solidFill>
                  <a:schemeClr val="lt1"/>
                </a:solidFill>
              </a:rPr>
              <a:t>2</a:t>
            </a:r>
            <a:r>
              <a:rPr lang="en-US" b="1">
                <a:solidFill>
                  <a:schemeClr val="lt1"/>
                </a:solidFill>
              </a:rPr>
              <a:t>, h(key) + 3</a:t>
            </a:r>
            <a:r>
              <a:rPr lang="en-US" b="1" baseline="30000">
                <a:solidFill>
                  <a:schemeClr val="lt1"/>
                </a:solidFill>
              </a:rPr>
              <a:t>2</a:t>
            </a:r>
            <a:r>
              <a:rPr lang="en-US"/>
              <a:t>, etc.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Re-hashing</a:t>
            </a:r>
            <a:r>
              <a:rPr lang="en-US"/>
              <a:t>: use separate (second) hash-function for collisions</a:t>
            </a:r>
            <a:endParaRPr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b="1">
                <a:solidFill>
                  <a:schemeClr val="lt1"/>
                </a:solidFill>
              </a:rPr>
              <a:t>h(key, i) = h</a:t>
            </a:r>
            <a:r>
              <a:rPr lang="en-US" b="1" baseline="-25000">
                <a:solidFill>
                  <a:schemeClr val="lt1"/>
                </a:solidFill>
              </a:rPr>
              <a:t>1</a:t>
            </a:r>
            <a:r>
              <a:rPr lang="en-US" b="1">
                <a:solidFill>
                  <a:schemeClr val="lt1"/>
                </a:solidFill>
              </a:rPr>
              <a:t>(key) + i*h</a:t>
            </a:r>
            <a:r>
              <a:rPr lang="en-US" b="1" baseline="-25000">
                <a:solidFill>
                  <a:schemeClr val="lt1"/>
                </a:solidFill>
              </a:rPr>
              <a:t>2</a:t>
            </a:r>
            <a:r>
              <a:rPr lang="en-US" b="1">
                <a:solidFill>
                  <a:schemeClr val="lt1"/>
                </a:solidFill>
              </a:rPr>
              <a:t>(key)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07" name="Google Shape;607;p3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Open Addressing (2)</a:t>
            </a:r>
            <a:endParaRPr/>
          </a:p>
        </p:txBody>
      </p:sp>
      <p:sp>
        <p:nvSpPr>
          <p:cNvPr id="608" name="Google Shape;608;p3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2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614" name="Google Shape;614;p32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2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616" name="Google Shape;616;p3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617" name="Google Shape;617;p3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618" name="Google Shape;618;p32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9" name="Google Shape;619;p32"/>
          <p:cNvGraphicFramePr/>
          <p:nvPr/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33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625" name="Google Shape;625;p33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3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627" name="Google Shape;627;p3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628" name="Google Shape;628;p3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graphicFrame>
        <p:nvGraphicFramePr>
          <p:cNvPr id="629" name="Google Shape;629;p33"/>
          <p:cNvGraphicFramePr/>
          <p:nvPr/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0" name="Google Shape;630;p33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3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34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637" name="Google Shape;637;p34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4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639" name="Google Shape;639;p3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640" name="Google Shape;640;p3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graphicFrame>
        <p:nvGraphicFramePr>
          <p:cNvPr id="641" name="Google Shape;641;p34"/>
          <p:cNvGraphicFramePr/>
          <p:nvPr/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2" name="Google Shape;642;p34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4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34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5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650" name="Google Shape;650;p35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5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652" name="Google Shape;652;p3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653" name="Google Shape;653;p3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graphicFrame>
        <p:nvGraphicFramePr>
          <p:cNvPr id="654" name="Google Shape;654;p35"/>
          <p:cNvGraphicFramePr/>
          <p:nvPr/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5" name="Google Shape;655;p35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5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35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5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36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664" name="Google Shape;664;p36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6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666" name="Google Shape;666;p3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667" name="Google Shape;667;p3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graphicFrame>
        <p:nvGraphicFramePr>
          <p:cNvPr id="668" name="Google Shape;668;p36"/>
          <p:cNvGraphicFramePr/>
          <p:nvPr/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9" name="Google Shape;669;p36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6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6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6"/>
          <p:cNvSpPr/>
          <p:nvPr/>
        </p:nvSpPr>
        <p:spPr>
          <a:xfrm>
            <a:off x="4856954" y="3037772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37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678" name="Google Shape;678;p37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7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680" name="Google Shape;680;p3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681" name="Google Shape;681;p3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graphicFrame>
        <p:nvGraphicFramePr>
          <p:cNvPr id="682" name="Google Shape;682;p37"/>
          <p:cNvGraphicFramePr/>
          <p:nvPr/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3" name="Google Shape;683;p37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7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7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7"/>
          <p:cNvSpPr/>
          <p:nvPr/>
        </p:nvSpPr>
        <p:spPr>
          <a:xfrm>
            <a:off x="6172200" y="3037772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8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692" name="Google Shape;692;p38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8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694" name="Google Shape;694;p3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695" name="Google Shape;695;p3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graphicFrame>
        <p:nvGraphicFramePr>
          <p:cNvPr id="696" name="Google Shape;696;p38"/>
          <p:cNvGraphicFramePr/>
          <p:nvPr/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7" name="Google Shape;697;p3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8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38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8"/>
          <p:cNvSpPr/>
          <p:nvPr/>
        </p:nvSpPr>
        <p:spPr>
          <a:xfrm>
            <a:off x="5334000" y="219043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Hash Tables</a:t>
            </a:r>
            <a:endParaRPr/>
          </a:p>
        </p:txBody>
      </p:sp>
      <p:sp>
        <p:nvSpPr>
          <p:cNvPr id="236" name="Google Shape;236;p3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Hashing and Collision Resolution</a:t>
            </a:r>
            <a:endParaRPr/>
          </a:p>
        </p:txBody>
      </p:sp>
      <p:sp>
        <p:nvSpPr>
          <p:cNvPr id="237" name="Google Shape;237;p3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238" name="Google Shape;238;p3"/>
          <p:cNvGraphicFramePr/>
          <p:nvPr/>
        </p:nvGraphicFramePr>
        <p:xfrm>
          <a:off x="4996205" y="1668546"/>
          <a:ext cx="2281300" cy="1930000"/>
        </p:xfrm>
        <a:graphic>
          <a:graphicData uri="http://schemas.openxmlformats.org/drawingml/2006/table">
            <a:tbl>
              <a:tblPr bandRow="1">
                <a:noFill/>
                <a:tableStyleId>{58D5740E-5711-4798-ACFC-6D3DEA8810F6}</a:tableStyleId>
              </a:tblPr>
              <a:tblGrid>
                <a:gridCol w="11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u="none" strike="noStrike" cap="none"/>
                        <a:t>Key</a:t>
                      </a:r>
                      <a:endParaRPr sz="2398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 u="none" strike="noStrike" cap="none"/>
                        <a:t>Value</a:t>
                      </a:r>
                      <a:endParaRPr sz="2398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strike="noStrike" cap="none"/>
                        <a:t>1</a:t>
                      </a:r>
                      <a:endParaRPr sz="4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strike="noStrike" cap="none"/>
                        <a:t>A</a:t>
                      </a:r>
                      <a:endParaRPr sz="4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strike="noStrike" cap="none"/>
                        <a:t>7</a:t>
                      </a:r>
                      <a:endParaRPr sz="4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strike="noStrike" cap="none"/>
                        <a:t>B</a:t>
                      </a:r>
                      <a:endParaRPr sz="4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707" name="Google Shape;707;p39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9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709" name="Google Shape;709;p3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710" name="Google Shape;710;p3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graphicFrame>
        <p:nvGraphicFramePr>
          <p:cNvPr id="711" name="Google Shape;711;p39"/>
          <p:cNvGraphicFramePr/>
          <p:nvPr/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2" name="Google Shape;712;p39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9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9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9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9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40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723" name="Google Shape;723;p40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0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725" name="Google Shape;725;p4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726" name="Google Shape;726;p4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graphicFrame>
        <p:nvGraphicFramePr>
          <p:cNvPr id="727" name="Google Shape;727;p40"/>
          <p:cNvGraphicFramePr/>
          <p:nvPr/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8" name="Google Shape;728;p40"/>
          <p:cNvSpPr/>
          <p:nvPr/>
        </p:nvSpPr>
        <p:spPr>
          <a:xfrm>
            <a:off x="7485854" y="3037772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40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0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0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0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0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41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739" name="Google Shape;739;p41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741" name="Google Shape;741;p4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742" name="Google Shape;742;p4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graphicFrame>
        <p:nvGraphicFramePr>
          <p:cNvPr id="743" name="Google Shape;743;p41"/>
          <p:cNvGraphicFramePr/>
          <p:nvPr/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4" name="Google Shape;744;p41"/>
          <p:cNvSpPr/>
          <p:nvPr/>
        </p:nvSpPr>
        <p:spPr>
          <a:xfrm>
            <a:off x="8798712" y="3037772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41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41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41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1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41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42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755" name="Google Shape;755;p42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2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757" name="Google Shape;757;p4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758" name="Google Shape;758;p4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graphicFrame>
        <p:nvGraphicFramePr>
          <p:cNvPr id="759" name="Google Shape;759;p42"/>
          <p:cNvGraphicFramePr/>
          <p:nvPr/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0" name="Google Shape;760;p42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42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42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42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42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42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42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43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772" name="Google Shape;772;p43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3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774" name="Google Shape;774;p4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775" name="Google Shape;775;p4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graphicFrame>
        <p:nvGraphicFramePr>
          <p:cNvPr id="776" name="Google Shape;776;p43"/>
          <p:cNvGraphicFramePr/>
          <p:nvPr/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7" name="Google Shape;777;p43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43"/>
          <p:cNvSpPr/>
          <p:nvPr/>
        </p:nvSpPr>
        <p:spPr>
          <a:xfrm>
            <a:off x="5334000" y="229006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Phyton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43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43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43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3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43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43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44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790" name="Google Shape;790;p44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4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792" name="Google Shape;792;p4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793" name="Google Shape;793;p4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graphicFrame>
        <p:nvGraphicFramePr>
          <p:cNvPr id="794" name="Google Shape;794;p44"/>
          <p:cNvGraphicFramePr/>
          <p:nvPr/>
        </p:nvGraphicFramePr>
        <p:xfrm>
          <a:off x="913604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5" name="Google Shape;795;p44"/>
          <p:cNvSpPr/>
          <p:nvPr/>
        </p:nvSpPr>
        <p:spPr>
          <a:xfrm>
            <a:off x="7485854" y="3037772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Phyton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44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44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44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44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44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44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44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45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808" name="Google Shape;808;p45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5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810" name="Google Shape;810;p4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811" name="Google Shape;811;p4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graphicFrame>
        <p:nvGraphicFramePr>
          <p:cNvPr id="812" name="Google Shape;812;p45"/>
          <p:cNvGraphicFramePr/>
          <p:nvPr/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3" name="Google Shape;813;p45"/>
          <p:cNvSpPr/>
          <p:nvPr/>
        </p:nvSpPr>
        <p:spPr>
          <a:xfrm>
            <a:off x="8807440" y="3037772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Phyton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45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45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45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45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45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45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45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46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826" name="Google Shape;826;p46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6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828" name="Google Shape;828;p4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829" name="Google Shape;829;p4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graphicFrame>
        <p:nvGraphicFramePr>
          <p:cNvPr id="830" name="Google Shape;830;p46"/>
          <p:cNvGraphicFramePr/>
          <p:nvPr/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1" name="Google Shape;831;p46"/>
          <p:cNvSpPr/>
          <p:nvPr/>
        </p:nvSpPr>
        <p:spPr>
          <a:xfrm>
            <a:off x="10111574" y="3037772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Phyton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46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46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46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46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46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46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46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47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844" name="Google Shape;844;p47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7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846" name="Google Shape;846;p4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847" name="Google Shape;847;p4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graphicFrame>
        <p:nvGraphicFramePr>
          <p:cNvPr id="848" name="Google Shape;848;p47"/>
          <p:cNvGraphicFramePr/>
          <p:nvPr/>
        </p:nvGraphicFramePr>
        <p:xfrm>
          <a:off x="911216" y="3348607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9" name="Google Shape;849;p47"/>
          <p:cNvSpPr/>
          <p:nvPr/>
        </p:nvSpPr>
        <p:spPr>
          <a:xfrm>
            <a:off x="911216" y="3037772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Phyton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47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47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47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47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47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47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47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48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862" name="Google Shape;862;p48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8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864" name="Google Shape;864;p4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865" name="Google Shape;865;p4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graphicFrame>
        <p:nvGraphicFramePr>
          <p:cNvPr id="866" name="Google Shape;866;p48"/>
          <p:cNvGraphicFramePr/>
          <p:nvPr/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7" name="Google Shape;867;p48"/>
          <p:cNvSpPr/>
          <p:nvPr/>
        </p:nvSpPr>
        <p:spPr>
          <a:xfrm>
            <a:off x="2226462" y="3037772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Phyton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48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48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48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48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48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48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Given a key of any type, convert it to an integer</a:t>
            </a:r>
            <a:endParaRPr/>
          </a:p>
        </p:txBody>
      </p:sp>
      <p:sp>
        <p:nvSpPr>
          <p:cNvPr id="244" name="Google Shape;244;p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 Function</a:t>
            </a:r>
            <a:endParaRPr/>
          </a:p>
        </p:txBody>
      </p:sp>
      <p:sp>
        <p:nvSpPr>
          <p:cNvPr id="245" name="Google Shape;245;p4"/>
          <p:cNvSpPr/>
          <p:nvPr/>
        </p:nvSpPr>
        <p:spPr>
          <a:xfrm>
            <a:off x="7542212" y="2054441"/>
            <a:ext cx="2590800" cy="1216152"/>
          </a:xfrm>
          <a:prstGeom prst="flowChartProcess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ctr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 Function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6" name="Google Shape;246;p4"/>
          <p:cNvCxnSpPr>
            <a:stCxn id="245" idx="1"/>
          </p:cNvCxnSpPr>
          <p:nvPr/>
        </p:nvCxnSpPr>
        <p:spPr>
          <a:xfrm rot="10800000">
            <a:off x="6172112" y="2662517"/>
            <a:ext cx="13701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4"/>
          <p:cNvCxnSpPr>
            <a:endCxn id="245" idx="3"/>
          </p:cNvCxnSpPr>
          <p:nvPr/>
        </p:nvCxnSpPr>
        <p:spPr>
          <a:xfrm rot="10800000">
            <a:off x="10133012" y="2662517"/>
            <a:ext cx="7785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4"/>
          <p:cNvSpPr txBox="1"/>
          <p:nvPr/>
        </p:nvSpPr>
        <p:spPr>
          <a:xfrm>
            <a:off x="6172201" y="2143780"/>
            <a:ext cx="11705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Pesho</a:t>
            </a:r>
            <a:endParaRPr/>
          </a:p>
        </p:txBody>
      </p:sp>
      <p:sp>
        <p:nvSpPr>
          <p:cNvPr id="249" name="Google Shape;249;p4"/>
          <p:cNvSpPr txBox="1"/>
          <p:nvPr/>
        </p:nvSpPr>
        <p:spPr>
          <a:xfrm>
            <a:off x="10237838" y="2143780"/>
            <a:ext cx="776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511</a:t>
            </a:r>
            <a:endParaRPr/>
          </a:p>
        </p:txBody>
      </p:sp>
      <p:sp>
        <p:nvSpPr>
          <p:cNvPr id="250" name="Google Shape;250;p4"/>
          <p:cNvSpPr/>
          <p:nvPr/>
        </p:nvSpPr>
        <p:spPr>
          <a:xfrm>
            <a:off x="2309038" y="2057400"/>
            <a:ext cx="2590800" cy="1216152"/>
          </a:xfrm>
          <a:prstGeom prst="flowChartProcess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ctr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 Function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1" name="Google Shape;251;p4"/>
          <p:cNvCxnSpPr>
            <a:stCxn id="250" idx="1"/>
          </p:cNvCxnSpPr>
          <p:nvPr/>
        </p:nvCxnSpPr>
        <p:spPr>
          <a:xfrm rot="10800000">
            <a:off x="938938" y="2665476"/>
            <a:ext cx="13701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4"/>
          <p:cNvCxnSpPr>
            <a:endCxn id="250" idx="3"/>
          </p:cNvCxnSpPr>
          <p:nvPr/>
        </p:nvCxnSpPr>
        <p:spPr>
          <a:xfrm rot="10800000">
            <a:off x="4899838" y="2665476"/>
            <a:ext cx="7785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4"/>
          <p:cNvSpPr txBox="1"/>
          <p:nvPr/>
        </p:nvSpPr>
        <p:spPr>
          <a:xfrm>
            <a:off x="939027" y="2143780"/>
            <a:ext cx="973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Ivan</a:t>
            </a:r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5004664" y="2143780"/>
            <a:ext cx="776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398</a:t>
            </a:r>
            <a:endParaRPr/>
          </a:p>
        </p:txBody>
      </p:sp>
      <p:sp>
        <p:nvSpPr>
          <p:cNvPr id="255" name="Google Shape;255;p4"/>
          <p:cNvSpPr/>
          <p:nvPr/>
        </p:nvSpPr>
        <p:spPr>
          <a:xfrm>
            <a:off x="7111307" y="4647211"/>
            <a:ext cx="2590800" cy="1216152"/>
          </a:xfrm>
          <a:prstGeom prst="flowChartProcess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ctr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 Function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6" name="Google Shape;256;p4"/>
          <p:cNvCxnSpPr>
            <a:stCxn id="255" idx="1"/>
          </p:cNvCxnSpPr>
          <p:nvPr/>
        </p:nvCxnSpPr>
        <p:spPr>
          <a:xfrm rot="10800000">
            <a:off x="5741207" y="5255287"/>
            <a:ext cx="13701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4"/>
          <p:cNvCxnSpPr>
            <a:endCxn id="255" idx="3"/>
          </p:cNvCxnSpPr>
          <p:nvPr/>
        </p:nvCxnSpPr>
        <p:spPr>
          <a:xfrm rot="10800000">
            <a:off x="9702107" y="5255287"/>
            <a:ext cx="778500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p4"/>
          <p:cNvSpPr txBox="1"/>
          <p:nvPr/>
        </p:nvSpPr>
        <p:spPr>
          <a:xfrm>
            <a:off x="5638800" y="3809907"/>
            <a:ext cx="136768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Ivan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Petrov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259" name="Google Shape;259;p4"/>
          <p:cNvSpPr txBox="1"/>
          <p:nvPr/>
        </p:nvSpPr>
        <p:spPr>
          <a:xfrm>
            <a:off x="9806933" y="4742471"/>
            <a:ext cx="11705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25950</a:t>
            </a:r>
            <a:endParaRPr/>
          </a:p>
        </p:txBody>
      </p:sp>
      <p:sp>
        <p:nvSpPr>
          <p:cNvPr id="260" name="Google Shape;260;p4"/>
          <p:cNvSpPr/>
          <p:nvPr/>
        </p:nvSpPr>
        <p:spPr>
          <a:xfrm>
            <a:off x="1335276" y="3936299"/>
            <a:ext cx="3564563" cy="21393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Person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string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string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age;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49"/>
          <p:cNvGrpSpPr/>
          <p:nvPr/>
        </p:nvGrpSpPr>
        <p:grpSpPr>
          <a:xfrm>
            <a:off x="4581923" y="1542349"/>
            <a:ext cx="2819400" cy="1499616"/>
            <a:chOff x="4265612" y="2728913"/>
            <a:chExt cx="3352799" cy="1499616"/>
          </a:xfrm>
        </p:grpSpPr>
        <p:sp>
          <p:nvSpPr>
            <p:cNvPr id="880" name="Google Shape;880;p49"/>
            <p:cNvSpPr txBox="1"/>
            <p:nvPr/>
          </p:nvSpPr>
          <p:spPr>
            <a:xfrm>
              <a:off x="4265612" y="2728913"/>
              <a:ext cx="3352799" cy="1499616"/>
            </a:xfrm>
            <a:prstGeom prst="rect">
              <a:avLst/>
            </a:prstGeom>
            <a:solidFill>
              <a:srgbClr val="C1C6D1">
                <a:alpha val="14901"/>
              </a:srgbClr>
            </a:solidFill>
            <a:ln w="12700" cap="flat" cmpd="sng">
              <a:solidFill>
                <a:srgbClr val="A1AA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9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 Function</a:t>
              </a:r>
              <a:endParaRPr/>
            </a:p>
          </p:txBody>
        </p:sp>
      </p:grpSp>
      <p:sp>
        <p:nvSpPr>
          <p:cNvPr id="882" name="Google Shape;882;p4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Collision Resolution: Linear Probing</a:t>
            </a:r>
            <a:endParaRPr/>
          </a:p>
        </p:txBody>
      </p:sp>
      <p:sp>
        <p:nvSpPr>
          <p:cNvPr id="883" name="Google Shape;883;p4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graphicFrame>
        <p:nvGraphicFramePr>
          <p:cNvPr id="884" name="Google Shape;884;p49"/>
          <p:cNvGraphicFramePr/>
          <p:nvPr/>
        </p:nvGraphicFramePr>
        <p:xfrm>
          <a:off x="911216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5" name="Google Shape;885;p49"/>
          <p:cNvSpPr/>
          <p:nvPr/>
        </p:nvSpPr>
        <p:spPr>
          <a:xfrm>
            <a:off x="222089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Phyton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49"/>
          <p:cNvSpPr/>
          <p:nvPr/>
        </p:nvSpPr>
        <p:spPr>
          <a:xfrm>
            <a:off x="911216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49"/>
          <p:cNvSpPr/>
          <p:nvPr/>
        </p:nvSpPr>
        <p:spPr>
          <a:xfrm>
            <a:off x="879632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49"/>
          <p:cNvSpPr/>
          <p:nvPr/>
        </p:nvSpPr>
        <p:spPr>
          <a:xfrm>
            <a:off x="1011395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49"/>
          <p:cNvSpPr/>
          <p:nvPr/>
        </p:nvSpPr>
        <p:spPr>
          <a:xfrm>
            <a:off x="48569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SoftUni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49"/>
          <p:cNvSpPr/>
          <p:nvPr/>
        </p:nvSpPr>
        <p:spPr>
          <a:xfrm>
            <a:off x="748585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9"/>
          <p:cNvSpPr/>
          <p:nvPr/>
        </p:nvSpPr>
        <p:spPr>
          <a:xfrm>
            <a:off x="3541708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49"/>
          <p:cNvSpPr/>
          <p:nvPr/>
        </p:nvSpPr>
        <p:spPr>
          <a:xfrm>
            <a:off x="6171404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0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What is the average running time of delete in linear-probing hash table? Your hash function satisfies the uniform hashing assumption and that the hash table is at most 50% full.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O(1)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O(log N)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O(N)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4" action="ppaction://hlinksldjump"/>
              </a:rPr>
              <a:t>O(N log N)</a:t>
            </a:r>
            <a:endParaRPr/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Linear Probing - Quiz</a:t>
            </a:r>
            <a:endParaRPr/>
          </a:p>
        </p:txBody>
      </p:sp>
      <p:sp>
        <p:nvSpPr>
          <p:cNvPr id="900" name="Google Shape;900;p5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901" name="Google Shape;901;p50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50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What is the average running time of delete in linear-probing hash table? Your hash function satisfies the uniform hashing assumption and that the hash table is at most 50% full.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chemeClr val="accent2"/>
                </a:solidFill>
              </a:rPr>
              <a:t>O(1)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rgbClr val="FF0000"/>
                </a:solidFill>
              </a:rPr>
              <a:t>O(log N)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rgbClr val="FF0000"/>
                </a:solidFill>
              </a:rPr>
              <a:t>O(N)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rgbClr val="FF0000"/>
                </a:solidFill>
              </a:rPr>
              <a:t>O(N log N)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8" name="Google Shape;908;p5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Linear Probing - Answer</a:t>
            </a:r>
            <a:endParaRPr/>
          </a:p>
        </p:txBody>
      </p:sp>
      <p:sp>
        <p:nvSpPr>
          <p:cNvPr id="909" name="Google Shape;909;p5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pic>
        <p:nvPicPr>
          <p:cNvPr id="910" name="Google Shape;910;p51" descr="Check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27432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The hash-table performance depends on the probability</a:t>
            </a:r>
            <a:br>
              <a:rPr lang="en-US" dirty="0"/>
            </a:br>
            <a:r>
              <a:rPr lang="en-US" dirty="0"/>
              <a:t>of collisions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Less collisions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faster</a:t>
            </a:r>
            <a:r>
              <a:rPr lang="en-US" dirty="0"/>
              <a:t> add / find / delete operations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Collisions resolution</a:t>
            </a:r>
            <a:r>
              <a:rPr lang="en-US" dirty="0"/>
              <a:t> algorithm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Fill factor</a:t>
            </a:r>
            <a:r>
              <a:rPr lang="en-US" dirty="0"/>
              <a:t> (used buckets / all buckets)</a:t>
            </a:r>
            <a:endParaRPr dirty="0"/>
          </a:p>
          <a:p>
            <a:pPr marL="989981" lvl="1" indent="-1776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916" name="Google Shape;916;p5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 Table Performance</a:t>
            </a:r>
            <a:endParaRPr/>
          </a:p>
        </p:txBody>
      </p:sp>
      <p:sp>
        <p:nvSpPr>
          <p:cNvPr id="917" name="Google Shape;917;p5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 / </a:t>
            </a:r>
            <a:r>
              <a:rPr lang="en-US" b="1">
                <a:solidFill>
                  <a:schemeClr val="lt1"/>
                </a:solidFill>
              </a:rPr>
              <a:t>Find</a:t>
            </a:r>
            <a:r>
              <a:rPr lang="en-US"/>
              <a:t> / </a:t>
            </a:r>
            <a:r>
              <a:rPr lang="en-US" b="1">
                <a:solidFill>
                  <a:schemeClr val="lt1"/>
                </a:solidFill>
              </a:rPr>
              <a:t>Delete</a:t>
            </a:r>
            <a:r>
              <a:rPr lang="en-US"/>
              <a:t> take just few primitive operations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Speed does not depend on the size of the hash-table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Amortized complexity </a:t>
            </a:r>
            <a:r>
              <a:rPr lang="en-US" b="1">
                <a:solidFill>
                  <a:schemeClr val="lt1"/>
                </a:solidFill>
              </a:rPr>
              <a:t>O(1)</a:t>
            </a:r>
            <a:r>
              <a:rPr lang="en-US"/>
              <a:t> – constant time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Example: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Finding an element in a </a:t>
            </a:r>
            <a:r>
              <a:rPr lang="en-US" b="1">
                <a:solidFill>
                  <a:schemeClr val="lt1"/>
                </a:solidFill>
              </a:rPr>
              <a:t>hash-table</a:t>
            </a:r>
            <a:r>
              <a:rPr lang="en-US"/>
              <a:t> holding </a:t>
            </a:r>
            <a:r>
              <a:rPr lang="en-US" b="1">
                <a:solidFill>
                  <a:schemeClr val="lt1"/>
                </a:solidFill>
              </a:rPr>
              <a:t>1 000 000 elements</a:t>
            </a:r>
            <a:br>
              <a:rPr lang="en-US"/>
            </a:br>
            <a:r>
              <a:rPr lang="en-US"/>
              <a:t>takes average just </a:t>
            </a:r>
            <a:r>
              <a:rPr lang="en-US" b="1">
                <a:solidFill>
                  <a:schemeClr val="lt1"/>
                </a:solidFill>
              </a:rPr>
              <a:t>1-2 steps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Finding an element in an </a:t>
            </a:r>
            <a:r>
              <a:rPr lang="en-US" b="1">
                <a:solidFill>
                  <a:schemeClr val="lt1"/>
                </a:solidFill>
              </a:rPr>
              <a:t>array</a:t>
            </a:r>
            <a:r>
              <a:rPr lang="en-US"/>
              <a:t> holding </a:t>
            </a:r>
            <a:r>
              <a:rPr lang="en-US" b="1">
                <a:solidFill>
                  <a:schemeClr val="lt1"/>
                </a:solidFill>
              </a:rPr>
              <a:t>1 000 000 elements</a:t>
            </a:r>
            <a:br>
              <a:rPr lang="en-US"/>
            </a:br>
            <a:r>
              <a:rPr lang="en-US"/>
              <a:t>takes average </a:t>
            </a:r>
            <a:r>
              <a:rPr lang="en-US" b="1">
                <a:solidFill>
                  <a:schemeClr val="lt1"/>
                </a:solidFill>
              </a:rPr>
              <a:t>500 000 steps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3" name="Google Shape;923;p5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 Tables Efficiency</a:t>
            </a:r>
            <a:endParaRPr/>
          </a:p>
        </p:txBody>
      </p:sp>
      <p:sp>
        <p:nvSpPr>
          <p:cNvPr id="924" name="Google Shape;924;p5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load factor </a:t>
            </a:r>
            <a:r>
              <a:rPr lang="en-US" dirty="0"/>
              <a:t>(fill factor) </a:t>
            </a:r>
            <a:r>
              <a:rPr lang="en-US" b="1" dirty="0">
                <a:solidFill>
                  <a:schemeClr val="lt1"/>
                </a:solidFill>
              </a:rPr>
              <a:t>= used cells / all cells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How much the hash table is filled, e.g. 65%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Smaller fill factor leads to less collisions (faster average seek time)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Recommended fill factors: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When </a:t>
            </a:r>
            <a:r>
              <a:rPr lang="en-US" b="1" dirty="0">
                <a:solidFill>
                  <a:schemeClr val="lt1"/>
                </a:solidFill>
              </a:rPr>
              <a:t>chaining</a:t>
            </a:r>
            <a:r>
              <a:rPr lang="en-US" dirty="0"/>
              <a:t> is used as collision resolution less than </a:t>
            </a:r>
            <a:r>
              <a:rPr lang="en-US" b="1" dirty="0">
                <a:solidFill>
                  <a:schemeClr val="lt1"/>
                </a:solidFill>
              </a:rPr>
              <a:t>75%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When </a:t>
            </a:r>
            <a:r>
              <a:rPr lang="en-US" b="1" dirty="0">
                <a:solidFill>
                  <a:schemeClr val="lt1"/>
                </a:solidFill>
              </a:rPr>
              <a:t>open addressing </a:t>
            </a:r>
            <a:r>
              <a:rPr lang="en-US" dirty="0"/>
              <a:t>is used less than </a:t>
            </a:r>
            <a:r>
              <a:rPr lang="en-US" b="1" dirty="0">
                <a:solidFill>
                  <a:schemeClr val="lt1"/>
                </a:solidFill>
              </a:rPr>
              <a:t>50%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930" name="Google Shape;930;p5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How Big the Hash-Table Should Be?</a:t>
            </a:r>
            <a:endParaRPr/>
          </a:p>
        </p:txBody>
      </p:sp>
      <p:sp>
        <p:nvSpPr>
          <p:cNvPr id="931" name="Google Shape;931;p5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Adding Item to Hash Table With Chaining</a:t>
            </a:r>
            <a:endParaRPr/>
          </a:p>
        </p:txBody>
      </p:sp>
      <p:sp>
        <p:nvSpPr>
          <p:cNvPr id="937" name="Google Shape;937;p5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cxnSp>
        <p:nvCxnSpPr>
          <p:cNvPr id="938" name="Google Shape;938;p55"/>
          <p:cNvCxnSpPr/>
          <p:nvPr/>
        </p:nvCxnSpPr>
        <p:spPr>
          <a:xfrm>
            <a:off x="6676154" y="5101362"/>
            <a:ext cx="0" cy="459760"/>
          </a:xfrm>
          <a:prstGeom prst="straightConnector1">
            <a:avLst/>
          </a:prstGeom>
          <a:noFill/>
          <a:ln w="38100" cap="flat" cmpd="sng">
            <a:solidFill>
              <a:srgbClr val="A1AAB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39" name="Google Shape;939;p55"/>
          <p:cNvSpPr txBox="1"/>
          <p:nvPr/>
        </p:nvSpPr>
        <p:spPr>
          <a:xfrm>
            <a:off x="6323899" y="5523179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C#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0" name="Google Shape;940;p55"/>
          <p:cNvSpPr txBox="1"/>
          <p:nvPr/>
        </p:nvSpPr>
        <p:spPr>
          <a:xfrm>
            <a:off x="6904640" y="5517775"/>
            <a:ext cx="10006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/>
          </a:p>
        </p:txBody>
      </p:sp>
      <p:graphicFrame>
        <p:nvGraphicFramePr>
          <p:cNvPr id="941" name="Google Shape;941;p55"/>
          <p:cNvGraphicFramePr/>
          <p:nvPr/>
        </p:nvGraphicFramePr>
        <p:xfrm>
          <a:off x="5562600" y="4547147"/>
          <a:ext cx="5486375" cy="6096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76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/>
                    </a:p>
                  </a:txBody>
                  <a:tcPr marL="121900" marR="121900" marT="45725" marB="45725" anchor="ctr">
                    <a:lnL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C++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2" name="Google Shape;942;p55"/>
          <p:cNvGraphicFramePr/>
          <p:nvPr/>
        </p:nvGraphicFramePr>
        <p:xfrm>
          <a:off x="5549352" y="4163196"/>
          <a:ext cx="5486350" cy="332604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78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m-1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3" name="Google Shape;943;p55"/>
          <p:cNvSpPr txBox="1"/>
          <p:nvPr/>
        </p:nvSpPr>
        <p:spPr>
          <a:xfrm>
            <a:off x="5023172" y="4586957"/>
            <a:ext cx="48664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</p:txBody>
      </p:sp>
      <p:sp>
        <p:nvSpPr>
          <p:cNvPr id="944" name="Google Shape;944;p55"/>
          <p:cNvSpPr txBox="1"/>
          <p:nvPr/>
        </p:nvSpPr>
        <p:spPr>
          <a:xfrm>
            <a:off x="871124" y="1371600"/>
            <a:ext cx="2133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Add(</a:t>
            </a:r>
            <a:r>
              <a:rPr lang="en-US" sz="2800" dirty="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lang="en-US" sz="2800" dirty="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55"/>
          <p:cNvSpPr txBox="1"/>
          <p:nvPr/>
        </p:nvSpPr>
        <p:spPr>
          <a:xfrm>
            <a:off x="3317649" y="1755845"/>
            <a:ext cx="419231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Hash(</a:t>
            </a:r>
            <a:r>
              <a:rPr lang="en-US" sz="2500" dirty="0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C#</a:t>
            </a:r>
            <a:r>
              <a:rPr lang="en-US" sz="2500" dirty="0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% m = 3</a:t>
            </a:r>
            <a:endParaRPr dirty="0"/>
          </a:p>
        </p:txBody>
      </p:sp>
      <p:sp>
        <p:nvSpPr>
          <p:cNvPr id="946" name="Google Shape;946;p55"/>
          <p:cNvSpPr txBox="1"/>
          <p:nvPr/>
        </p:nvSpPr>
        <p:spPr>
          <a:xfrm>
            <a:off x="601735" y="2516771"/>
            <a:ext cx="29546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factor &gt;= 75%?</a:t>
            </a:r>
            <a:endParaRPr/>
          </a:p>
        </p:txBody>
      </p:sp>
      <p:sp>
        <p:nvSpPr>
          <p:cNvPr id="947" name="Google Shape;947;p55"/>
          <p:cNvSpPr txBox="1"/>
          <p:nvPr/>
        </p:nvSpPr>
        <p:spPr>
          <a:xfrm>
            <a:off x="762000" y="4540790"/>
            <a:ext cx="27864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Resize &amp; rehash</a:t>
            </a:r>
            <a:endParaRPr/>
          </a:p>
        </p:txBody>
      </p:sp>
      <p:cxnSp>
        <p:nvCxnSpPr>
          <p:cNvPr id="948" name="Google Shape;948;p55"/>
          <p:cNvCxnSpPr/>
          <p:nvPr/>
        </p:nvCxnSpPr>
        <p:spPr>
          <a:xfrm>
            <a:off x="1937924" y="1886312"/>
            <a:ext cx="1" cy="639762"/>
          </a:xfrm>
          <a:prstGeom prst="straightConnector1">
            <a:avLst/>
          </a:prstGeom>
          <a:noFill/>
          <a:ln w="38100" cap="flat" cmpd="sng">
            <a:solidFill>
              <a:srgbClr val="A1AAB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9" name="Google Shape;949;p55"/>
          <p:cNvCxnSpPr/>
          <p:nvPr/>
        </p:nvCxnSpPr>
        <p:spPr>
          <a:xfrm flipH="1">
            <a:off x="1937924" y="3074943"/>
            <a:ext cx="9658" cy="1465847"/>
          </a:xfrm>
          <a:prstGeom prst="straightConnector1">
            <a:avLst/>
          </a:prstGeom>
          <a:noFill/>
          <a:ln w="38100" cap="flat" cmpd="sng">
            <a:solidFill>
              <a:srgbClr val="A1AAB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50" name="Google Shape;950;p55"/>
          <p:cNvSpPr txBox="1"/>
          <p:nvPr/>
        </p:nvSpPr>
        <p:spPr>
          <a:xfrm>
            <a:off x="2079038" y="3430799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951" name="Google Shape;951;p55"/>
          <p:cNvCxnSpPr/>
          <p:nvPr/>
        </p:nvCxnSpPr>
        <p:spPr>
          <a:xfrm>
            <a:off x="3472277" y="2743200"/>
            <a:ext cx="1252491" cy="0"/>
          </a:xfrm>
          <a:prstGeom prst="straightConnector1">
            <a:avLst/>
          </a:prstGeom>
          <a:noFill/>
          <a:ln w="38100" cap="flat" cmpd="sng">
            <a:solidFill>
              <a:srgbClr val="A1AABC"/>
            </a:solidFill>
            <a:prstDash val="solid"/>
            <a:round/>
            <a:headEnd type="none" w="med" len="med"/>
            <a:tailEnd type="none" w="sm" len="sm"/>
          </a:ln>
        </p:spPr>
      </p:cxnSp>
      <p:sp>
        <p:nvSpPr>
          <p:cNvPr id="952" name="Google Shape;952;p55"/>
          <p:cNvSpPr txBox="1"/>
          <p:nvPr/>
        </p:nvSpPr>
        <p:spPr>
          <a:xfrm>
            <a:off x="3710773" y="26670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953" name="Google Shape;953;p55"/>
          <p:cNvCxnSpPr/>
          <p:nvPr/>
        </p:nvCxnSpPr>
        <p:spPr>
          <a:xfrm rot="-5400000">
            <a:off x="2709900" y="2862300"/>
            <a:ext cx="2581200" cy="1447800"/>
          </a:xfrm>
          <a:prstGeom prst="bentConnector3">
            <a:avLst>
              <a:gd name="adj1" fmla="val -720"/>
            </a:avLst>
          </a:prstGeom>
          <a:noFill/>
          <a:ln w="38100" cap="flat" cmpd="sng">
            <a:solidFill>
              <a:srgbClr val="A1AAB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54" name="Google Shape;954;p55"/>
          <p:cNvCxnSpPr/>
          <p:nvPr/>
        </p:nvCxnSpPr>
        <p:spPr>
          <a:xfrm>
            <a:off x="8229600" y="2362200"/>
            <a:ext cx="6552" cy="1752601"/>
          </a:xfrm>
          <a:prstGeom prst="straightConnector1">
            <a:avLst/>
          </a:prstGeom>
          <a:noFill/>
          <a:ln w="38100" cap="flat" cmpd="sng">
            <a:solidFill>
              <a:srgbClr val="A1AAB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55" name="Google Shape;955;p55"/>
          <p:cNvSpPr txBox="1"/>
          <p:nvPr/>
        </p:nvSpPr>
        <p:spPr>
          <a:xfrm>
            <a:off x="7905262" y="1746731"/>
            <a:ext cx="321993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dict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[3] == null?</a:t>
            </a:r>
            <a:endParaRPr dirty="0"/>
          </a:p>
        </p:txBody>
      </p:sp>
      <p:cxnSp>
        <p:nvCxnSpPr>
          <p:cNvPr id="956" name="Google Shape;956;p55"/>
          <p:cNvCxnSpPr/>
          <p:nvPr/>
        </p:nvCxnSpPr>
        <p:spPr>
          <a:xfrm>
            <a:off x="8236152" y="2800440"/>
            <a:ext cx="1365048" cy="18961"/>
          </a:xfrm>
          <a:prstGeom prst="straightConnector1">
            <a:avLst/>
          </a:prstGeom>
          <a:noFill/>
          <a:ln w="38100" cap="flat" cmpd="sng">
            <a:solidFill>
              <a:srgbClr val="A1AAB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57" name="Google Shape;957;p55"/>
          <p:cNvSpPr txBox="1"/>
          <p:nvPr/>
        </p:nvSpPr>
        <p:spPr>
          <a:xfrm>
            <a:off x="5814109" y="3430799"/>
            <a:ext cx="24860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</a:t>
            </a:r>
            <a:r>
              <a:rPr lang="en-US" sz="2800" dirty="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lang="en-US" sz="2800" dirty="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8" name="Google Shape;958;p55"/>
          <p:cNvCxnSpPr/>
          <p:nvPr/>
        </p:nvCxnSpPr>
        <p:spPr>
          <a:xfrm>
            <a:off x="7249778" y="2018676"/>
            <a:ext cx="655485" cy="9491"/>
          </a:xfrm>
          <a:prstGeom prst="straightConnector1">
            <a:avLst/>
          </a:prstGeom>
          <a:noFill/>
          <a:ln w="38100" cap="flat" cmpd="sng">
            <a:solidFill>
              <a:srgbClr val="A1AAB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59" name="Google Shape;959;p55"/>
          <p:cNvSpPr txBox="1"/>
          <p:nvPr/>
        </p:nvSpPr>
        <p:spPr>
          <a:xfrm>
            <a:off x="9385243" y="2379032"/>
            <a:ext cx="182224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Initiliaze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  <a:endParaRPr/>
          </a:p>
        </p:txBody>
      </p:sp>
      <p:cxnSp>
        <p:nvCxnSpPr>
          <p:cNvPr id="960" name="Google Shape;960;p55"/>
          <p:cNvCxnSpPr/>
          <p:nvPr/>
        </p:nvCxnSpPr>
        <p:spPr>
          <a:xfrm>
            <a:off x="6676154" y="5892511"/>
            <a:ext cx="0" cy="459760"/>
          </a:xfrm>
          <a:prstGeom prst="straightConnector1">
            <a:avLst/>
          </a:prstGeom>
          <a:noFill/>
          <a:ln w="38100" cap="flat" cmpd="sng">
            <a:solidFill>
              <a:srgbClr val="A1AAB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61" name="Google Shape;961;p55"/>
          <p:cNvSpPr txBox="1"/>
          <p:nvPr/>
        </p:nvSpPr>
        <p:spPr>
          <a:xfrm>
            <a:off x="6169194" y="6336268"/>
            <a:ext cx="10006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/>
          </a:p>
        </p:txBody>
      </p:sp>
      <p:cxnSp>
        <p:nvCxnSpPr>
          <p:cNvPr id="962" name="Google Shape;962;p55"/>
          <p:cNvCxnSpPr/>
          <p:nvPr/>
        </p:nvCxnSpPr>
        <p:spPr>
          <a:xfrm>
            <a:off x="7418720" y="5101362"/>
            <a:ext cx="0" cy="459760"/>
          </a:xfrm>
          <a:prstGeom prst="straightConnector1">
            <a:avLst/>
          </a:prstGeom>
          <a:noFill/>
          <a:ln w="38100" cap="flat" cmpd="sng">
            <a:solidFill>
              <a:srgbClr val="A1AAB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63" name="Google Shape;963;p55"/>
          <p:cNvSpPr txBox="1"/>
          <p:nvPr/>
        </p:nvSpPr>
        <p:spPr>
          <a:xfrm>
            <a:off x="10124578" y="5513528"/>
            <a:ext cx="10006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/>
          </a:p>
        </p:txBody>
      </p:sp>
      <p:cxnSp>
        <p:nvCxnSpPr>
          <p:cNvPr id="964" name="Google Shape;964;p55"/>
          <p:cNvCxnSpPr/>
          <p:nvPr/>
        </p:nvCxnSpPr>
        <p:spPr>
          <a:xfrm>
            <a:off x="10638658" y="5097115"/>
            <a:ext cx="0" cy="459760"/>
          </a:xfrm>
          <a:prstGeom prst="straightConnector1">
            <a:avLst/>
          </a:prstGeom>
          <a:noFill/>
          <a:ln w="38100" cap="flat" cmpd="sng">
            <a:solidFill>
              <a:srgbClr val="A1AAB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65" name="Google Shape;965;p55"/>
          <p:cNvSpPr txBox="1"/>
          <p:nvPr/>
        </p:nvSpPr>
        <p:spPr>
          <a:xfrm>
            <a:off x="8458200" y="229618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966" name="Google Shape;966;p55"/>
          <p:cNvCxnSpPr/>
          <p:nvPr/>
        </p:nvCxnSpPr>
        <p:spPr>
          <a:xfrm flipH="1">
            <a:off x="8236268" y="3316281"/>
            <a:ext cx="1918200" cy="200700"/>
          </a:xfrm>
          <a:prstGeom prst="bentConnector3">
            <a:avLst>
              <a:gd name="adj1" fmla="val 1045"/>
            </a:avLst>
          </a:prstGeom>
          <a:noFill/>
          <a:ln w="38100" cap="flat" cmpd="sng">
            <a:solidFill>
              <a:srgbClr val="A1AABC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6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Lab Exercise</a:t>
            </a:r>
            <a:endParaRPr/>
          </a:p>
        </p:txBody>
      </p:sp>
      <p:sp>
        <p:nvSpPr>
          <p:cNvPr id="972" name="Google Shape;972;p56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Implement a Hash-Table with Chaining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7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Sets and Bags</a:t>
            </a:r>
            <a:endParaRPr/>
          </a:p>
        </p:txBody>
      </p:sp>
      <p:sp>
        <p:nvSpPr>
          <p:cNvPr id="981" name="Google Shape;981;p57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Set Operations</a:t>
            </a:r>
            <a:endParaRPr/>
          </a:p>
        </p:txBody>
      </p:sp>
      <p:sp>
        <p:nvSpPr>
          <p:cNvPr id="982" name="Google Shape;982;p57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grpSp>
        <p:nvGrpSpPr>
          <p:cNvPr id="983" name="Google Shape;983;p57"/>
          <p:cNvGrpSpPr/>
          <p:nvPr/>
        </p:nvGrpSpPr>
        <p:grpSpPr>
          <a:xfrm>
            <a:off x="4315524" y="1529861"/>
            <a:ext cx="3552335" cy="2238271"/>
            <a:chOff x="3541800" y="1600200"/>
            <a:chExt cx="5108400" cy="3240000"/>
          </a:xfrm>
        </p:grpSpPr>
        <p:sp>
          <p:nvSpPr>
            <p:cNvPr id="984" name="Google Shape;984;p57"/>
            <p:cNvSpPr/>
            <p:nvPr/>
          </p:nvSpPr>
          <p:spPr>
            <a:xfrm>
              <a:off x="5410200" y="1600200"/>
              <a:ext cx="3240000" cy="3240000"/>
            </a:xfrm>
            <a:prstGeom prst="ellipse">
              <a:avLst/>
            </a:prstGeom>
            <a:solidFill>
              <a:srgbClr val="F0A22E">
                <a:alpha val="17647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9     11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7"/>
            <p:cNvSpPr/>
            <p:nvPr/>
          </p:nvSpPr>
          <p:spPr>
            <a:xfrm>
              <a:off x="3541800" y="1600200"/>
              <a:ext cx="3240000" cy="3240000"/>
            </a:xfrm>
            <a:prstGeom prst="ellipse">
              <a:avLst/>
            </a:prstGeom>
            <a:solidFill>
              <a:srgbClr val="F0A22E">
                <a:alpha val="17647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The abstract data type (ADT) "</a:t>
            </a:r>
            <a:r>
              <a:rPr lang="en-US" b="1">
                <a:solidFill>
                  <a:schemeClr val="lt1"/>
                </a:solidFill>
              </a:rPr>
              <a:t>set</a:t>
            </a:r>
            <a:r>
              <a:rPr lang="en-US"/>
              <a:t>" keeps a set of elements with no duplicates</a:t>
            </a: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Sets with duplicates are also known as ADT "</a:t>
            </a:r>
            <a:r>
              <a:rPr lang="en-US" b="1">
                <a:solidFill>
                  <a:schemeClr val="lt1"/>
                </a:solidFill>
              </a:rPr>
              <a:t>bag</a:t>
            </a:r>
            <a:r>
              <a:rPr lang="en-US"/>
              <a:t>"</a:t>
            </a:r>
            <a:endParaRPr/>
          </a:p>
          <a:p>
            <a:pPr marL="456915" lvl="0" indent="-4569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Set specific operations: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UnionWith(set) 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IntersectWith(set)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ExceptWith(set)</a:t>
            </a:r>
            <a:endParaRPr/>
          </a:p>
          <a:p>
            <a:pPr marL="989981" lvl="1" indent="-3807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SymmetricExceptWith(set)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91" name="Google Shape;991;p5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Set and Bag ADTs</a:t>
            </a:r>
            <a:endParaRPr/>
          </a:p>
        </p:txBody>
      </p:sp>
      <p:sp>
        <p:nvSpPr>
          <p:cNvPr id="992" name="Google Shape;992;p5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993" name="Google Shape;993;p58"/>
          <p:cNvSpPr/>
          <p:nvPr/>
        </p:nvSpPr>
        <p:spPr>
          <a:xfrm>
            <a:off x="7010400" y="5641317"/>
            <a:ext cx="3886200" cy="1055608"/>
          </a:xfrm>
          <a:prstGeom prst="wedgeRoundRectCallout">
            <a:avLst>
              <a:gd name="adj1" fmla="val -79544"/>
              <a:gd name="adj2" fmla="val -3748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Known as symmetric difference</a:t>
            </a:r>
            <a:endParaRPr dirty="0"/>
          </a:p>
        </p:txBody>
      </p:sp>
      <p:sp>
        <p:nvSpPr>
          <p:cNvPr id="994" name="Google Shape;994;p58"/>
          <p:cNvSpPr/>
          <p:nvPr/>
        </p:nvSpPr>
        <p:spPr>
          <a:xfrm>
            <a:off x="6160655" y="3552079"/>
            <a:ext cx="3135745" cy="1532290"/>
          </a:xfrm>
          <a:prstGeom prst="wedgeRoundRectCallout">
            <a:avLst>
              <a:gd name="adj1" fmla="val -122468"/>
              <a:gd name="adj2" fmla="val 4375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Known as relative complement in math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"/>
          <p:cNvSpPr/>
          <p:nvPr/>
        </p:nvSpPr>
        <p:spPr>
          <a:xfrm>
            <a:off x="533400" y="1524001"/>
            <a:ext cx="10134600" cy="483937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Person {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string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string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age;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override int 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GetHashCode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firstNameHash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firstName.GetHashCode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* age;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lastNameHash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lastName.GetHashCode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* age;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firstNameHash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lastNameHash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266" name="Google Shape;266;p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 Function (2)</a:t>
            </a:r>
            <a:endParaRPr/>
          </a:p>
        </p:txBody>
      </p:sp>
      <p:sp>
        <p:nvSpPr>
          <p:cNvPr id="267" name="Google Shape;267;p5"/>
          <p:cNvSpPr/>
          <p:nvPr/>
        </p:nvSpPr>
        <p:spPr>
          <a:xfrm>
            <a:off x="1270018" y="4106563"/>
            <a:ext cx="7747715" cy="1406656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Union</a:t>
            </a:r>
            <a:endParaRPr/>
          </a:p>
        </p:txBody>
      </p:sp>
      <p:sp>
        <p:nvSpPr>
          <p:cNvPr id="1002" name="Google Shape;1002;p5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1003" name="Google Shape;1003;p59"/>
          <p:cNvSpPr/>
          <p:nvPr/>
        </p:nvSpPr>
        <p:spPr>
          <a:xfrm>
            <a:off x="7848600" y="18288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59"/>
          <p:cNvSpPr/>
          <p:nvPr/>
        </p:nvSpPr>
        <p:spPr>
          <a:xfrm>
            <a:off x="1103400" y="18288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05" name="Google Shape;1005;p59"/>
          <p:cNvGraphicFramePr/>
          <p:nvPr/>
        </p:nvGraphicFramePr>
        <p:xfrm>
          <a:off x="1103400" y="5334000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/>
                        <a:t>1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/>
                        <a:t>5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/>
                        <a:t>2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/>
                        <a:t>11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/>
                        <a:t>8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/>
                        <a:t>34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6" name="Google Shape;1006;p59"/>
          <p:cNvGraphicFramePr/>
          <p:nvPr/>
        </p:nvGraphicFramePr>
        <p:xfrm>
          <a:off x="7848600" y="5334000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Union</a:t>
            </a:r>
            <a:endParaRPr/>
          </a:p>
        </p:txBody>
      </p:sp>
      <p:sp>
        <p:nvSpPr>
          <p:cNvPr id="1014" name="Google Shape;1014;p6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1015" name="Google Shape;1015;p60"/>
          <p:cNvSpPr/>
          <p:nvPr/>
        </p:nvSpPr>
        <p:spPr>
          <a:xfrm>
            <a:off x="5562600" y="13716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60"/>
          <p:cNvSpPr/>
          <p:nvPr/>
        </p:nvSpPr>
        <p:spPr>
          <a:xfrm>
            <a:off x="3389400" y="13716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7" name="Google Shape;1017;p60"/>
          <p:cNvGraphicFramePr/>
          <p:nvPr/>
        </p:nvGraphicFramePr>
        <p:xfrm>
          <a:off x="609600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/>
                        <a:t>1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/>
                        <a:t>5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/>
                        <a:t>2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/>
                        <a:t>11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/>
                        <a:t>8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/>
                        <a:t>34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8" name="Google Shape;1018;p60"/>
          <p:cNvGraphicFramePr/>
          <p:nvPr/>
        </p:nvGraphicFramePr>
        <p:xfrm>
          <a:off x="8521773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9" name="Google Shape;1019;p60"/>
          <p:cNvGraphicFramePr/>
          <p:nvPr/>
        </p:nvGraphicFramePr>
        <p:xfrm>
          <a:off x="3124201" y="4980076"/>
          <a:ext cx="5867325" cy="506325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65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Union</a:t>
            </a:r>
            <a:endParaRPr/>
          </a:p>
        </p:txBody>
      </p:sp>
      <p:sp>
        <p:nvSpPr>
          <p:cNvPr id="1027" name="Google Shape;1027;p6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1028" name="Google Shape;1028;p61"/>
          <p:cNvSpPr/>
          <p:nvPr/>
        </p:nvSpPr>
        <p:spPr>
          <a:xfrm>
            <a:off x="3389400" y="1371600"/>
            <a:ext cx="5413200" cy="3240000"/>
          </a:xfrm>
          <a:custGeom>
            <a:avLst/>
            <a:gdLst/>
            <a:ahLst/>
            <a:cxnLst/>
            <a:rect l="l" t="t" r="r" b="b"/>
            <a:pathLst>
              <a:path w="5413200" h="3240000" extrusionOk="0">
                <a:moveTo>
                  <a:pt x="1620000" y="0"/>
                </a:moveTo>
                <a:cubicBezTo>
                  <a:pt x="2011432" y="0"/>
                  <a:pt x="2370439" y="138827"/>
                  <a:pt x="2650471" y="369929"/>
                </a:cubicBezTo>
                <a:lnTo>
                  <a:pt x="2706600" y="420944"/>
                </a:lnTo>
                <a:lnTo>
                  <a:pt x="2762730" y="369929"/>
                </a:lnTo>
                <a:cubicBezTo>
                  <a:pt x="3042761" y="138827"/>
                  <a:pt x="3401769" y="0"/>
                  <a:pt x="3793200" y="0"/>
                </a:cubicBezTo>
                <a:cubicBezTo>
                  <a:pt x="4687901" y="0"/>
                  <a:pt x="5413200" y="725299"/>
                  <a:pt x="5413200" y="1620000"/>
                </a:cubicBezTo>
                <a:cubicBezTo>
                  <a:pt x="5413200" y="2514701"/>
                  <a:pt x="4687901" y="3240000"/>
                  <a:pt x="3793200" y="3240000"/>
                </a:cubicBezTo>
                <a:cubicBezTo>
                  <a:pt x="3401769" y="3240000"/>
                  <a:pt x="3042761" y="3101173"/>
                  <a:pt x="2762730" y="2870071"/>
                </a:cubicBezTo>
                <a:lnTo>
                  <a:pt x="2706600" y="2819057"/>
                </a:lnTo>
                <a:lnTo>
                  <a:pt x="2650471" y="2870071"/>
                </a:lnTo>
                <a:cubicBezTo>
                  <a:pt x="2370439" y="3101173"/>
                  <a:pt x="2011432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9" name="Google Shape;1029;p61"/>
          <p:cNvGraphicFramePr/>
          <p:nvPr/>
        </p:nvGraphicFramePr>
        <p:xfrm>
          <a:off x="609600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/>
                        <a:t>1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/>
                        <a:t>5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/>
                        <a:t>2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/>
                        <a:t>11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/>
                        <a:t>8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strike="noStrike" cap="none"/>
                        <a:t>34</a:t>
                      </a:r>
                      <a:endParaRPr sz="2800" b="1" i="0" u="none" strike="noStrike" cap="none">
                        <a:solidFill>
                          <a:srgbClr val="8FB4D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0" name="Google Shape;1030;p61"/>
          <p:cNvGraphicFramePr/>
          <p:nvPr/>
        </p:nvGraphicFramePr>
        <p:xfrm>
          <a:off x="8521773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1" name="Google Shape;1031;p61"/>
          <p:cNvGraphicFramePr/>
          <p:nvPr/>
        </p:nvGraphicFramePr>
        <p:xfrm>
          <a:off x="3124201" y="4980076"/>
          <a:ext cx="5867325" cy="506325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65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6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Intersects</a:t>
            </a:r>
            <a:endParaRPr/>
          </a:p>
        </p:txBody>
      </p:sp>
      <p:sp>
        <p:nvSpPr>
          <p:cNvPr id="1039" name="Google Shape;1039;p6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1040" name="Google Shape;1040;p62"/>
          <p:cNvSpPr/>
          <p:nvPr/>
        </p:nvSpPr>
        <p:spPr>
          <a:xfrm>
            <a:off x="7848600" y="18288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62"/>
          <p:cNvSpPr/>
          <p:nvPr/>
        </p:nvSpPr>
        <p:spPr>
          <a:xfrm>
            <a:off x="1103400" y="18288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2" name="Google Shape;1042;p62"/>
          <p:cNvGraphicFramePr/>
          <p:nvPr/>
        </p:nvGraphicFramePr>
        <p:xfrm>
          <a:off x="1103400" y="5334000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3" name="Google Shape;1043;p62"/>
          <p:cNvGraphicFramePr/>
          <p:nvPr/>
        </p:nvGraphicFramePr>
        <p:xfrm>
          <a:off x="7848600" y="5334000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Intersects</a:t>
            </a:r>
            <a:endParaRPr/>
          </a:p>
        </p:txBody>
      </p:sp>
      <p:sp>
        <p:nvSpPr>
          <p:cNvPr id="1051" name="Google Shape;1051;p6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052" name="Google Shape;1052;p63"/>
          <p:cNvSpPr/>
          <p:nvPr/>
        </p:nvSpPr>
        <p:spPr>
          <a:xfrm>
            <a:off x="5562600" y="13716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63"/>
          <p:cNvSpPr/>
          <p:nvPr/>
        </p:nvSpPr>
        <p:spPr>
          <a:xfrm>
            <a:off x="3389400" y="13716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4" name="Google Shape;1054;p63"/>
          <p:cNvGraphicFramePr/>
          <p:nvPr/>
        </p:nvGraphicFramePr>
        <p:xfrm>
          <a:off x="609600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5" name="Google Shape;1055;p63"/>
          <p:cNvGraphicFramePr/>
          <p:nvPr/>
        </p:nvGraphicFramePr>
        <p:xfrm>
          <a:off x="8521773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6" name="Google Shape;1056;p63"/>
          <p:cNvGraphicFramePr/>
          <p:nvPr/>
        </p:nvGraphicFramePr>
        <p:xfrm>
          <a:off x="5105401" y="4953001"/>
          <a:ext cx="1955775" cy="506325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65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Intersects</a:t>
            </a:r>
            <a:endParaRPr/>
          </a:p>
        </p:txBody>
      </p:sp>
      <p:sp>
        <p:nvSpPr>
          <p:cNvPr id="1064" name="Google Shape;1064;p6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065" name="Google Shape;1065;p64"/>
          <p:cNvSpPr/>
          <p:nvPr/>
        </p:nvSpPr>
        <p:spPr>
          <a:xfrm>
            <a:off x="5562600" y="1792546"/>
            <a:ext cx="1066800" cy="2398113"/>
          </a:xfrm>
          <a:custGeom>
            <a:avLst/>
            <a:gdLst/>
            <a:ahLst/>
            <a:cxnLst/>
            <a:rect l="l" t="t" r="r" b="b"/>
            <a:pathLst>
              <a:path w="1066800" h="2398113" extrusionOk="0">
                <a:moveTo>
                  <a:pt x="533400" y="0"/>
                </a:moveTo>
                <a:lnTo>
                  <a:pt x="592313" y="53543"/>
                </a:lnTo>
                <a:cubicBezTo>
                  <a:pt x="885475" y="346706"/>
                  <a:pt x="1066800" y="751706"/>
                  <a:pt x="1066800" y="1199056"/>
                </a:cubicBezTo>
                <a:cubicBezTo>
                  <a:pt x="1066800" y="1646407"/>
                  <a:pt x="885475" y="2051407"/>
                  <a:pt x="592313" y="2344569"/>
                </a:cubicBezTo>
                <a:lnTo>
                  <a:pt x="533400" y="2398113"/>
                </a:lnTo>
                <a:lnTo>
                  <a:pt x="474487" y="2344569"/>
                </a:lnTo>
                <a:cubicBezTo>
                  <a:pt x="181325" y="2051407"/>
                  <a:pt x="0" y="1646407"/>
                  <a:pt x="0" y="1199056"/>
                </a:cubicBezTo>
                <a:cubicBezTo>
                  <a:pt x="0" y="751706"/>
                  <a:pt x="181325" y="346706"/>
                  <a:pt x="474487" y="53543"/>
                </a:cubicBezTo>
                <a:close/>
              </a:path>
            </a:pathLst>
          </a:cu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6" name="Google Shape;1066;p64"/>
          <p:cNvGraphicFramePr/>
          <p:nvPr/>
        </p:nvGraphicFramePr>
        <p:xfrm>
          <a:off x="609600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7" name="Google Shape;1067;p64"/>
          <p:cNvGraphicFramePr/>
          <p:nvPr/>
        </p:nvGraphicFramePr>
        <p:xfrm>
          <a:off x="8521773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8" name="Google Shape;1068;p64"/>
          <p:cNvGraphicFramePr/>
          <p:nvPr/>
        </p:nvGraphicFramePr>
        <p:xfrm>
          <a:off x="5105401" y="4953001"/>
          <a:ext cx="1955775" cy="506325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65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Except</a:t>
            </a:r>
            <a:endParaRPr/>
          </a:p>
        </p:txBody>
      </p:sp>
      <p:sp>
        <p:nvSpPr>
          <p:cNvPr id="1076" name="Google Shape;1076;p6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077" name="Google Shape;1077;p65"/>
          <p:cNvSpPr/>
          <p:nvPr/>
        </p:nvSpPr>
        <p:spPr>
          <a:xfrm>
            <a:off x="7848600" y="18288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65"/>
          <p:cNvSpPr/>
          <p:nvPr/>
        </p:nvSpPr>
        <p:spPr>
          <a:xfrm>
            <a:off x="1103400" y="18288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9" name="Google Shape;1079;p65"/>
          <p:cNvGraphicFramePr/>
          <p:nvPr/>
        </p:nvGraphicFramePr>
        <p:xfrm>
          <a:off x="1103400" y="5334000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0" name="Google Shape;1080;p65"/>
          <p:cNvGraphicFramePr/>
          <p:nvPr/>
        </p:nvGraphicFramePr>
        <p:xfrm>
          <a:off x="7848600" y="5334000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Except</a:t>
            </a:r>
            <a:endParaRPr/>
          </a:p>
        </p:txBody>
      </p:sp>
      <p:sp>
        <p:nvSpPr>
          <p:cNvPr id="1088" name="Google Shape;1088;p6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089" name="Google Shape;1089;p66"/>
          <p:cNvSpPr/>
          <p:nvPr/>
        </p:nvSpPr>
        <p:spPr>
          <a:xfrm>
            <a:off x="5562600" y="13716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66"/>
          <p:cNvSpPr/>
          <p:nvPr/>
        </p:nvSpPr>
        <p:spPr>
          <a:xfrm>
            <a:off x="3389400" y="13716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91" name="Google Shape;1091;p66"/>
          <p:cNvGraphicFramePr/>
          <p:nvPr/>
        </p:nvGraphicFramePr>
        <p:xfrm>
          <a:off x="609600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2" name="Google Shape;1092;p66"/>
          <p:cNvGraphicFramePr/>
          <p:nvPr/>
        </p:nvGraphicFramePr>
        <p:xfrm>
          <a:off x="8521773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3" name="Google Shape;1093;p66"/>
          <p:cNvGraphicFramePr/>
          <p:nvPr/>
        </p:nvGraphicFramePr>
        <p:xfrm>
          <a:off x="5105401" y="4953001"/>
          <a:ext cx="1955775" cy="506325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65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Except</a:t>
            </a:r>
            <a:endParaRPr/>
          </a:p>
        </p:txBody>
      </p:sp>
      <p:sp>
        <p:nvSpPr>
          <p:cNvPr id="1101" name="Google Shape;1101;p6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1102" name="Google Shape;1102;p67"/>
          <p:cNvSpPr/>
          <p:nvPr/>
        </p:nvSpPr>
        <p:spPr>
          <a:xfrm>
            <a:off x="3389400" y="1371600"/>
            <a:ext cx="2706600" cy="3240000"/>
          </a:xfrm>
          <a:custGeom>
            <a:avLst/>
            <a:gdLst/>
            <a:ahLst/>
            <a:cxnLst/>
            <a:rect l="l" t="t" r="r" b="b"/>
            <a:pathLst>
              <a:path w="2706600" h="3240000" extrusionOk="0">
                <a:moveTo>
                  <a:pt x="1620000" y="0"/>
                </a:moveTo>
                <a:cubicBezTo>
                  <a:pt x="2011432" y="0"/>
                  <a:pt x="2370439" y="138827"/>
                  <a:pt x="2650471" y="369929"/>
                </a:cubicBezTo>
                <a:lnTo>
                  <a:pt x="2706600" y="420944"/>
                </a:lnTo>
                <a:lnTo>
                  <a:pt x="2647687" y="474487"/>
                </a:lnTo>
                <a:cubicBezTo>
                  <a:pt x="2354525" y="767650"/>
                  <a:pt x="2173200" y="1172650"/>
                  <a:pt x="2173200" y="1620000"/>
                </a:cubicBezTo>
                <a:cubicBezTo>
                  <a:pt x="2173200" y="2067351"/>
                  <a:pt x="2354525" y="2472351"/>
                  <a:pt x="2647687" y="2765513"/>
                </a:cubicBezTo>
                <a:lnTo>
                  <a:pt x="2706600" y="2819057"/>
                </a:lnTo>
                <a:lnTo>
                  <a:pt x="2650471" y="2870071"/>
                </a:lnTo>
                <a:cubicBezTo>
                  <a:pt x="2370439" y="3101173"/>
                  <a:pt x="2011432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3" name="Google Shape;1103;p67"/>
          <p:cNvGraphicFramePr/>
          <p:nvPr/>
        </p:nvGraphicFramePr>
        <p:xfrm>
          <a:off x="609600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4" name="Google Shape;1104;p67"/>
          <p:cNvGraphicFramePr/>
          <p:nvPr/>
        </p:nvGraphicFramePr>
        <p:xfrm>
          <a:off x="8521773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5" name="Google Shape;1105;p67"/>
          <p:cNvGraphicFramePr/>
          <p:nvPr/>
        </p:nvGraphicFramePr>
        <p:xfrm>
          <a:off x="5105401" y="4953001"/>
          <a:ext cx="1955775" cy="506325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65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6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Symmetric Except</a:t>
            </a:r>
            <a:endParaRPr/>
          </a:p>
        </p:txBody>
      </p:sp>
      <p:sp>
        <p:nvSpPr>
          <p:cNvPr id="1113" name="Google Shape;1113;p6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1114" name="Google Shape;1114;p68"/>
          <p:cNvSpPr/>
          <p:nvPr/>
        </p:nvSpPr>
        <p:spPr>
          <a:xfrm>
            <a:off x="7848600" y="18288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68"/>
          <p:cNvSpPr/>
          <p:nvPr/>
        </p:nvSpPr>
        <p:spPr>
          <a:xfrm>
            <a:off x="1103400" y="18288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6" name="Google Shape;1116;p68"/>
          <p:cNvGraphicFramePr/>
          <p:nvPr/>
        </p:nvGraphicFramePr>
        <p:xfrm>
          <a:off x="1103400" y="5334000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7" name="Google Shape;1117;p68"/>
          <p:cNvGraphicFramePr/>
          <p:nvPr/>
        </p:nvGraphicFramePr>
        <p:xfrm>
          <a:off x="7848600" y="5334000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"/>
          <p:cNvSpPr/>
          <p:nvPr/>
        </p:nvSpPr>
        <p:spPr>
          <a:xfrm>
            <a:off x="533400" y="1511017"/>
            <a:ext cx="10134600" cy="448389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Person {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string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string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age;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override int 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GetHashCode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(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firstName.GetHashCode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+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lastName.GetHashCode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* age;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273" name="Google Shape;273;p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 Function (3)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6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Symmetric Except</a:t>
            </a:r>
            <a:endParaRPr/>
          </a:p>
        </p:txBody>
      </p:sp>
      <p:sp>
        <p:nvSpPr>
          <p:cNvPr id="1125" name="Google Shape;1125;p6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1126" name="Google Shape;1126;p69"/>
          <p:cNvSpPr/>
          <p:nvPr/>
        </p:nvSpPr>
        <p:spPr>
          <a:xfrm>
            <a:off x="5562600" y="13716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69"/>
          <p:cNvSpPr/>
          <p:nvPr/>
        </p:nvSpPr>
        <p:spPr>
          <a:xfrm>
            <a:off x="3389400" y="1371600"/>
            <a:ext cx="3240000" cy="3240000"/>
          </a:xfrm>
          <a:prstGeom prst="ellipse">
            <a:avLst/>
          </a:pr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8" name="Google Shape;1128;p69"/>
          <p:cNvGraphicFramePr/>
          <p:nvPr/>
        </p:nvGraphicFramePr>
        <p:xfrm>
          <a:off x="609600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9" name="Google Shape;1129;p69"/>
          <p:cNvGraphicFramePr/>
          <p:nvPr/>
        </p:nvGraphicFramePr>
        <p:xfrm>
          <a:off x="8521773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0" name="Google Shape;1130;p69"/>
          <p:cNvGraphicFramePr/>
          <p:nvPr/>
        </p:nvGraphicFramePr>
        <p:xfrm>
          <a:off x="4267200" y="4953001"/>
          <a:ext cx="3733800" cy="506325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7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Symmetric Except</a:t>
            </a:r>
            <a:endParaRPr/>
          </a:p>
        </p:txBody>
      </p:sp>
      <p:sp>
        <p:nvSpPr>
          <p:cNvPr id="1138" name="Google Shape;1138;p7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1139" name="Google Shape;1139;p70"/>
          <p:cNvSpPr/>
          <p:nvPr/>
        </p:nvSpPr>
        <p:spPr>
          <a:xfrm>
            <a:off x="3389400" y="1371600"/>
            <a:ext cx="5413200" cy="3240000"/>
          </a:xfrm>
          <a:custGeom>
            <a:avLst/>
            <a:gdLst/>
            <a:ahLst/>
            <a:cxnLst/>
            <a:rect l="l" t="t" r="r" b="b"/>
            <a:pathLst>
              <a:path w="5413200" h="3240000" extrusionOk="0">
                <a:moveTo>
                  <a:pt x="3793200" y="0"/>
                </a:moveTo>
                <a:cubicBezTo>
                  <a:pt x="4687901" y="0"/>
                  <a:pt x="5413200" y="725299"/>
                  <a:pt x="5413200" y="1620000"/>
                </a:cubicBezTo>
                <a:cubicBezTo>
                  <a:pt x="5413200" y="2514701"/>
                  <a:pt x="4687901" y="3240000"/>
                  <a:pt x="3793200" y="3240000"/>
                </a:cubicBezTo>
                <a:cubicBezTo>
                  <a:pt x="3401769" y="3240000"/>
                  <a:pt x="3042761" y="3101173"/>
                  <a:pt x="2762730" y="2870071"/>
                </a:cubicBezTo>
                <a:lnTo>
                  <a:pt x="2706600" y="2819057"/>
                </a:lnTo>
                <a:lnTo>
                  <a:pt x="2765513" y="2765513"/>
                </a:lnTo>
                <a:cubicBezTo>
                  <a:pt x="3058675" y="2472351"/>
                  <a:pt x="3240000" y="2067351"/>
                  <a:pt x="3240000" y="1620000"/>
                </a:cubicBezTo>
                <a:cubicBezTo>
                  <a:pt x="3240000" y="1172650"/>
                  <a:pt x="3058675" y="767650"/>
                  <a:pt x="2765513" y="474487"/>
                </a:cubicBezTo>
                <a:lnTo>
                  <a:pt x="2706600" y="420944"/>
                </a:lnTo>
                <a:lnTo>
                  <a:pt x="2762730" y="369929"/>
                </a:lnTo>
                <a:cubicBezTo>
                  <a:pt x="3042761" y="138827"/>
                  <a:pt x="3401769" y="0"/>
                  <a:pt x="3793200" y="0"/>
                </a:cubicBezTo>
                <a:close/>
                <a:moveTo>
                  <a:pt x="1620000" y="0"/>
                </a:moveTo>
                <a:cubicBezTo>
                  <a:pt x="2011432" y="0"/>
                  <a:pt x="2370439" y="138827"/>
                  <a:pt x="2650471" y="369929"/>
                </a:cubicBezTo>
                <a:lnTo>
                  <a:pt x="2706600" y="420944"/>
                </a:lnTo>
                <a:lnTo>
                  <a:pt x="2647687" y="474487"/>
                </a:lnTo>
                <a:cubicBezTo>
                  <a:pt x="2354525" y="767650"/>
                  <a:pt x="2173200" y="1172650"/>
                  <a:pt x="2173200" y="1620000"/>
                </a:cubicBezTo>
                <a:cubicBezTo>
                  <a:pt x="2173200" y="2067351"/>
                  <a:pt x="2354525" y="2472351"/>
                  <a:pt x="2647687" y="2765513"/>
                </a:cubicBezTo>
                <a:lnTo>
                  <a:pt x="2706600" y="2819057"/>
                </a:lnTo>
                <a:lnTo>
                  <a:pt x="2650471" y="2870071"/>
                </a:lnTo>
                <a:cubicBezTo>
                  <a:pt x="2370439" y="3101173"/>
                  <a:pt x="2011432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dk1">
              <a:alpha val="17647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0" name="Google Shape;1140;p70"/>
          <p:cNvGraphicFramePr/>
          <p:nvPr/>
        </p:nvGraphicFramePr>
        <p:xfrm>
          <a:off x="609600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1" name="Google Shape;1141;p70"/>
          <p:cNvGraphicFramePr/>
          <p:nvPr/>
        </p:nvGraphicFramePr>
        <p:xfrm>
          <a:off x="8521773" y="4222479"/>
          <a:ext cx="3239950" cy="609600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46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121900" marR="12190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121900" marR="12190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2" name="Google Shape;1142;p70"/>
          <p:cNvGraphicFramePr/>
          <p:nvPr/>
        </p:nvGraphicFramePr>
        <p:xfrm>
          <a:off x="4267200" y="4953001"/>
          <a:ext cx="3733800" cy="506325"/>
        </p:xfrm>
        <a:graphic>
          <a:graphicData uri="http://schemas.openxmlformats.org/drawingml/2006/table">
            <a:tbl>
              <a:tblPr>
                <a:noFill/>
                <a:tableStyleId>{58D5740E-5711-4798-ACFC-6D3DEA8810F6}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7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HashSet&lt;T&gt;</a:t>
            </a:r>
            <a:r>
              <a:rPr lang="en-US"/>
              <a:t> implements ADT </a:t>
            </a:r>
            <a:r>
              <a:rPr lang="en-US" b="1">
                <a:solidFill>
                  <a:schemeClr val="lt1"/>
                </a:solidFill>
              </a:rPr>
              <a:t>set</a:t>
            </a:r>
            <a:r>
              <a:rPr lang="en-US"/>
              <a:t> by hash table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Elements are in no particular order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All major operations are fast: </a:t>
            </a: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 / </a:t>
            </a:r>
            <a:r>
              <a:rPr lang="en-US" b="1">
                <a:solidFill>
                  <a:schemeClr val="lt1"/>
                </a:solidFill>
              </a:rPr>
              <a:t>Delete</a:t>
            </a:r>
            <a:r>
              <a:rPr lang="en-US"/>
              <a:t> / </a:t>
            </a:r>
            <a:r>
              <a:rPr lang="en-US" b="1">
                <a:solidFill>
                  <a:schemeClr val="lt1"/>
                </a:solidFill>
              </a:rPr>
              <a:t>Contains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48" name="Google Shape;1148;p7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HashSet&lt;T&gt;</a:t>
            </a:r>
            <a:endParaRPr/>
          </a:p>
        </p:txBody>
      </p:sp>
      <p:sp>
        <p:nvSpPr>
          <p:cNvPr id="1149" name="Google Shape;1149;p7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pic>
        <p:nvPicPr>
          <p:cNvPr id="1150" name="Google Shape;1150;p71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247877" y="4267200"/>
            <a:ext cx="533400" cy="533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1" name="Google Shape;1151;p71"/>
          <p:cNvGraphicFramePr/>
          <p:nvPr/>
        </p:nvGraphicFramePr>
        <p:xfrm>
          <a:off x="914400" y="3352800"/>
          <a:ext cx="10515600" cy="91440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0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1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2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3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4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5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6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8"/>
                        <a:t>7</a:t>
                      </a:r>
                      <a:endParaRPr sz="2398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98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2" name="Google Shape;1152;p71"/>
          <p:cNvSpPr/>
          <p:nvPr/>
        </p:nvSpPr>
        <p:spPr>
          <a:xfrm>
            <a:off x="485775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71"/>
          <p:cNvSpPr/>
          <p:nvPr/>
        </p:nvSpPr>
        <p:spPr>
          <a:xfrm>
            <a:off x="7486253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71"/>
          <p:cNvSpPr/>
          <p:nvPr/>
        </p:nvSpPr>
        <p:spPr>
          <a:xfrm>
            <a:off x="3543502" y="3810000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71"/>
          <p:cNvSpPr/>
          <p:nvPr/>
        </p:nvSpPr>
        <p:spPr>
          <a:xfrm>
            <a:off x="4856954" y="4782251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71"/>
          <p:cNvSpPr/>
          <p:nvPr/>
        </p:nvSpPr>
        <p:spPr>
          <a:xfrm>
            <a:off x="10114754" y="3809999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Phyton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71"/>
          <p:cNvSpPr/>
          <p:nvPr/>
        </p:nvSpPr>
        <p:spPr>
          <a:xfrm>
            <a:off x="7486253" y="4782251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8" name="Google Shape;1158;p71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7877176" y="426720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71"/>
          <p:cNvSpPr/>
          <p:nvPr/>
        </p:nvSpPr>
        <p:spPr>
          <a:xfrm>
            <a:off x="914400" y="3809999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71"/>
          <p:cNvSpPr/>
          <p:nvPr/>
        </p:nvSpPr>
        <p:spPr>
          <a:xfrm>
            <a:off x="7486253" y="5754502"/>
            <a:ext cx="1315246" cy="457200"/>
          </a:xfrm>
          <a:prstGeom prst="flowChartProcess">
            <a:avLst/>
          </a:prstGeom>
          <a:solidFill>
            <a:srgbClr val="E9EBEE"/>
          </a:solidFill>
          <a:ln w="25400" cap="flat" cmpd="sng">
            <a:solidFill>
              <a:srgbClr val="B491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1" name="Google Shape;1161;p71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7877176" y="5239451"/>
            <a:ext cx="533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SortedSet&lt;T&gt;</a:t>
            </a:r>
            <a:r>
              <a:rPr lang="en-US"/>
              <a:t> implements ADT </a:t>
            </a:r>
            <a:r>
              <a:rPr lang="en-US" b="1">
                <a:solidFill>
                  <a:schemeClr val="lt1"/>
                </a:solidFill>
              </a:rPr>
              <a:t>set</a:t>
            </a:r>
            <a:r>
              <a:rPr lang="en-US"/>
              <a:t> by balanced search tree (red-black tree)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Elements are sorted in increasing order</a:t>
            </a:r>
            <a:endParaRPr/>
          </a:p>
        </p:txBody>
      </p:sp>
      <p:sp>
        <p:nvSpPr>
          <p:cNvPr id="1167" name="Google Shape;1167;p7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SortedSet&lt;T&gt;</a:t>
            </a:r>
            <a:endParaRPr/>
          </a:p>
        </p:txBody>
      </p:sp>
      <p:sp>
        <p:nvSpPr>
          <p:cNvPr id="1168" name="Google Shape;1168;p7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1169" name="Google Shape;1169;p72"/>
          <p:cNvSpPr/>
          <p:nvPr/>
        </p:nvSpPr>
        <p:spPr>
          <a:xfrm>
            <a:off x="7162801" y="5079914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0" name="Google Shape;1170;p72"/>
          <p:cNvSpPr/>
          <p:nvPr/>
        </p:nvSpPr>
        <p:spPr>
          <a:xfrm>
            <a:off x="4707096" y="421261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171" name="Google Shape;1171;p72"/>
          <p:cNvSpPr/>
          <p:nvPr/>
        </p:nvSpPr>
        <p:spPr>
          <a:xfrm>
            <a:off x="3889641" y="5099308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1172" name="Google Shape;1172;p72"/>
          <p:cNvCxnSpPr/>
          <p:nvPr/>
        </p:nvCxnSpPr>
        <p:spPr>
          <a:xfrm>
            <a:off x="7025162" y="4894282"/>
            <a:ext cx="256270" cy="285745"/>
          </a:xfrm>
          <a:prstGeom prst="straightConnector1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3" name="Google Shape;1173;p72"/>
          <p:cNvSpPr/>
          <p:nvPr/>
        </p:nvSpPr>
        <p:spPr>
          <a:xfrm>
            <a:off x="5524550" y="3345310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cxnSp>
        <p:nvCxnSpPr>
          <p:cNvPr id="1174" name="Google Shape;1174;p72"/>
          <p:cNvCxnSpPr/>
          <p:nvPr/>
        </p:nvCxnSpPr>
        <p:spPr>
          <a:xfrm flipH="1">
            <a:off x="5423168" y="4020768"/>
            <a:ext cx="237264" cy="291129"/>
          </a:xfrm>
          <a:prstGeom prst="straightConnector1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72"/>
          <p:cNvCxnSpPr/>
          <p:nvPr/>
        </p:nvCxnSpPr>
        <p:spPr>
          <a:xfrm flipH="1">
            <a:off x="4613653" y="4899473"/>
            <a:ext cx="252958" cy="345396"/>
          </a:xfrm>
          <a:prstGeom prst="straightConnector1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72"/>
          <p:cNvSpPr/>
          <p:nvPr/>
        </p:nvSpPr>
        <p:spPr>
          <a:xfrm>
            <a:off x="6346324" y="4196530"/>
            <a:ext cx="817455" cy="761489"/>
          </a:xfrm>
          <a:prstGeom prst="ellipse">
            <a:avLst/>
          </a:prstGeom>
          <a:solidFill>
            <a:srgbClr val="FFB0B0"/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7" name="Google Shape;1177;p72"/>
          <p:cNvSpPr/>
          <p:nvPr/>
        </p:nvSpPr>
        <p:spPr>
          <a:xfrm>
            <a:off x="5522927" y="5105462"/>
            <a:ext cx="817455" cy="761489"/>
          </a:xfrm>
          <a:prstGeom prst="ellipse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78" name="Google Shape;1178;p72"/>
          <p:cNvCxnSpPr/>
          <p:nvPr/>
        </p:nvCxnSpPr>
        <p:spPr>
          <a:xfrm flipH="1">
            <a:off x="6225061" y="4894281"/>
            <a:ext cx="252958" cy="345396"/>
          </a:xfrm>
          <a:prstGeom prst="straightConnector1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72"/>
          <p:cNvCxnSpPr/>
          <p:nvPr/>
        </p:nvCxnSpPr>
        <p:spPr>
          <a:xfrm>
            <a:off x="6210441" y="4020768"/>
            <a:ext cx="237264" cy="291129"/>
          </a:xfrm>
          <a:prstGeom prst="straightConnector1">
            <a:avLst/>
          </a:prstGeom>
          <a:solidFill>
            <a:srgbClr val="A1AABC">
              <a:alpha val="49803"/>
            </a:srgbClr>
          </a:solidFill>
          <a:ln w="38100" cap="flat" cmpd="sng">
            <a:solidFill>
              <a:srgbClr val="B8BC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73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7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For given sets - {</a:t>
            </a:r>
            <a:r>
              <a:rPr lang="en-US">
                <a:solidFill>
                  <a:schemeClr val="lt1"/>
                </a:solidFill>
              </a:rPr>
              <a:t>1, 2, 3, 4, 5</a:t>
            </a:r>
            <a:r>
              <a:rPr lang="en-US"/>
              <a:t>} and {</a:t>
            </a:r>
            <a:r>
              <a:rPr lang="en-US">
                <a:solidFill>
                  <a:schemeClr val="lt1"/>
                </a:solidFill>
              </a:rPr>
              <a:t>3, 4, 5, 6, 7</a:t>
            </a:r>
            <a:r>
              <a:rPr lang="en-US"/>
              <a:t>}, what is the operation that will give us the following result: {</a:t>
            </a:r>
            <a:r>
              <a:rPr lang="en-US">
                <a:solidFill>
                  <a:schemeClr val="lt1"/>
                </a:solidFill>
              </a:rPr>
              <a:t>1, 2, 6, 7</a:t>
            </a:r>
            <a:r>
              <a:rPr lang="en-US"/>
              <a:t>}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Union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Intersects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Except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4" action="ppaction://hlinksldjump"/>
              </a:rPr>
              <a:t>SymmetricExcept</a:t>
            </a:r>
            <a:endParaRPr u="sng">
              <a:solidFill>
                <a:schemeClr val="hlink"/>
              </a:solidFill>
              <a:hlinkClick r:id="rId5" action="ppaction://hlinksldjump"/>
            </a:endParaRPr>
          </a:p>
        </p:txBody>
      </p:sp>
      <p:sp>
        <p:nvSpPr>
          <p:cNvPr id="1186" name="Google Shape;1186;p7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Sets - Quiz</a:t>
            </a:r>
            <a:endParaRPr/>
          </a:p>
        </p:txBody>
      </p:sp>
      <p:sp>
        <p:nvSpPr>
          <p:cNvPr id="1187" name="Google Shape;1187;p7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1188" name="Google Shape;1188;p73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73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7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For given sets - {</a:t>
            </a:r>
            <a:r>
              <a:rPr lang="en-US">
                <a:solidFill>
                  <a:schemeClr val="lt1"/>
                </a:solidFill>
              </a:rPr>
              <a:t>1, 2, 3, 4, 5</a:t>
            </a:r>
            <a:r>
              <a:rPr lang="en-US"/>
              <a:t>} and {</a:t>
            </a:r>
            <a:r>
              <a:rPr lang="en-US">
                <a:solidFill>
                  <a:schemeClr val="lt1"/>
                </a:solidFill>
              </a:rPr>
              <a:t>3, 4, 5, 6, 7</a:t>
            </a:r>
            <a:r>
              <a:rPr lang="en-US"/>
              <a:t>}, what is the operation that will give us the following result: {</a:t>
            </a:r>
            <a:r>
              <a:rPr lang="en-US">
                <a:solidFill>
                  <a:schemeClr val="lt1"/>
                </a:solidFill>
              </a:rPr>
              <a:t>1, 2, 6, 7</a:t>
            </a:r>
            <a:r>
              <a:rPr lang="en-US"/>
              <a:t>}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rgbClr val="FF0000"/>
                </a:solidFill>
              </a:rPr>
              <a:t>Union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rgbClr val="FF0000"/>
                </a:solidFill>
              </a:rPr>
              <a:t>Intersects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rgbClr val="FF0000"/>
                </a:solidFill>
              </a:rPr>
              <a:t>Except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chemeClr val="accent2"/>
                </a:solidFill>
              </a:rPr>
              <a:t>SymmetricExcept</a:t>
            </a:r>
            <a:endParaRPr u="sng">
              <a:solidFill>
                <a:schemeClr val="accent2"/>
              </a:solidFill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95" name="Google Shape;1195;p7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Sets - Answer</a:t>
            </a:r>
            <a:endParaRPr/>
          </a:p>
        </p:txBody>
      </p:sp>
      <p:sp>
        <p:nvSpPr>
          <p:cNvPr id="1196" name="Google Shape;1196;p7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pic>
        <p:nvPicPr>
          <p:cNvPr id="1197" name="Google Shape;1197;p74" descr="Checkma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3700" y="41402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" name="Google Shape;1202;p75"/>
          <p:cNvPicPr preferRelativeResize="0"/>
          <p:nvPr/>
        </p:nvPicPr>
        <p:blipFill rotWithShape="1">
          <a:blip r:embed="rId3">
            <a:alphaModFix/>
          </a:blip>
          <a:srcRect t="-21749" r="-26066"/>
          <a:stretch/>
        </p:blipFill>
        <p:spPr>
          <a:xfrm>
            <a:off x="5067300" y="622301"/>
            <a:ext cx="2678035" cy="3289299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1203" name="Google Shape;1203;p75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Comparing Keys</a:t>
            </a:r>
            <a:endParaRPr/>
          </a:p>
        </p:txBody>
      </p:sp>
      <p:sp>
        <p:nvSpPr>
          <p:cNvPr id="1204" name="Google Shape;1204;p75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Using Custom Key Classes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7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Dictionary&lt;Key, Value&gt;</a:t>
            </a:r>
            <a:r>
              <a:rPr lang="en-US"/>
              <a:t> relies on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Object.Equals()</a:t>
            </a:r>
            <a:r>
              <a:rPr lang="en-US"/>
              <a:t> – for comparing the keys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Object.GetHashCode()</a:t>
            </a:r>
            <a:r>
              <a:rPr lang="en-US"/>
              <a:t> – for calculating the hash codes of the keys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SortedDictionary&lt;Key, Value&gt;</a:t>
            </a:r>
            <a:r>
              <a:rPr lang="en-US"/>
              <a:t> relies on </a:t>
            </a:r>
            <a:r>
              <a:rPr lang="en-US" b="1">
                <a:solidFill>
                  <a:schemeClr val="lt1"/>
                </a:solidFill>
              </a:rPr>
              <a:t>IComparable&lt;Key&gt;</a:t>
            </a:r>
            <a:r>
              <a:rPr lang="en-US"/>
              <a:t> for ordering the keys</a:t>
            </a:r>
            <a:endParaRPr/>
          </a:p>
        </p:txBody>
      </p:sp>
      <p:sp>
        <p:nvSpPr>
          <p:cNvPr id="1212" name="Google Shape;1212;p7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Comparasion Methods</a:t>
            </a:r>
            <a:endParaRPr/>
          </a:p>
        </p:txBody>
      </p:sp>
      <p:sp>
        <p:nvSpPr>
          <p:cNvPr id="1213" name="Google Shape;1213;p7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7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Implementing equals() and hashCode()</a:t>
            </a:r>
            <a:endParaRPr/>
          </a:p>
        </p:txBody>
      </p:sp>
      <p:sp>
        <p:nvSpPr>
          <p:cNvPr id="1219" name="Google Shape;1219;p7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1220" name="Google Shape;1220;p77"/>
          <p:cNvSpPr/>
          <p:nvPr/>
        </p:nvSpPr>
        <p:spPr>
          <a:xfrm>
            <a:off x="190405" y="1236494"/>
            <a:ext cx="11738841" cy="546954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Point {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int x;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int y;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override bool </a:t>
            </a:r>
            <a:r>
              <a:rPr lang="en-US" sz="2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(Object obj) {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if (!obj is Point) || (obj == null) return false;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Point p = (Point) obj;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return (x == p.x) &amp;&amp; (y == p.y);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int </a:t>
            </a:r>
            <a:r>
              <a:rPr lang="en-US" sz="2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GetHashCode</a:t>
            </a: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(x &lt;&lt; 16 | y &gt;&gt; 16) ^ y;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7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Implementing IComparable&lt;T&gt;</a:t>
            </a:r>
            <a:endParaRPr/>
          </a:p>
        </p:txBody>
      </p:sp>
      <p:sp>
        <p:nvSpPr>
          <p:cNvPr id="1226" name="Google Shape;1226;p7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1227" name="Google Shape;1227;p78"/>
          <p:cNvSpPr/>
          <p:nvPr/>
        </p:nvSpPr>
        <p:spPr>
          <a:xfrm>
            <a:off x="821761" y="1143002"/>
            <a:ext cx="10556064" cy="546954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Point : IComparable&lt;Point&gt; {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int x; 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int y;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int </a:t>
            </a:r>
            <a:r>
              <a:rPr lang="en-US" sz="2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(Point other) {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!= other.x) {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this.X.CompareTo(other.x);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else {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this.y.CompareTo(other.y);</a:t>
            </a:r>
            <a:endParaRPr sz="2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hash table</a:t>
            </a:r>
            <a:r>
              <a:rPr lang="en-US"/>
              <a:t> is an array that holds a set of </a:t>
            </a:r>
            <a:r>
              <a:rPr lang="en-US" b="1">
                <a:solidFill>
                  <a:schemeClr val="lt1"/>
                </a:solidFill>
              </a:rPr>
              <a:t>{key, value} pairs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The process of mapping a key to a position in a table is called </a:t>
            </a:r>
            <a:r>
              <a:rPr lang="en-US" b="1">
                <a:solidFill>
                  <a:schemeClr val="lt1"/>
                </a:solidFill>
              </a:rPr>
              <a:t>hashing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2" name="Google Shape;282;p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 Table</a:t>
            </a:r>
            <a:endParaRPr/>
          </a:p>
        </p:txBody>
      </p:sp>
      <p:sp>
        <p:nvSpPr>
          <p:cNvPr id="283" name="Google Shape;283;p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284" name="Google Shape;284;p7"/>
          <p:cNvGraphicFramePr/>
          <p:nvPr/>
        </p:nvGraphicFramePr>
        <p:xfrm>
          <a:off x="3205608" y="3733801"/>
          <a:ext cx="5789775" cy="686375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5" name="Google Shape;285;p7"/>
          <p:cNvGraphicFramePr/>
          <p:nvPr/>
        </p:nvGraphicFramePr>
        <p:xfrm>
          <a:off x="3205606" y="3200400"/>
          <a:ext cx="5789775" cy="419472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m-1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" name="Google Shape;286;p7"/>
          <p:cNvSpPr txBox="1"/>
          <p:nvPr/>
        </p:nvSpPr>
        <p:spPr>
          <a:xfrm>
            <a:off x="2705970" y="3843372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</p:txBody>
      </p:sp>
      <p:sp>
        <p:nvSpPr>
          <p:cNvPr id="287" name="Google Shape;287;p7"/>
          <p:cNvSpPr/>
          <p:nvPr/>
        </p:nvSpPr>
        <p:spPr>
          <a:xfrm>
            <a:off x="8763000" y="4932997"/>
            <a:ext cx="2186092" cy="1055608"/>
          </a:xfrm>
          <a:prstGeom prst="wedgeRoundRectCallout">
            <a:avLst>
              <a:gd name="adj1" fmla="val -73703"/>
              <a:gd name="adj2" fmla="val -5739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Hash table</a:t>
            </a:r>
            <a:b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 size </a:t>
            </a: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79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 dirty="0"/>
              <a:t> (Dictionaries)</a:t>
            </a:r>
            <a:endParaRPr dirty="0"/>
          </a:p>
        </p:txBody>
      </p:sp>
      <p:sp>
        <p:nvSpPr>
          <p:cNvPr id="1233" name="Google Shape;1233;p79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Definition and Operations</a:t>
            </a:r>
            <a:endParaRPr/>
          </a:p>
        </p:txBody>
      </p:sp>
      <p:sp>
        <p:nvSpPr>
          <p:cNvPr id="1234" name="Google Shape;1234;p79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pic>
        <p:nvPicPr>
          <p:cNvPr id="1235" name="Google Shape;1235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3849" y="646908"/>
            <a:ext cx="4040387" cy="40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8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The abstract data type (ADT) "</a:t>
            </a:r>
            <a:r>
              <a:rPr lang="en-US" b="1">
                <a:solidFill>
                  <a:schemeClr val="lt1"/>
                </a:solidFill>
              </a:rPr>
              <a:t>dictionary</a:t>
            </a:r>
            <a:r>
              <a:rPr lang="en-US"/>
              <a:t>" maps key to values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Also known as "</a:t>
            </a:r>
            <a:r>
              <a:rPr lang="en-US" b="1">
                <a:solidFill>
                  <a:schemeClr val="lt1"/>
                </a:solidFill>
              </a:rPr>
              <a:t>map</a:t>
            </a:r>
            <a:r>
              <a:rPr lang="en-US"/>
              <a:t>" or "</a:t>
            </a:r>
            <a:r>
              <a:rPr lang="en-US" b="1">
                <a:solidFill>
                  <a:schemeClr val="lt1"/>
                </a:solidFill>
              </a:rPr>
              <a:t>associative array</a:t>
            </a:r>
            <a:r>
              <a:rPr lang="en-US"/>
              <a:t>"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Holds a set of </a:t>
            </a:r>
            <a:r>
              <a:rPr lang="en-US" b="1">
                <a:solidFill>
                  <a:schemeClr val="lt1"/>
                </a:solidFill>
              </a:rPr>
              <a:t>{key, value} pairs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Many implementations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Hash table, balanced tree, list, array, ...</a:t>
            </a:r>
            <a:endParaRPr/>
          </a:p>
        </p:txBody>
      </p:sp>
      <p:sp>
        <p:nvSpPr>
          <p:cNvPr id="1243" name="Google Shape;1243;p8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The Dictionary (Map) ADT</a:t>
            </a:r>
            <a:endParaRPr/>
          </a:p>
        </p:txBody>
      </p:sp>
      <p:sp>
        <p:nvSpPr>
          <p:cNvPr id="1244" name="Google Shape;1244;p8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sp>
        <p:nvSpPr>
          <p:cNvPr id="1245" name="Google Shape;1245;p80"/>
          <p:cNvSpPr/>
          <p:nvPr/>
        </p:nvSpPr>
        <p:spPr>
          <a:xfrm>
            <a:off x="3124200" y="4495801"/>
            <a:ext cx="5486400" cy="1872873"/>
          </a:xfrm>
          <a:prstGeom prst="roundRect">
            <a:avLst>
              <a:gd name="adj" fmla="val 6659"/>
            </a:avLst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246" name="Google Shape;1246;p80"/>
          <p:cNvGraphicFramePr/>
          <p:nvPr/>
        </p:nvGraphicFramePr>
        <p:xfrm>
          <a:off x="3450608" y="5164768"/>
          <a:ext cx="4856800" cy="1036340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233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 Smith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+1-555-8976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Sam Doe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+1-555-5030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7" name="Google Shape;1247;p80"/>
          <p:cNvSpPr txBox="1"/>
          <p:nvPr/>
        </p:nvSpPr>
        <p:spPr>
          <a:xfrm>
            <a:off x="3459441" y="4599293"/>
            <a:ext cx="23124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/>
          </a:p>
        </p:txBody>
      </p:sp>
      <p:sp>
        <p:nvSpPr>
          <p:cNvPr id="1248" name="Google Shape;1248;p80"/>
          <p:cNvSpPr txBox="1"/>
          <p:nvPr/>
        </p:nvSpPr>
        <p:spPr>
          <a:xfrm>
            <a:off x="5786383" y="4603788"/>
            <a:ext cx="25141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8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Sample dictionary:</a:t>
            </a:r>
            <a:endParaRPr/>
          </a:p>
        </p:txBody>
      </p:sp>
      <p:sp>
        <p:nvSpPr>
          <p:cNvPr id="1254" name="Google Shape;1254;p8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ADT Map – Example</a:t>
            </a:r>
            <a:endParaRPr/>
          </a:p>
        </p:txBody>
      </p:sp>
      <p:sp>
        <p:nvSpPr>
          <p:cNvPr id="1255" name="Google Shape;1255;p8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graphicFrame>
        <p:nvGraphicFramePr>
          <p:cNvPr id="1256" name="Google Shape;1256;p81"/>
          <p:cNvGraphicFramePr/>
          <p:nvPr/>
        </p:nvGraphicFramePr>
        <p:xfrm>
          <a:off x="764398" y="2099858"/>
          <a:ext cx="10589400" cy="4072343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17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</a:t>
                      </a:r>
                      <a:endParaRPr/>
                    </a:p>
                  </a:txBody>
                  <a:tcPr marL="157475" marR="157475" marT="45725" marB="45725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3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C#</a:t>
                      </a:r>
                      <a:endParaRPr sz="2800" b="0" i="0" u="none" strike="noStrike" cap="none">
                        <a:solidFill>
                          <a:srgbClr val="1F3D5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Modern general-purpose object-oriented programming language</a:t>
                      </a:r>
                      <a:endParaRPr sz="2800" b="0" i="0" u="none" strike="noStrike" cap="none">
                        <a:solidFill>
                          <a:srgbClr val="1F3D5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PHP</a:t>
                      </a:r>
                      <a:endParaRPr sz="2800" b="0" i="0" u="none" strike="noStrike" cap="none">
                        <a:solidFill>
                          <a:srgbClr val="1F3D5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Popular server-side scripting language for Web development</a:t>
                      </a:r>
                      <a:endParaRPr/>
                    </a:p>
                  </a:txBody>
                  <a:tcPr marL="121900" marR="1219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compiler</a:t>
                      </a:r>
                      <a:endParaRPr sz="2800" b="0" i="0" u="none" strike="noStrike" cap="none">
                        <a:solidFill>
                          <a:srgbClr val="1F3D5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that transforms a computer program to executable machine code</a:t>
                      </a:r>
                      <a:endParaRPr/>
                    </a:p>
                  </a:txBody>
                  <a:tcPr marL="121900" marR="1219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2800" b="0" i="0" u="none" strike="noStrike" cap="none">
                        <a:solidFill>
                          <a:srgbClr val="1F3D5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121900" marR="1219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8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Major operations: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Add(key, value) </a:t>
            </a:r>
            <a:r>
              <a:rPr lang="en-US"/>
              <a:t>– adds an element by key + value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Remove(key)</a:t>
            </a:r>
            <a:r>
              <a:rPr lang="en-US"/>
              <a:t> – removes a value by key</a:t>
            </a:r>
            <a:endParaRPr/>
          </a:p>
          <a:p>
            <a:pPr marL="989981" lvl="1" indent="-380762" algn="l" rtl="0"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 b="1">
                <a:solidFill>
                  <a:schemeClr val="lt1"/>
                </a:solidFill>
              </a:rPr>
              <a:t>this[key] = value </a:t>
            </a:r>
            <a:r>
              <a:rPr lang="en-US"/>
              <a:t>– add / replace element by key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this[key] </a:t>
            </a:r>
            <a:r>
              <a:rPr lang="en-US"/>
              <a:t>– returns the value by key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Keys</a:t>
            </a:r>
            <a:r>
              <a:rPr lang="en-US"/>
              <a:t> – returns a collection of all keys (in order of entry)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Values</a:t>
            </a:r>
            <a:r>
              <a:rPr lang="en-US"/>
              <a:t> – returns a collection of all values (in order of entry)</a:t>
            </a:r>
            <a:endParaRPr/>
          </a:p>
        </p:txBody>
      </p:sp>
      <p:sp>
        <p:nvSpPr>
          <p:cNvPr id="1262" name="Google Shape;1262;p8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Dictionary &lt;Key, Value&gt;</a:t>
            </a:r>
            <a:endParaRPr/>
          </a:p>
        </p:txBody>
      </p:sp>
      <p:sp>
        <p:nvSpPr>
          <p:cNvPr id="1263" name="Google Shape;1263;p8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8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Major operations:</a:t>
            </a:r>
            <a:endParaRPr/>
          </a:p>
          <a:p>
            <a:pPr marL="989981" lvl="1" indent="-374539" algn="l" rtl="0">
              <a:spcBef>
                <a:spcPts val="1200"/>
              </a:spcBef>
              <a:spcAft>
                <a:spcPts val="0"/>
              </a:spcAft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ContainsKey(key)</a:t>
            </a:r>
            <a:r>
              <a:rPr lang="en-US"/>
              <a:t> – checks if given key exists in the dictionary</a:t>
            </a:r>
            <a:endParaRPr/>
          </a:p>
          <a:p>
            <a:pPr marL="989981" lvl="1" indent="-374539" algn="l" rtl="0">
              <a:spcBef>
                <a:spcPts val="1200"/>
              </a:spcBef>
              <a:spcAft>
                <a:spcPts val="0"/>
              </a:spcAft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ContainsValue(value)</a:t>
            </a:r>
            <a:r>
              <a:rPr lang="en-US"/>
              <a:t> – checks whether the dictionary contains given value</a:t>
            </a:r>
            <a:endParaRPr/>
          </a:p>
          <a:p>
            <a:pPr marL="1523047" lvl="2" indent="-298386" algn="l" rtl="0">
              <a:spcBef>
                <a:spcPts val="1200"/>
              </a:spcBef>
              <a:spcAft>
                <a:spcPts val="0"/>
              </a:spcAft>
              <a:buSzPts val="2900"/>
              <a:buChar char="▪"/>
            </a:pPr>
            <a:r>
              <a:rPr lang="en-US"/>
              <a:t>Warning: slow operation – </a:t>
            </a:r>
            <a:r>
              <a:rPr lang="en-US" b="1">
                <a:solidFill>
                  <a:schemeClr val="lt1"/>
                </a:solidFill>
              </a:rPr>
              <a:t>O(n)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TryGetValue(key, outvalue)</a:t>
            </a:r>
            <a:endParaRPr/>
          </a:p>
          <a:p>
            <a:pPr marL="1523047" lvl="2" indent="-30460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998"/>
              <a:buChar char="▪"/>
            </a:pPr>
            <a:r>
              <a:rPr lang="en-US"/>
              <a:t>if the key is found, returns it in the value</a:t>
            </a:r>
            <a:endParaRPr/>
          </a:p>
          <a:p>
            <a:pPr marL="1523047" lvl="2" indent="-30460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998"/>
              <a:buChar char="▪"/>
            </a:pPr>
            <a:r>
              <a:rPr lang="en-US"/>
              <a:t>otherwise returns false</a:t>
            </a:r>
            <a:endParaRPr/>
          </a:p>
        </p:txBody>
      </p:sp>
      <p:sp>
        <p:nvSpPr>
          <p:cNvPr id="1269" name="Google Shape;1269;p8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Dictionary&lt;Key, Value&gt; (2)</a:t>
            </a:r>
            <a:endParaRPr/>
          </a:p>
        </p:txBody>
      </p:sp>
      <p:sp>
        <p:nvSpPr>
          <p:cNvPr id="1270" name="Google Shape;1270;p8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8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 lnSpcReduction="10000"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SortedDIctionary&lt;Key, Value&gt;</a:t>
            </a:r>
            <a:r>
              <a:rPr lang="en-US"/>
              <a:t> implements the ADT "dictionary" as self-balancing search tree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Elements are arranged in the tree ordered by key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Traversing the tree returns the elements in increasing order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 / </a:t>
            </a:r>
            <a:r>
              <a:rPr lang="en-US" b="1">
                <a:solidFill>
                  <a:schemeClr val="lt1"/>
                </a:solidFill>
              </a:rPr>
              <a:t>Find</a:t>
            </a:r>
            <a:r>
              <a:rPr lang="en-US"/>
              <a:t> / </a:t>
            </a:r>
            <a:r>
              <a:rPr lang="en-US" b="1">
                <a:solidFill>
                  <a:schemeClr val="lt1"/>
                </a:solidFill>
              </a:rPr>
              <a:t>Delete</a:t>
            </a:r>
            <a:r>
              <a:rPr lang="en-US"/>
              <a:t> perform </a:t>
            </a:r>
            <a:r>
              <a:rPr lang="en-US" b="1">
                <a:solidFill>
                  <a:schemeClr val="lt1"/>
                </a:solidFill>
              </a:rPr>
              <a:t>log N</a:t>
            </a:r>
            <a:r>
              <a:rPr lang="en-US"/>
              <a:t> operations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Use </a:t>
            </a:r>
            <a:r>
              <a:rPr lang="en-US" b="1">
                <a:solidFill>
                  <a:schemeClr val="lt1"/>
                </a:solidFill>
              </a:rPr>
              <a:t>SortedDictionary&lt;Key, Value&gt; </a:t>
            </a:r>
            <a:r>
              <a:rPr lang="en-US"/>
              <a:t>when you need the elements sorted by key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Otherwise use </a:t>
            </a:r>
            <a:r>
              <a:rPr lang="en-US" b="1">
                <a:solidFill>
                  <a:schemeClr val="lt1"/>
                </a:solidFill>
              </a:rPr>
              <a:t>Dictionary&lt;Key, Value&gt;</a:t>
            </a:r>
            <a:r>
              <a:rPr lang="en-US"/>
              <a:t> – it has better performance</a:t>
            </a:r>
            <a:endParaRPr/>
          </a:p>
        </p:txBody>
      </p:sp>
      <p:sp>
        <p:nvSpPr>
          <p:cNvPr id="1276" name="Google Shape;1276;p8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SortedDictionary&lt;Key, Value&gt;</a:t>
            </a:r>
            <a:endParaRPr/>
          </a:p>
        </p:txBody>
      </p:sp>
      <p:sp>
        <p:nvSpPr>
          <p:cNvPr id="1277" name="Google Shape;1277;p8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85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8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Which built-in implementation of </a:t>
            </a:r>
            <a:r>
              <a:rPr lang="en-US" b="1">
                <a:solidFill>
                  <a:schemeClr val="lt1"/>
                </a:solidFill>
              </a:rPr>
              <a:t>IDictionary&lt;Key, Value&gt;</a:t>
            </a:r>
            <a:r>
              <a:rPr lang="en-US"/>
              <a:t> sorts the items by value?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Dictionary&lt;Key, Value&gt;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SortedDictionary&lt;Key, Value&gt;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None</a:t>
            </a:r>
            <a:endParaRPr u="sng">
              <a:solidFill>
                <a:schemeClr val="hlink"/>
              </a:solidFill>
              <a:hlinkClick r:id="rId4" action="ppaction://hlinksldjump"/>
            </a:endParaRPr>
          </a:p>
        </p:txBody>
      </p:sp>
      <p:sp>
        <p:nvSpPr>
          <p:cNvPr id="1284" name="Google Shape;1284;p8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Dictionaries - Quiz</a:t>
            </a:r>
            <a:endParaRPr/>
          </a:p>
        </p:txBody>
      </p:sp>
      <p:sp>
        <p:nvSpPr>
          <p:cNvPr id="1285" name="Google Shape;1285;p8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sp>
        <p:nvSpPr>
          <p:cNvPr id="1286" name="Google Shape;1286;p85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85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8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Which built-in implementation of </a:t>
            </a:r>
            <a:r>
              <a:rPr lang="en-US" b="1">
                <a:solidFill>
                  <a:schemeClr val="lt1"/>
                </a:solidFill>
              </a:rPr>
              <a:t>IDictionary&lt;Key, Value&gt; </a:t>
            </a:r>
            <a:r>
              <a:rPr lang="en-US"/>
              <a:t>sorts the items by value?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rgbClr val="FF0000"/>
                </a:solidFill>
              </a:rPr>
              <a:t>Dictionary&lt;Key, Value&gt;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rgbClr val="FF0000"/>
                </a:solidFill>
              </a:rPr>
              <a:t>SortedDictionary&lt;Key, Value&gt;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chemeClr val="accent2"/>
                </a:solidFill>
              </a:rPr>
              <a:t>None</a:t>
            </a:r>
            <a:endParaRPr u="sng">
              <a:solidFill>
                <a:schemeClr val="accent2"/>
              </a:solidFill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293" name="Google Shape;1293;p8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Dictionaries - Answer</a:t>
            </a:r>
            <a:endParaRPr/>
          </a:p>
        </p:txBody>
      </p:sp>
      <p:sp>
        <p:nvSpPr>
          <p:cNvPr id="1294" name="Google Shape;1294;p8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pic>
        <p:nvPicPr>
          <p:cNvPr id="1295" name="Google Shape;1295;p86" descr="Checkma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6602" y="352497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87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8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Which is the main reason to use a hash table instead of a red-black BST?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Supports more operations efficiently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Better worst-case performance guarantee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u="sng">
                <a:solidFill>
                  <a:schemeClr val="hlink"/>
                </a:solidFill>
                <a:hlinkClick r:id="rId3" action="ppaction://hlinksldjump"/>
              </a:rPr>
              <a:t>Better performance in practice on typical inputs</a:t>
            </a:r>
            <a:endParaRPr u="sng">
              <a:solidFill>
                <a:schemeClr val="hlink"/>
              </a:solidFill>
              <a:hlinkClick r:id="rId3" action="ppaction://hlinksldjump"/>
            </a:endParaRPr>
          </a:p>
        </p:txBody>
      </p:sp>
      <p:sp>
        <p:nvSpPr>
          <p:cNvPr id="1302" name="Google Shape;1302;p8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 Tables - Quiz</a:t>
            </a:r>
            <a:endParaRPr/>
          </a:p>
        </p:txBody>
      </p:sp>
      <p:sp>
        <p:nvSpPr>
          <p:cNvPr id="1303" name="Google Shape;1303;p8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1304" name="Google Shape;1304;p87"/>
          <p:cNvSpPr/>
          <p:nvPr/>
        </p:nvSpPr>
        <p:spPr>
          <a:xfrm rot="-5400000">
            <a:off x="3095812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8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8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Which is the main reason to use a hash table instead of a red-black BST?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rgbClr val="FF0000"/>
                </a:solidFill>
              </a:rPr>
              <a:t>Supports more operations efficiently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rgbClr val="FF0000"/>
                </a:solidFill>
              </a:rPr>
              <a:t>Better worst-case performance guarantee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>
                <a:solidFill>
                  <a:schemeClr val="accent2"/>
                </a:solidFill>
              </a:rPr>
              <a:t>Better performance in practice on typical inputs</a:t>
            </a:r>
            <a:endParaRPr u="sng">
              <a:solidFill>
                <a:schemeClr val="accent2"/>
              </a:solidFill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311" name="Google Shape;1311;p8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 Tables - Answer</a:t>
            </a:r>
            <a:endParaRPr/>
          </a:p>
        </p:txBody>
      </p:sp>
      <p:sp>
        <p:nvSpPr>
          <p:cNvPr id="1312" name="Google Shape;1312;p8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pic>
        <p:nvPicPr>
          <p:cNvPr id="1313" name="Google Shape;1313;p88" descr="Checkma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0200" y="347909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 hash table has </a:t>
            </a:r>
            <a:r>
              <a:rPr lang="en-US" b="1">
                <a:solidFill>
                  <a:schemeClr val="lt1"/>
                </a:solidFill>
              </a:rPr>
              <a:t>m</a:t>
            </a:r>
            <a:r>
              <a:rPr lang="en-US"/>
              <a:t> slots, indexed from </a:t>
            </a:r>
            <a:r>
              <a:rPr lang="en-US" b="1">
                <a:solidFill>
                  <a:schemeClr val="lt1"/>
                </a:solidFill>
              </a:rPr>
              <a:t>0</a:t>
            </a:r>
            <a:r>
              <a:rPr lang="en-US"/>
              <a:t> to </a:t>
            </a:r>
            <a:r>
              <a:rPr lang="en-US" b="1">
                <a:solidFill>
                  <a:schemeClr val="lt1"/>
                </a:solidFill>
              </a:rPr>
              <a:t>m-1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 hash function converts </a:t>
            </a:r>
            <a:r>
              <a:rPr lang="en-US" b="1">
                <a:solidFill>
                  <a:schemeClr val="lt1"/>
                </a:solidFill>
              </a:rPr>
              <a:t>keys</a:t>
            </a:r>
            <a:r>
              <a:rPr lang="en-US"/>
              <a:t> into array indices</a:t>
            </a:r>
            <a:endParaRPr/>
          </a:p>
        </p:txBody>
      </p:sp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Hash Functions and Hashing</a:t>
            </a:r>
            <a:endParaRPr/>
          </a:p>
        </p:txBody>
      </p:sp>
      <p:sp>
        <p:nvSpPr>
          <p:cNvPr id="294" name="Google Shape;294;p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295" name="Google Shape;295;p8"/>
          <p:cNvGraphicFramePr/>
          <p:nvPr/>
        </p:nvGraphicFramePr>
        <p:xfrm>
          <a:off x="3205608" y="3733801"/>
          <a:ext cx="5789775" cy="686375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3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" name="Google Shape;296;p8"/>
          <p:cNvGraphicFramePr/>
          <p:nvPr/>
        </p:nvGraphicFramePr>
        <p:xfrm>
          <a:off x="3205606" y="3200400"/>
          <a:ext cx="5789775" cy="419472"/>
        </p:xfrm>
        <a:graphic>
          <a:graphicData uri="http://schemas.openxmlformats.org/drawingml/2006/table">
            <a:tbl>
              <a:tblPr>
                <a:noFill/>
                <a:tableStyleId>{CAA98E78-7805-4508-84F1-CD3757DA612E}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m-1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" name="Google Shape;297;p8"/>
          <p:cNvSpPr txBox="1"/>
          <p:nvPr/>
        </p:nvSpPr>
        <p:spPr>
          <a:xfrm>
            <a:off x="2705970" y="3843372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</p:txBody>
      </p:sp>
      <p:sp>
        <p:nvSpPr>
          <p:cNvPr id="298" name="Google Shape;298;p8"/>
          <p:cNvSpPr txBox="1"/>
          <p:nvPr/>
        </p:nvSpPr>
        <p:spPr>
          <a:xfrm>
            <a:off x="4038600" y="5004435"/>
            <a:ext cx="3429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k.GetHashCode()</a:t>
            </a:r>
            <a:endParaRPr/>
          </a:p>
        </p:txBody>
      </p:sp>
      <p:cxnSp>
        <p:nvCxnSpPr>
          <p:cNvPr id="299" name="Google Shape;299;p8"/>
          <p:cNvCxnSpPr/>
          <p:nvPr/>
        </p:nvCxnSpPr>
        <p:spPr>
          <a:xfrm rot="10800000">
            <a:off x="5736480" y="4596447"/>
            <a:ext cx="0" cy="33655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0" name="Google Shape;300;p8"/>
          <p:cNvSpPr/>
          <p:nvPr/>
        </p:nvSpPr>
        <p:spPr>
          <a:xfrm>
            <a:off x="7902254" y="5527655"/>
            <a:ext cx="3222946" cy="1055608"/>
          </a:xfrm>
          <a:prstGeom prst="wedgeRoundRectCallout">
            <a:avLst>
              <a:gd name="adj1" fmla="val -73703"/>
              <a:gd name="adj2" fmla="val -5739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Returns 32-bit integer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89"/>
          <p:cNvGrpSpPr/>
          <p:nvPr/>
        </p:nvGrpSpPr>
        <p:grpSpPr>
          <a:xfrm>
            <a:off x="190403" y="1419225"/>
            <a:ext cx="8635245" cy="5301720"/>
            <a:chOff x="472011" y="1508786"/>
            <a:chExt cx="3799787" cy="4865561"/>
          </a:xfrm>
        </p:grpSpPr>
        <p:sp>
          <p:nvSpPr>
            <p:cNvPr id="1321" name="Google Shape;1321;p89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89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89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4" name="Google Shape;1324;p89"/>
          <p:cNvSpPr txBox="1">
            <a:spLocks noGrp="1"/>
          </p:cNvSpPr>
          <p:nvPr>
            <p:ph type="body" idx="1"/>
          </p:nvPr>
        </p:nvSpPr>
        <p:spPr>
          <a:xfrm>
            <a:off x="697879" y="1716113"/>
            <a:ext cx="8002574" cy="468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Hash-tables</a:t>
            </a:r>
            <a:r>
              <a:rPr lang="en-US"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map keys to values</a:t>
            </a:r>
            <a:endParaRPr/>
          </a:p>
          <a:p>
            <a:pPr marL="1123935" marR="0" lvl="1" indent="-514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Rely on hash-functions to distribute the keys in the table</a:t>
            </a:r>
            <a:endParaRPr/>
          </a:p>
          <a:p>
            <a:pPr marL="1123935" marR="0" lvl="1" indent="-514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Collisions needs resolution algorithm (e.g. chaining)</a:t>
            </a:r>
            <a:endParaRPr/>
          </a:p>
          <a:p>
            <a:pPr marL="1123935" marR="0" lvl="1" indent="-514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Very fast add / find / delete –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sz="30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Sets</a:t>
            </a:r>
            <a:r>
              <a:rPr lang="en-US"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hold a group of elements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lt1"/>
                </a:solidFill>
              </a:rPr>
              <a:t>Dictionaries</a:t>
            </a:r>
            <a:r>
              <a:rPr lang="en-US"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map key to value</a:t>
            </a:r>
            <a:endParaRPr/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8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326" name="Google Shape;1326;p8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pic>
        <p:nvPicPr>
          <p:cNvPr id="1327" name="Google Shape;1327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90"/>
          <p:cNvSpPr txBox="1">
            <a:spLocks noGrp="1"/>
          </p:cNvSpPr>
          <p:nvPr>
            <p:ph type="body" idx="4294967295"/>
          </p:nvPr>
        </p:nvSpPr>
        <p:spPr>
          <a:xfrm>
            <a:off x="1588" y="6400800"/>
            <a:ext cx="12114212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3"/>
              <a:buChar char="▪"/>
            </a:pPr>
            <a:endParaRPr sz="2123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98cfbd6bed_0_182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00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about.softuni.bg</a:t>
            </a:r>
            <a:r>
              <a:rPr lang="en-US" sz="3000"/>
              <a:t> </a:t>
            </a:r>
            <a:endParaRPr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1352" name="Google Shape;1352;g98cfbd6bed_0_182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1353" name="Google Shape;1353;g98cfbd6bed_0_182"/>
          <p:cNvSpPr txBox="1">
            <a:spLocks noGrp="1"/>
          </p:cNvSpPr>
          <p:nvPr>
            <p:ph type="sldNum" idx="4294967295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98cfbd6bed_0_173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200" cy="54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1342" name="Google Shape;1342;g98cfbd6bed_0_173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g98cfbd6bed_0_17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1344" name="Google Shape;1344;g98cfbd6bed_0_17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3985</Words>
  <Application>Microsoft Office PowerPoint</Application>
  <PresentationFormat>Widescreen</PresentationFormat>
  <Paragraphs>1327</Paragraphs>
  <Slides>93</Slides>
  <Notes>93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Consolas</vt:lpstr>
      <vt:lpstr>Noto Sans Symbols</vt:lpstr>
      <vt:lpstr>1_SoftUni3_1</vt:lpstr>
      <vt:lpstr>Hash Tables, Sets  and Dictionaries</vt:lpstr>
      <vt:lpstr>Table of Contents</vt:lpstr>
      <vt:lpstr>Have a Question?</vt:lpstr>
      <vt:lpstr>PowerPoint Presentation</vt:lpstr>
      <vt:lpstr>Hash Function</vt:lpstr>
      <vt:lpstr>Hash Function (2)</vt:lpstr>
      <vt:lpstr>Hash Function (3)</vt:lpstr>
      <vt:lpstr>Hash Table</vt:lpstr>
      <vt:lpstr>Hash Functions and Hashing</vt:lpstr>
      <vt:lpstr>Hashing Functions</vt:lpstr>
      <vt:lpstr>Hashing Functions (2)</vt:lpstr>
      <vt:lpstr>Hash Functions - Quiz</vt:lpstr>
      <vt:lpstr>Hash Functions - Answer</vt:lpstr>
      <vt:lpstr>Modular Hashing</vt:lpstr>
      <vt:lpstr>Adding to Hash Table</vt:lpstr>
      <vt:lpstr>Adding to Hash Table (2)</vt:lpstr>
      <vt:lpstr>Adding to Hash Table (3)</vt:lpstr>
      <vt:lpstr>Adding to Hash Table (4)</vt:lpstr>
      <vt:lpstr>Adding to Hash Table (5)</vt:lpstr>
      <vt:lpstr>Adding to Hash Table (6)</vt:lpstr>
      <vt:lpstr>Collisions in a Hash Table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Open Addressing</vt:lpstr>
      <vt:lpstr>Collision Resolution: Open Addressing (2)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Linear Probing - Quiz</vt:lpstr>
      <vt:lpstr>Linear Probing - Answer</vt:lpstr>
      <vt:lpstr>Hash Table Performance</vt:lpstr>
      <vt:lpstr>Hash Tables Efficiency</vt:lpstr>
      <vt:lpstr>How Big the Hash-Table Should Be?</vt:lpstr>
      <vt:lpstr>Adding Item to Hash Table With Chaining</vt:lpstr>
      <vt:lpstr>PowerPoint Presentation</vt:lpstr>
      <vt:lpstr>PowerPoint Presentation</vt:lpstr>
      <vt:lpstr>Set and Bag ADTs</vt:lpstr>
      <vt:lpstr>Union</vt:lpstr>
      <vt:lpstr>Union</vt:lpstr>
      <vt:lpstr>Union</vt:lpstr>
      <vt:lpstr>Intersects</vt:lpstr>
      <vt:lpstr>Intersects</vt:lpstr>
      <vt:lpstr>Intersects</vt:lpstr>
      <vt:lpstr>Except</vt:lpstr>
      <vt:lpstr>Except</vt:lpstr>
      <vt:lpstr>Except</vt:lpstr>
      <vt:lpstr>Symmetric Except</vt:lpstr>
      <vt:lpstr>Symmetric Except</vt:lpstr>
      <vt:lpstr>Symmetric Except</vt:lpstr>
      <vt:lpstr>HashSet&lt;T&gt;</vt:lpstr>
      <vt:lpstr>SortedSet&lt;T&gt;</vt:lpstr>
      <vt:lpstr>Sets - Quiz</vt:lpstr>
      <vt:lpstr>Sets - Answer</vt:lpstr>
      <vt:lpstr>PowerPoint Presentation</vt:lpstr>
      <vt:lpstr>Comparasion Methods</vt:lpstr>
      <vt:lpstr>Implementing equals() and hashCode()</vt:lpstr>
      <vt:lpstr>Implementing IComparable&lt;T&gt;</vt:lpstr>
      <vt:lpstr>PowerPoint Presentation</vt:lpstr>
      <vt:lpstr>The Dictionary (Map) ADT</vt:lpstr>
      <vt:lpstr>ADT Map – Example</vt:lpstr>
      <vt:lpstr>Dictionary &lt;Key, Value&gt;</vt:lpstr>
      <vt:lpstr>Dictionary&lt;Key, Value&gt; (2)</vt:lpstr>
      <vt:lpstr>SortedDictionary&lt;Key, Value&gt;</vt:lpstr>
      <vt:lpstr>Dictionaries - Quiz</vt:lpstr>
      <vt:lpstr>Dictionaries - Answer</vt:lpstr>
      <vt:lpstr>Hash Tables - Quiz</vt:lpstr>
      <vt:lpstr>Hash Tables - Answer</vt:lpstr>
      <vt:lpstr>Summary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Tables, Sets  and Dictionaries</dc:title>
  <dc:creator>Software University Foundation</dc:creator>
  <cp:lastModifiedBy>kiriloirilkirilov</cp:lastModifiedBy>
  <cp:revision>10</cp:revision>
  <dcterms:created xsi:type="dcterms:W3CDTF">2018-05-23T13:08:44Z</dcterms:created>
  <dcterms:modified xsi:type="dcterms:W3CDTF">2020-10-13T15:23:07Z</dcterms:modified>
</cp:coreProperties>
</file>