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wl2szx7YBnQ4f4bndwEVheXFR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D8B627-65BB-4776-80D3-7813C9CA338F}">
  <a:tblStyle styleId="{63D8B627-65BB-4776-80D3-7813C9CA33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12D2C1-ACCC-4E7B-9E93-36ED5BA1A19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5EA"/>
          </a:solidFill>
        </a:fill>
      </a:tcStyle>
    </a:wholeTbl>
    <a:band1H>
      <a:tcTxStyle/>
      <a:tcStyle>
        <a:tcBdr/>
        <a:fill>
          <a:solidFill>
            <a:srgbClr val="FCEB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B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87" name="Google Shape;1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99" name="Google Shape;1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16cada00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9816cada0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/>
          </a:p>
        </p:txBody>
      </p:sp>
      <p:sp>
        <p:nvSpPr>
          <p:cNvPr id="554" name="Google Shape;55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/>
          </a:p>
        </p:txBody>
      </p:sp>
      <p:sp>
        <p:nvSpPr>
          <p:cNvPr id="568" name="Google Shape;56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816cada0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g9816cada0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9816cada00_0_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9816cada00_0_9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816cad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g9816cada0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9816cada00_0_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9816cada00_0_0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3" name="Google Shape;2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##</a:t>
            </a:r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0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8"/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8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body" idx="2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74677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9"/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84202"/>
            <a:ext cx="2126081" cy="53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9"/>
          <p:cNvPicPr preferRelativeResize="0"/>
          <p:nvPr/>
        </p:nvPicPr>
        <p:blipFill rotWithShape="1">
          <a:blip r:embed="rId3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9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49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9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9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0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83341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0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 txBox="1">
            <a:spLocks noGrp="1"/>
          </p:cNvSpPr>
          <p:nvPr>
            <p:ph type="ctrTitle"/>
          </p:nvPr>
        </p:nvSpPr>
        <p:spPr>
          <a:xfrm>
            <a:off x="4367551" y="314302"/>
            <a:ext cx="7384264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1"/>
          <p:cNvSpPr txBox="1">
            <a:spLocks noGrp="1"/>
          </p:cNvSpPr>
          <p:nvPr>
            <p:ph type="subTitle" idx="1"/>
          </p:nvPr>
        </p:nvSpPr>
        <p:spPr>
          <a:xfrm>
            <a:off x="4367551" y="2346299"/>
            <a:ext cx="73842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3198"/>
              <a:buNone/>
              <a:defRPr>
                <a:solidFill>
                  <a:srgbClr val="8A919E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998"/>
              <a:buNone/>
              <a:defRPr>
                <a:solidFill>
                  <a:srgbClr val="8A919E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798"/>
              <a:buNone/>
              <a:defRPr>
                <a:solidFill>
                  <a:srgbClr val="8A919E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598"/>
              <a:buNone/>
              <a:defRPr>
                <a:solidFill>
                  <a:srgbClr val="8A919E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51"/>
          <p:cNvSpPr txBox="1">
            <a:spLocks noGrp="1"/>
          </p:cNvSpPr>
          <p:nvPr>
            <p:ph type="body" idx="2"/>
          </p:nvPr>
        </p:nvSpPr>
        <p:spPr>
          <a:xfrm>
            <a:off x="760611" y="4164084"/>
            <a:ext cx="3188443" cy="52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E792A"/>
              </a:buClr>
              <a:buSzPts val="2800"/>
              <a:buNone/>
              <a:defRPr sz="28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51"/>
          <p:cNvSpPr>
            <a:spLocks noGrp="1"/>
          </p:cNvSpPr>
          <p:nvPr>
            <p:ph type="pic" idx="3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51"/>
          <p:cNvSpPr txBox="1">
            <a:spLocks noGrp="1"/>
          </p:cNvSpPr>
          <p:nvPr>
            <p:ph type="body" idx="4"/>
          </p:nvPr>
        </p:nvSpPr>
        <p:spPr>
          <a:xfrm>
            <a:off x="760611" y="4633983"/>
            <a:ext cx="3188444" cy="44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4B36C"/>
              </a:buClr>
              <a:buSzPts val="2300"/>
              <a:buNone/>
              <a:defRPr sz="23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51"/>
          <p:cNvSpPr txBox="1">
            <a:spLocks noGrp="1"/>
          </p:cNvSpPr>
          <p:nvPr>
            <p:ph type="body" idx="5"/>
          </p:nvPr>
        </p:nvSpPr>
        <p:spPr>
          <a:xfrm>
            <a:off x="760611" y="5011672"/>
            <a:ext cx="3188443" cy="3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BE8C4"/>
              </a:buClr>
              <a:buSzPts val="2000"/>
              <a:buNone/>
              <a:defRPr sz="2000" b="1">
                <a:solidFill>
                  <a:srgbClr val="FBE8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51"/>
          <p:cNvSpPr txBox="1">
            <a:spLocks noGrp="1"/>
          </p:cNvSpPr>
          <p:nvPr>
            <p:ph type="body" idx="6"/>
          </p:nvPr>
        </p:nvSpPr>
        <p:spPr>
          <a:xfrm>
            <a:off x="760611" y="5394605"/>
            <a:ext cx="3188443" cy="3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800"/>
              <a:buNone/>
              <a:defRPr sz="18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51"/>
          <p:cNvSpPr txBox="1">
            <a:spLocks noGrp="1"/>
          </p:cNvSpPr>
          <p:nvPr>
            <p:ph type="body" idx="7"/>
          </p:nvPr>
        </p:nvSpPr>
        <p:spPr>
          <a:xfrm>
            <a:off x="760611" y="5735768"/>
            <a:ext cx="3188443" cy="3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6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16cada00_0_18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9816cada00_0_184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9816cada00_0_184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9816cada00_0_184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9816cada00_0_184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9816cada00_0_184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6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g9816cada00_0_184"/>
          <p:cNvSpPr/>
          <p:nvPr/>
        </p:nvSpPr>
        <p:spPr>
          <a:xfrm>
            <a:off x="0" y="0"/>
            <a:ext cx="12195300" cy="10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9816cada00_0_184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9816cada00_0_184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0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40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40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0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1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2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2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3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44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44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44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44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44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44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44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44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44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44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44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44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44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44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44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44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44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45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5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5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5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6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6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6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7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7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7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7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7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7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191" name="Google Shape;191;p1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94" name="Google Shape;194;p1"/>
          <p:cNvSpPr txBox="1"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93" name="Google Shape;193;p1"/>
          <p:cNvSpPr txBox="1"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9" name="Google Shape;189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Choosing a Data Structure</a:t>
            </a:r>
            <a:endParaRPr/>
          </a:p>
        </p:txBody>
      </p:sp>
      <p:sp>
        <p:nvSpPr>
          <p:cNvPr id="190" name="Google Shape;190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Data Structures Augmentation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Hash-table-based map (</a:t>
            </a:r>
            <a:r>
              <a:rPr lang="en-US" b="1">
                <a:solidFill>
                  <a:schemeClr val="lt1"/>
                </a:solidFill>
              </a:rPr>
              <a:t>Dictionary&lt;K, V&gt;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 key-value pairs </a:t>
            </a:r>
            <a:r>
              <a:rPr lang="en-US"/>
              <a:t>+ fast </a:t>
            </a:r>
            <a:r>
              <a:rPr lang="en-US" b="1">
                <a:solidFill>
                  <a:schemeClr val="lt1"/>
                </a:solidFill>
              </a:rPr>
              <a:t>search by key </a:t>
            </a:r>
            <a:r>
              <a:rPr lang="en-US"/>
              <a:t>– O(1)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Keys have </a:t>
            </a:r>
            <a:r>
              <a:rPr lang="en-US" b="1">
                <a:solidFill>
                  <a:schemeClr val="lt1"/>
                </a:solidFill>
              </a:rPr>
              <a:t>no particular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Keys should implement </a:t>
            </a:r>
            <a:r>
              <a:rPr lang="en-US" b="1">
                <a:solidFill>
                  <a:schemeClr val="lt1"/>
                </a:solidFill>
              </a:rPr>
              <a:t>GetHashCode(…) </a:t>
            </a:r>
            <a:r>
              <a:rPr lang="en-US"/>
              <a:t>and </a:t>
            </a:r>
            <a:r>
              <a:rPr lang="en-US" b="1">
                <a:solidFill>
                  <a:schemeClr val="lt1"/>
                </a:solidFill>
              </a:rPr>
              <a:t>Equals(…)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Dictionary</a:t>
            </a:r>
            <a:endParaRPr dirty="0"/>
          </a:p>
        </p:txBody>
      </p:sp>
      <p:sp>
        <p:nvSpPr>
          <p:cNvPr id="270" name="Google Shape;270;p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71" name="Google Shape;271;p9"/>
          <p:cNvGraphicFramePr/>
          <p:nvPr/>
        </p:nvGraphicFramePr>
        <p:xfrm>
          <a:off x="685801" y="4191001"/>
          <a:ext cx="10820400" cy="18072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0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Balanced tree-based map (</a:t>
            </a:r>
            <a:r>
              <a:rPr lang="en-US" b="1" dirty="0" err="1">
                <a:solidFill>
                  <a:schemeClr val="lt1"/>
                </a:solidFill>
              </a:rPr>
              <a:t>OrderedDictionary</a:t>
            </a:r>
            <a:r>
              <a:rPr lang="en-US" b="1" dirty="0">
                <a:solidFill>
                  <a:schemeClr val="lt1"/>
                </a:solidFill>
              </a:rPr>
              <a:t>&lt;K, V&gt;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Elements are </a:t>
            </a:r>
            <a:r>
              <a:rPr lang="en-US" b="1" dirty="0">
                <a:solidFill>
                  <a:schemeClr val="lt1"/>
                </a:solidFill>
              </a:rPr>
              <a:t>ordered</a:t>
            </a:r>
            <a:r>
              <a:rPr lang="en-US" dirty="0"/>
              <a:t> by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Fast </a:t>
            </a:r>
            <a:r>
              <a:rPr lang="en-US" b="1" dirty="0">
                <a:solidFill>
                  <a:schemeClr val="lt1"/>
                </a:solidFill>
              </a:rPr>
              <a:t>add key-value pairs</a:t>
            </a:r>
            <a:r>
              <a:rPr lang="en-US" dirty="0"/>
              <a:t> + fast </a:t>
            </a:r>
            <a:r>
              <a:rPr lang="en-US" b="1" dirty="0">
                <a:solidFill>
                  <a:schemeClr val="lt1"/>
                </a:solidFill>
              </a:rPr>
              <a:t>search by key </a:t>
            </a:r>
            <a:r>
              <a:rPr lang="en-US" dirty="0"/>
              <a:t>+ fast </a:t>
            </a:r>
            <a:r>
              <a:rPr lang="en-US" b="1" dirty="0">
                <a:solidFill>
                  <a:schemeClr val="lt1"/>
                </a:solidFill>
              </a:rPr>
              <a:t>sub-range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Keys should be </a:t>
            </a:r>
            <a:r>
              <a:rPr lang="en-US" b="1" dirty="0" err="1">
                <a:solidFill>
                  <a:schemeClr val="lt1"/>
                </a:solidFill>
              </a:rPr>
              <a:t>IComparable</a:t>
            </a:r>
            <a:r>
              <a:rPr lang="en-US" b="1" dirty="0">
                <a:solidFill>
                  <a:schemeClr val="lt1"/>
                </a:solidFill>
              </a:rPr>
              <a:t>&lt;K&gt;</a:t>
            </a:r>
            <a:endParaRPr b="1" dirty="0">
              <a:solidFill>
                <a:schemeClr val="lt1"/>
              </a:solidFill>
            </a:endParaRPr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Balanced trees slower than hash-tables: </a:t>
            </a:r>
            <a:r>
              <a:rPr lang="en-US" b="1" dirty="0">
                <a:solidFill>
                  <a:schemeClr val="lt1"/>
                </a:solidFill>
              </a:rPr>
              <a:t>O(log n)</a:t>
            </a:r>
            <a:r>
              <a:rPr lang="en-US" dirty="0"/>
              <a:t> vs. </a:t>
            </a:r>
            <a:r>
              <a:rPr lang="en-US" b="1" dirty="0">
                <a:solidFill>
                  <a:schemeClr val="lt1"/>
                </a:solidFill>
              </a:rPr>
              <a:t>O(1)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77" name="Google Shape;277;p1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Ordered Dictionary</a:t>
            </a:r>
            <a:endParaRPr dirty="0"/>
          </a:p>
        </p:txBody>
      </p: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79" name="Google Shape;279;p10"/>
          <p:cNvGraphicFramePr/>
          <p:nvPr/>
        </p:nvGraphicFramePr>
        <p:xfrm>
          <a:off x="689249" y="4630695"/>
          <a:ext cx="10820400" cy="2075368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Hash-table-based multi-dictionary (</a:t>
            </a:r>
            <a:r>
              <a:rPr lang="en-US" b="1" dirty="0" err="1">
                <a:solidFill>
                  <a:schemeClr val="lt1"/>
                </a:solidFill>
              </a:rPr>
              <a:t>MultiDictionary</a:t>
            </a:r>
            <a:r>
              <a:rPr lang="en-US" b="1" dirty="0">
                <a:solidFill>
                  <a:schemeClr val="lt1"/>
                </a:solidFill>
              </a:rPr>
              <a:t>&lt;K, V&gt;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Fast </a:t>
            </a:r>
            <a:r>
              <a:rPr lang="en-US" b="1" dirty="0">
                <a:solidFill>
                  <a:schemeClr val="lt1"/>
                </a:solidFill>
              </a:rPr>
              <a:t>add key-value </a:t>
            </a:r>
            <a:r>
              <a:rPr lang="en-US" dirty="0"/>
              <a:t>+ fast</a:t>
            </a:r>
            <a:r>
              <a:rPr lang="en-US" b="1" dirty="0">
                <a:solidFill>
                  <a:schemeClr val="lt1"/>
                </a:solidFill>
              </a:rPr>
              <a:t> search by key</a:t>
            </a:r>
            <a:r>
              <a:rPr lang="en-US" dirty="0"/>
              <a:t> + </a:t>
            </a:r>
            <a:r>
              <a:rPr lang="en-US" b="1" dirty="0">
                <a:solidFill>
                  <a:schemeClr val="lt1"/>
                </a:solidFill>
              </a:rPr>
              <a:t>multiple values</a:t>
            </a:r>
            <a:r>
              <a:rPr lang="en-US" dirty="0"/>
              <a:t> by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 by existing key </a:t>
            </a:r>
            <a:r>
              <a:rPr lang="en-US" b="1" dirty="0">
                <a:solidFill>
                  <a:schemeClr val="lt1"/>
                </a:solidFill>
              </a:rPr>
              <a:t>appends a new value</a:t>
            </a:r>
            <a:r>
              <a:rPr lang="en-US" dirty="0"/>
              <a:t> for the same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Keys have </a:t>
            </a:r>
            <a:r>
              <a:rPr lang="en-US" b="1" dirty="0">
                <a:solidFill>
                  <a:schemeClr val="lt1"/>
                </a:solidFill>
              </a:rPr>
              <a:t>no particular order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Multi Dictionary</a:t>
            </a:r>
            <a:endParaRPr dirty="0"/>
          </a:p>
        </p:txBody>
      </p:sp>
      <p:sp>
        <p:nvSpPr>
          <p:cNvPr id="286" name="Google Shape;286;p1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87" name="Google Shape;287;p11"/>
          <p:cNvGraphicFramePr/>
          <p:nvPr>
            <p:extLst>
              <p:ext uri="{D42A27DB-BD31-4B8C-83A1-F6EECF244321}">
                <p14:modId xmlns:p14="http://schemas.microsoft.com/office/powerpoint/2010/main" val="1630119288"/>
              </p:ext>
            </p:extLst>
          </p:nvPr>
        </p:nvGraphicFramePr>
        <p:xfrm>
          <a:off x="685800" y="4454293"/>
          <a:ext cx="10820400" cy="209732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multi-dictionary: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MultiDictionary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Tree-based multi-dictionary (</a:t>
            </a:r>
            <a:r>
              <a:rPr lang="en-US" b="1" dirty="0" err="1">
                <a:solidFill>
                  <a:schemeClr val="lt1"/>
                </a:solidFill>
              </a:rPr>
              <a:t>OrderedMultiDictionary</a:t>
            </a:r>
            <a:r>
              <a:rPr lang="en-US" b="1" dirty="0">
                <a:solidFill>
                  <a:schemeClr val="lt1"/>
                </a:solidFill>
              </a:rPr>
              <a:t>&lt;K, V&gt;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Keys are </a:t>
            </a:r>
            <a:r>
              <a:rPr lang="en-US" b="1" dirty="0">
                <a:solidFill>
                  <a:schemeClr val="lt1"/>
                </a:solidFill>
              </a:rPr>
              <a:t>ordered</a:t>
            </a:r>
            <a:r>
              <a:rPr lang="en-US" dirty="0"/>
              <a:t> by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Fast </a:t>
            </a:r>
            <a:r>
              <a:rPr lang="en-US" b="1" dirty="0">
                <a:solidFill>
                  <a:schemeClr val="lt1"/>
                </a:solidFill>
              </a:rPr>
              <a:t>add key-value</a:t>
            </a:r>
            <a:r>
              <a:rPr lang="en-US" dirty="0"/>
              <a:t> + fast </a:t>
            </a:r>
            <a:r>
              <a:rPr lang="en-US" b="1" dirty="0">
                <a:solidFill>
                  <a:schemeClr val="lt1"/>
                </a:solidFill>
              </a:rPr>
              <a:t>search by key </a:t>
            </a:r>
            <a:r>
              <a:rPr lang="en-US" dirty="0"/>
              <a:t>+ fast </a:t>
            </a:r>
            <a:r>
              <a:rPr lang="en-US" b="1" dirty="0">
                <a:solidFill>
                  <a:schemeClr val="lt1"/>
                </a:solidFill>
              </a:rPr>
              <a:t>sub-range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 by existing key appends a new value for the same key</a:t>
            </a:r>
            <a:endParaRPr dirty="0"/>
          </a:p>
        </p:txBody>
      </p:sp>
      <p:sp>
        <p:nvSpPr>
          <p:cNvPr id="293" name="Google Shape;293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Ordered Multi Dictionary</a:t>
            </a:r>
            <a:endParaRPr dirty="0"/>
          </a:p>
        </p:txBody>
      </p:sp>
      <p:sp>
        <p:nvSpPr>
          <p:cNvPr id="294" name="Google Shape;294;p1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95" name="Google Shape;295;p12"/>
          <p:cNvGraphicFramePr/>
          <p:nvPr/>
        </p:nvGraphicFramePr>
        <p:xfrm>
          <a:off x="503401" y="4244051"/>
          <a:ext cx="11185200" cy="202342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2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Tree-based multi-dictionary: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Hash-table-based set (</a:t>
            </a:r>
            <a:r>
              <a:rPr lang="en-US" b="1">
                <a:solidFill>
                  <a:schemeClr val="lt1"/>
                </a:solidFill>
              </a:rPr>
              <a:t>HashSet&lt;T&gt;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Unique</a:t>
            </a:r>
            <a:r>
              <a:rPr lang="en-US"/>
              <a:t> values + 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have </a:t>
            </a:r>
            <a:r>
              <a:rPr lang="en-US" b="1">
                <a:solidFill>
                  <a:schemeClr val="lt1"/>
                </a:solidFill>
              </a:rPr>
              <a:t>no particular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should implement </a:t>
            </a:r>
            <a:r>
              <a:rPr lang="en-US" b="1">
                <a:solidFill>
                  <a:schemeClr val="lt1"/>
                </a:solidFill>
              </a:rPr>
              <a:t>GetHashCode(…) </a:t>
            </a:r>
            <a:r>
              <a:rPr lang="en-US"/>
              <a:t>and </a:t>
            </a:r>
            <a:r>
              <a:rPr lang="en-US" b="1">
                <a:solidFill>
                  <a:schemeClr val="lt1"/>
                </a:solidFill>
              </a:rPr>
              <a:t>Equals(…)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Hash Set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303" name="Google Shape;303;p13"/>
          <p:cNvGraphicFramePr/>
          <p:nvPr/>
        </p:nvGraphicFramePr>
        <p:xfrm>
          <a:off x="685801" y="4074864"/>
          <a:ext cx="10820400" cy="209732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set: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Balanced tree-based set (</a:t>
            </a:r>
            <a:r>
              <a:rPr lang="en-US" b="1">
                <a:solidFill>
                  <a:schemeClr val="lt1"/>
                </a:solidFill>
              </a:rPr>
              <a:t>SortedSet&lt;T&gt;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Unique</a:t>
            </a:r>
            <a:r>
              <a:rPr lang="en-US"/>
              <a:t> values + </a:t>
            </a:r>
            <a:r>
              <a:rPr lang="en-US" b="1">
                <a:solidFill>
                  <a:schemeClr val="lt1"/>
                </a:solidFill>
              </a:rPr>
              <a:t>sorted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sub-range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should be </a:t>
            </a:r>
            <a:r>
              <a:rPr lang="en-US" b="1">
                <a:solidFill>
                  <a:schemeClr val="lt1"/>
                </a:solidFill>
              </a:rPr>
              <a:t>IComparable&lt;T&gt;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Sorted Set</a:t>
            </a:r>
            <a:endParaRPr dirty="0"/>
          </a:p>
        </p:txBody>
      </p:sp>
      <p:sp>
        <p:nvSpPr>
          <p:cNvPr id="310" name="Google Shape;310;p1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311" name="Google Shape;311;p14"/>
          <p:cNvGraphicFramePr/>
          <p:nvPr/>
        </p:nvGraphicFramePr>
        <p:xfrm>
          <a:off x="685801" y="4181928"/>
          <a:ext cx="10820400" cy="1837881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set: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SortedSet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Hash-table-based bag (</a:t>
            </a:r>
            <a:r>
              <a:rPr lang="en-US" b="1">
                <a:solidFill>
                  <a:schemeClr val="lt1"/>
                </a:solidFill>
              </a:rPr>
              <a:t>Bag&lt;T&gt;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Bags allow </a:t>
            </a:r>
            <a:r>
              <a:rPr lang="en-US" b="1">
                <a:solidFill>
                  <a:schemeClr val="lt1"/>
                </a:solidFill>
              </a:rPr>
              <a:t>duplicates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find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have </a:t>
            </a:r>
            <a:r>
              <a:rPr lang="en-US" b="1">
                <a:solidFill>
                  <a:schemeClr val="lt1"/>
                </a:solidFill>
              </a:rPr>
              <a:t>no particular order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Hash Bag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319" name="Google Shape;319;p15"/>
          <p:cNvGraphicFramePr/>
          <p:nvPr/>
        </p:nvGraphicFramePr>
        <p:xfrm>
          <a:off x="685801" y="4230626"/>
          <a:ext cx="10820400" cy="17891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bag: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Bag&lt;T&gt;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Balanced tree-based bag (</a:t>
            </a:r>
            <a:r>
              <a:rPr lang="en-US" b="1">
                <a:solidFill>
                  <a:schemeClr val="lt1"/>
                </a:solidFill>
              </a:rPr>
              <a:t>SortedBag&lt;T&gt;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Allow </a:t>
            </a:r>
            <a:r>
              <a:rPr lang="en-US" b="1">
                <a:solidFill>
                  <a:schemeClr val="lt1"/>
                </a:solidFill>
              </a:rPr>
              <a:t>duplicates</a:t>
            </a:r>
            <a:r>
              <a:rPr lang="en-US"/>
              <a:t>, </a:t>
            </a:r>
            <a:r>
              <a:rPr lang="en-US" b="1">
                <a:solidFill>
                  <a:schemeClr val="lt1"/>
                </a:solidFill>
              </a:rPr>
              <a:t>sorted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find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Access by </a:t>
            </a:r>
            <a:r>
              <a:rPr lang="en-US" b="1">
                <a:solidFill>
                  <a:schemeClr val="lt1"/>
                </a:solidFill>
              </a:rPr>
              <a:t>sorted index</a:t>
            </a:r>
            <a:r>
              <a:rPr lang="en-US"/>
              <a:t> + extract </a:t>
            </a:r>
            <a:r>
              <a:rPr lang="en-US" b="1">
                <a:solidFill>
                  <a:schemeClr val="lt1"/>
                </a:solidFill>
              </a:rPr>
              <a:t>sub-range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Sorted Bag</a:t>
            </a:r>
            <a:endParaRPr dirty="0"/>
          </a:p>
        </p:txBody>
      </p:sp>
      <p:sp>
        <p:nvSpPr>
          <p:cNvPr id="326" name="Google Shape;326;p1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327" name="Google Shape;327;p16"/>
          <p:cNvGraphicFramePr/>
          <p:nvPr/>
        </p:nvGraphicFramePr>
        <p:xfrm>
          <a:off x="685801" y="4111824"/>
          <a:ext cx="10820400" cy="19841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bag: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OrderedBag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Priority Queue (</a:t>
            </a:r>
            <a:r>
              <a:rPr lang="en-US" b="1" dirty="0">
                <a:solidFill>
                  <a:schemeClr val="lt1"/>
                </a:solidFill>
              </a:rPr>
              <a:t>Heap</a:t>
            </a:r>
            <a:r>
              <a:rPr lang="en-US" dirty="0"/>
              <a:t>) – </a:t>
            </a:r>
            <a:r>
              <a:rPr lang="en-US" b="1" dirty="0">
                <a:solidFill>
                  <a:schemeClr val="lt1"/>
                </a:solidFill>
              </a:rPr>
              <a:t>fast max</a:t>
            </a:r>
            <a:r>
              <a:rPr lang="en-US" dirty="0"/>
              <a:t>/</a:t>
            </a:r>
            <a:r>
              <a:rPr lang="en-US" b="1" dirty="0">
                <a:solidFill>
                  <a:schemeClr val="lt1"/>
                </a:solidFill>
              </a:rPr>
              <a:t>min</a:t>
            </a:r>
            <a:r>
              <a:rPr lang="en-US" dirty="0"/>
              <a:t> element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Rope</a:t>
            </a:r>
            <a:r>
              <a:rPr lang="en-US" dirty="0"/>
              <a:t> – fast </a:t>
            </a:r>
            <a:r>
              <a:rPr lang="en-US" b="1" dirty="0">
                <a:solidFill>
                  <a:schemeClr val="lt1"/>
                </a:solidFill>
              </a:rPr>
              <a:t>add</a:t>
            </a:r>
            <a:r>
              <a:rPr lang="en-US" dirty="0"/>
              <a:t>/</a:t>
            </a:r>
            <a:r>
              <a:rPr lang="en-US" b="1" dirty="0">
                <a:solidFill>
                  <a:schemeClr val="lt1"/>
                </a:solidFill>
              </a:rPr>
              <a:t>remove</a:t>
            </a:r>
            <a:r>
              <a:rPr lang="en-US" dirty="0"/>
              <a:t> by index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Prefix</a:t>
            </a:r>
            <a:r>
              <a:rPr lang="en-US" dirty="0"/>
              <a:t> tree (</a:t>
            </a:r>
            <a:r>
              <a:rPr lang="en-US" dirty="0" err="1"/>
              <a:t>Trie</a:t>
            </a:r>
            <a:r>
              <a:rPr lang="en-US" dirty="0"/>
              <a:t>) – fast </a:t>
            </a:r>
            <a:r>
              <a:rPr lang="en-US" b="1" dirty="0">
                <a:solidFill>
                  <a:schemeClr val="lt1"/>
                </a:solidFill>
              </a:rPr>
              <a:t>prefix search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Suffix</a:t>
            </a:r>
            <a:r>
              <a:rPr lang="en-US" dirty="0"/>
              <a:t> tree – fast </a:t>
            </a:r>
            <a:r>
              <a:rPr lang="en-US" b="1" dirty="0">
                <a:solidFill>
                  <a:schemeClr val="lt1"/>
                </a:solidFill>
              </a:rPr>
              <a:t>suffix search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Interval</a:t>
            </a:r>
            <a:r>
              <a:rPr lang="en-US" dirty="0"/>
              <a:t> tree – fast </a:t>
            </a:r>
            <a:r>
              <a:rPr lang="en-US" b="1" dirty="0">
                <a:solidFill>
                  <a:schemeClr val="lt1"/>
                </a:solidFill>
              </a:rPr>
              <a:t>interval search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K-d</a:t>
            </a:r>
            <a:r>
              <a:rPr lang="en-US" dirty="0"/>
              <a:t> trees, </a:t>
            </a:r>
            <a:r>
              <a:rPr lang="en-US" b="1" dirty="0">
                <a:solidFill>
                  <a:schemeClr val="lt1"/>
                </a:solidFill>
              </a:rPr>
              <a:t>Quad</a:t>
            </a:r>
            <a:r>
              <a:rPr lang="en-US" dirty="0"/>
              <a:t> trees – fast </a:t>
            </a:r>
            <a:r>
              <a:rPr lang="en-US" b="1" dirty="0">
                <a:solidFill>
                  <a:schemeClr val="lt1"/>
                </a:solidFill>
              </a:rPr>
              <a:t>geometric distance search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Special DS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Data Structure Efficiency – Comparison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341" name="Google Shape;341;p18"/>
          <p:cNvGraphicFramePr/>
          <p:nvPr/>
        </p:nvGraphicFramePr>
        <p:xfrm>
          <a:off x="746012" y="1483820"/>
          <a:ext cx="10820400" cy="49133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 array: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Double-linked list: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LinkedList&lt;T&gt;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Auto-resizable array-based list: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Queue: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Queue&lt;T&gt;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Classical Collection Data Structures – Summary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Linear Data Structures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Balanced Binary Search Trees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Hash Tables</a:t>
            </a:r>
            <a:endParaRPr dirty="0"/>
          </a:p>
          <a:p>
            <a:pPr marL="514041" lvl="0" indent="-5140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Choosing a Collection Data Structure</a:t>
            </a:r>
            <a:endParaRPr dirty="0"/>
          </a:p>
          <a:p>
            <a:pPr marL="514041" lvl="0" indent="-5140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Data Structures Augmentation</a:t>
            </a:r>
            <a:endParaRPr dirty="0"/>
          </a:p>
        </p:txBody>
      </p:sp>
      <p:sp>
        <p:nvSpPr>
          <p:cNvPr id="203" name="Google Shape;203;p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Data Structure Efficiency – Comparison (2)</a:t>
            </a:r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348" name="Google Shape;348;p19"/>
          <p:cNvGraphicFramePr/>
          <p:nvPr/>
        </p:nvGraphicFramePr>
        <p:xfrm>
          <a:off x="659876" y="1468796"/>
          <a:ext cx="10820400" cy="4928406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set: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set: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SortedSet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Data Structure Efficiency – Comparison (3)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355" name="Google Shape;355;p20"/>
          <p:cNvGraphicFramePr/>
          <p:nvPr/>
        </p:nvGraphicFramePr>
        <p:xfrm>
          <a:off x="746011" y="1483821"/>
          <a:ext cx="10820400" cy="49133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multi-dictionary: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Tree-based multi-dictionary: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bag: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Bag&lt;T&gt;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bag: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OrderedBag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1354" y="1632189"/>
            <a:ext cx="3177102" cy="220699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 txBox="1">
            <a:spLocks noGrp="1"/>
          </p:cNvSpPr>
          <p:nvPr>
            <p:ph type="body" idx="1"/>
          </p:nvPr>
        </p:nvSpPr>
        <p:spPr>
          <a:xfrm>
            <a:off x="367886" y="5230918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Data Structures Augmentation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Many scenarios combine several DS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No ideal DS choose between space and time</a:t>
            </a:r>
            <a:endParaRPr sz="2958"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For example, we can combine: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hash-table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search by key</a:t>
            </a:r>
            <a:r>
              <a:rPr lang="en-US" sz="2958" b="1" baseline="-25000" dirty="0">
                <a:solidFill>
                  <a:schemeClr val="lt1"/>
                </a:solidFill>
              </a:rPr>
              <a:t>1</a:t>
            </a:r>
            <a:r>
              <a:rPr lang="en-US" sz="2958" dirty="0"/>
              <a:t> (e.g. name)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hash-table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search by {key</a:t>
            </a:r>
            <a:r>
              <a:rPr lang="en-US" sz="2958" b="1" baseline="-25000" dirty="0">
                <a:solidFill>
                  <a:schemeClr val="lt1"/>
                </a:solidFill>
              </a:rPr>
              <a:t>2</a:t>
            </a:r>
            <a:r>
              <a:rPr lang="en-US" sz="2958" b="1" dirty="0">
                <a:solidFill>
                  <a:schemeClr val="lt1"/>
                </a:solidFill>
              </a:rPr>
              <a:t> + key</a:t>
            </a:r>
            <a:r>
              <a:rPr lang="en-US" sz="2958" b="1" baseline="-25000" dirty="0">
                <a:solidFill>
                  <a:schemeClr val="lt1"/>
                </a:solidFill>
              </a:rPr>
              <a:t>3</a:t>
            </a:r>
            <a:r>
              <a:rPr lang="en-US" sz="2958" b="1" dirty="0">
                <a:solidFill>
                  <a:schemeClr val="lt1"/>
                </a:solidFill>
              </a:rPr>
              <a:t>} </a:t>
            </a:r>
            <a:r>
              <a:rPr lang="en-US" sz="2958" dirty="0"/>
              <a:t>(e.g. name + town)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balanced search tree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extract-range(</a:t>
            </a:r>
            <a:r>
              <a:rPr lang="en-US" sz="2958" b="1" dirty="0" err="1">
                <a:solidFill>
                  <a:schemeClr val="lt1"/>
                </a:solidFill>
              </a:rPr>
              <a:t>start_key</a:t>
            </a:r>
            <a:r>
              <a:rPr lang="en-US" sz="2958" b="1" dirty="0">
                <a:solidFill>
                  <a:schemeClr val="lt1"/>
                </a:solidFill>
              </a:rPr>
              <a:t> … </a:t>
            </a:r>
            <a:r>
              <a:rPr lang="en-US" sz="2958" b="1" dirty="0" err="1">
                <a:solidFill>
                  <a:schemeClr val="lt1"/>
                </a:solidFill>
              </a:rPr>
              <a:t>end_key</a:t>
            </a:r>
            <a:r>
              <a:rPr lang="en-US" sz="2958" b="1" dirty="0">
                <a:solidFill>
                  <a:schemeClr val="lt1"/>
                </a:solidFill>
              </a:rPr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rope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access-by-index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balanced search tree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access-by-sorted-index</a:t>
            </a:r>
            <a:endParaRPr sz="2958" b="1" dirty="0">
              <a:solidFill>
                <a:schemeClr val="lt1"/>
              </a:solidFill>
            </a:endParaRPr>
          </a:p>
        </p:txBody>
      </p:sp>
      <p:sp>
        <p:nvSpPr>
          <p:cNvPr id="375" name="Google Shape;375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Combining Data Structures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Design a data structure that efficiently implements:</a:t>
            </a:r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Collection of People</a:t>
            </a:r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384" name="Google Shape;384;p24"/>
          <p:cNvGraphicFramePr/>
          <p:nvPr>
            <p:extLst>
              <p:ext uri="{D42A27DB-BD31-4B8C-83A1-F6EECF244321}">
                <p14:modId xmlns:p14="http://schemas.microsoft.com/office/powerpoint/2010/main" val="720224186"/>
              </p:ext>
            </p:extLst>
          </p:nvPr>
        </p:nvGraphicFramePr>
        <p:xfrm>
          <a:off x="533400" y="1981200"/>
          <a:ext cx="11173875" cy="4206320"/>
        </p:xfrm>
        <a:graphic>
          <a:graphicData uri="http://schemas.openxmlformats.org/drawingml/2006/table">
            <a:tbl>
              <a:tblPr firstRow="1" bandRow="1">
                <a:noFill/>
                <a:tableStyleId>{7B12D2C1-ACCC-4E7B-9E93-36ED5BA1A196}</a:tableStyleId>
              </a:tblPr>
              <a:tblGrid>
                <a:gridCol w="525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</a:rPr>
                        <a:t>Return 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en-US" sz="2800" b="1" u="none" strike="noStrike" cap="none">
                          <a:solidFill>
                            <a:schemeClr val="lt1"/>
                          </a:solidFill>
                        </a:rPr>
                        <a:t>dd</a:t>
                      </a:r>
                      <a:r>
                        <a:rPr lang="en-US" sz="2800" b="0" u="none" strike="noStrike" cap="none">
                          <a:solidFill>
                            <a:schemeClr val="dk1"/>
                          </a:solidFill>
                        </a:rPr>
                        <a:t>(email, name, age, town)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lt1"/>
                          </a:solidFill>
                        </a:rPr>
                        <a:t>bool</a:t>
                      </a:r>
                      <a:r>
                        <a:rPr lang="en-US" sz="2800" b="1" dirty="0">
                          <a:solidFill>
                            <a:srgbClr val="1A334B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– unique email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(email)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Person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 or</a:t>
                      </a:r>
                      <a:r>
                        <a:rPr lang="en-US" sz="2800" b="1">
                          <a:solidFill>
                            <a:srgbClr val="1A334B"/>
                          </a:solidFill>
                        </a:rPr>
                        <a:t>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Delete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(email)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bool</a:t>
                      </a:r>
                      <a:endParaRPr sz="2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(email_domain)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IEnumerable&lt;P&gt;</a:t>
                      </a:r>
                      <a:r>
                        <a:rPr lang="en-US" sz="2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– sorted by 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(name, town)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IEnumerable&lt;P&gt;</a:t>
                      </a:r>
                      <a:r>
                        <a:rPr lang="en-US" sz="2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– sorted by 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(start_age, end_age)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IEnumerable&lt;P&gt;</a:t>
                      </a:r>
                      <a:r>
                        <a:rPr lang="en-US" sz="2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– sorted by age, 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(start_age, end_age, town)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dirty="0" err="1">
                          <a:solidFill>
                            <a:schemeClr val="lt1"/>
                          </a:solidFill>
                        </a:rPr>
                        <a:t>IEnumerable</a:t>
                      </a:r>
                      <a:r>
                        <a:rPr lang="en-US" sz="2800" b="1" dirty="0">
                          <a:solidFill>
                            <a:schemeClr val="lt1"/>
                          </a:solidFill>
                        </a:rPr>
                        <a:t>&lt;P&gt;</a:t>
                      </a:r>
                      <a:r>
                        <a:rPr lang="en-US" sz="28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dk1"/>
                          </a:solidFill>
                        </a:rPr>
                        <a:t>– sorted by age, email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List based solution – </a:t>
            </a:r>
            <a:r>
              <a:rPr lang="en-US" b="1">
                <a:solidFill>
                  <a:schemeClr val="lt1"/>
                </a:solidFill>
              </a:rPr>
              <a:t>single list</a:t>
            </a:r>
            <a:r>
              <a:rPr lang="en-US"/>
              <a:t> for all operations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Easy</a:t>
            </a:r>
            <a:r>
              <a:rPr lang="en-US"/>
              <a:t> to </a:t>
            </a:r>
            <a:r>
              <a:rPr lang="en-US" b="1">
                <a:solidFill>
                  <a:schemeClr val="lt1"/>
                </a:solidFill>
              </a:rPr>
              <a:t>implement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Easy to achieve </a:t>
            </a:r>
            <a:r>
              <a:rPr lang="en-US" b="1">
                <a:solidFill>
                  <a:schemeClr val="lt1"/>
                </a:solidFill>
              </a:rPr>
              <a:t>correct behavior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Useful for</a:t>
            </a:r>
            <a:r>
              <a:rPr lang="en-US" b="1">
                <a:solidFill>
                  <a:schemeClr val="lt1"/>
                </a:solidFill>
              </a:rPr>
              <a:t> creating unit tests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List Based Solution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392" name="Google Shape;392;p25"/>
          <p:cNvGraphicFramePr/>
          <p:nvPr/>
        </p:nvGraphicFramePr>
        <p:xfrm>
          <a:off x="5562601" y="5181600"/>
          <a:ext cx="5075100" cy="6096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9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Mimi</a:t>
                      </a:r>
                      <a:endParaRPr dirty="0"/>
                    </a:p>
                  </a:txBody>
                  <a:tcPr marL="121900" marR="121900" marT="45725" marB="45725" anchor="ctr">
                    <a:lnL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Jana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Acho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nsolas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Lili</a:t>
                      </a:r>
                      <a:endParaRPr dirty="0"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3" name="Google Shape;393;p25"/>
          <p:cNvGraphicFramePr/>
          <p:nvPr/>
        </p:nvGraphicFramePr>
        <p:xfrm>
          <a:off x="5562600" y="4667929"/>
          <a:ext cx="5073150" cy="4194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104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bool </a:t>
            </a:r>
            <a:r>
              <a:rPr lang="en-US" b="1" dirty="0">
                <a:solidFill>
                  <a:schemeClr val="lt1"/>
                </a:solidFill>
              </a:rPr>
              <a:t>Add</a:t>
            </a:r>
            <a:r>
              <a:rPr lang="en-US" dirty="0"/>
              <a:t>(email, name, age, town)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a </a:t>
            </a:r>
            <a:r>
              <a:rPr lang="en-US" b="1" dirty="0">
                <a:solidFill>
                  <a:schemeClr val="lt1"/>
                </a:solidFill>
              </a:rPr>
              <a:t>Person</a:t>
            </a:r>
            <a:r>
              <a:rPr lang="en-US" dirty="0"/>
              <a:t> object to hold </a:t>
            </a:r>
            <a:r>
              <a:rPr lang="en-US" b="1" dirty="0">
                <a:solidFill>
                  <a:schemeClr val="lt1"/>
                </a:solidFill>
              </a:rPr>
              <a:t>{ </a:t>
            </a:r>
            <a:r>
              <a:rPr lang="en-US" b="1" i="1" dirty="0">
                <a:solidFill>
                  <a:schemeClr val="lt1"/>
                </a:solidFill>
              </a:rPr>
              <a:t>email + name + age + town </a:t>
            </a:r>
            <a:r>
              <a:rPr lang="en-US" b="1" dirty="0">
                <a:solidFill>
                  <a:schemeClr val="lt1"/>
                </a:solidFill>
              </a:rPr>
              <a:t>}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 the new person to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underlying data structures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99" name="Google Shape;399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Add Person</a:t>
            </a:r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4419601" y="4694369"/>
            <a:ext cx="7713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26"/>
          <p:cNvCxnSpPr>
            <a:stCxn id="401" idx="3"/>
          </p:cNvCxnSpPr>
          <p:nvPr/>
        </p:nvCxnSpPr>
        <p:spPr>
          <a:xfrm>
            <a:off x="5190966" y="4955979"/>
            <a:ext cx="1438500" cy="4743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26"/>
          <p:cNvCxnSpPr>
            <a:stCxn id="401" idx="3"/>
          </p:cNvCxnSpPr>
          <p:nvPr/>
        </p:nvCxnSpPr>
        <p:spPr>
          <a:xfrm rot="10800000" flipH="1">
            <a:off x="5190966" y="4343379"/>
            <a:ext cx="2403000" cy="6126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04" name="Google Shape;40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721" y="5030740"/>
            <a:ext cx="2231102" cy="129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3375" y="3741548"/>
            <a:ext cx="4275123" cy="190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Person </a:t>
            </a:r>
            <a:r>
              <a:rPr lang="en-US" b="1" dirty="0">
                <a:solidFill>
                  <a:schemeClr val="lt1"/>
                </a:solidFill>
              </a:rPr>
              <a:t>Find(email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</a:t>
            </a:r>
            <a:r>
              <a:rPr lang="en-US" b="1" dirty="0">
                <a:solidFill>
                  <a:schemeClr val="lt1"/>
                </a:solidFill>
              </a:rPr>
              <a:t>{ </a:t>
            </a:r>
            <a:r>
              <a:rPr lang="en-US" b="1" i="1" dirty="0">
                <a:solidFill>
                  <a:schemeClr val="lt1"/>
                </a:solidFill>
              </a:rPr>
              <a:t>email person </a:t>
            </a:r>
            <a:r>
              <a:rPr lang="en-US" b="1" dirty="0">
                <a:solidFill>
                  <a:schemeClr val="lt1"/>
                </a:solidFill>
              </a:rPr>
              <a:t>}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Complexity – O(1)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1" name="Google Shape;411;p2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Find by Email</a:t>
            </a:r>
            <a:endParaRPr/>
          </a:p>
        </p:txBody>
      </p:sp>
      <p:sp>
        <p:nvSpPr>
          <p:cNvPr id="412" name="Google Shape;412;p2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7383" y="4491549"/>
            <a:ext cx="4275123" cy="190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bool </a:t>
            </a:r>
            <a:r>
              <a:rPr lang="en-US" b="1">
                <a:solidFill>
                  <a:schemeClr val="lt1"/>
                </a:solidFill>
              </a:rPr>
              <a:t>Delete</a:t>
            </a:r>
            <a:r>
              <a:rPr lang="en-US"/>
              <a:t>(</a:t>
            </a:r>
            <a:r>
              <a:rPr lang="en-US" b="1">
                <a:solidFill>
                  <a:schemeClr val="lt1"/>
                </a:solidFill>
              </a:rPr>
              <a:t>email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Find the person by email in the underlying </a:t>
            </a:r>
            <a:r>
              <a:rPr lang="en-US" b="1">
                <a:solidFill>
                  <a:schemeClr val="lt1"/>
                </a:solidFill>
              </a:rPr>
              <a:t>hash-table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Delete the person from </a:t>
            </a:r>
            <a:r>
              <a:rPr lang="en-US" b="1">
                <a:solidFill>
                  <a:schemeClr val="lt1"/>
                </a:solidFill>
              </a:rPr>
              <a:t>all</a:t>
            </a:r>
            <a:r>
              <a:rPr lang="en-US"/>
              <a:t> underlying data structures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Complexity – O(log n)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Delete</a:t>
            </a:r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1" name="Google Shape;421;p28"/>
          <p:cNvSpPr txBox="1"/>
          <p:nvPr/>
        </p:nvSpPr>
        <p:spPr>
          <a:xfrm>
            <a:off x="4419600" y="4765879"/>
            <a:ext cx="11358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</p:txBody>
      </p:sp>
      <p:cxnSp>
        <p:nvCxnSpPr>
          <p:cNvPr id="422" name="Google Shape;422;p28"/>
          <p:cNvCxnSpPr>
            <a:stCxn id="421" idx="3"/>
          </p:cNvCxnSpPr>
          <p:nvPr/>
        </p:nvCxnSpPr>
        <p:spPr>
          <a:xfrm>
            <a:off x="5555488" y="5027489"/>
            <a:ext cx="1531200" cy="4734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3" name="Google Shape;423;p28"/>
          <p:cNvCxnSpPr>
            <a:stCxn id="421" idx="3"/>
          </p:cNvCxnSpPr>
          <p:nvPr/>
        </p:nvCxnSpPr>
        <p:spPr>
          <a:xfrm rot="10800000" flipH="1">
            <a:off x="5555488" y="4191089"/>
            <a:ext cx="2273100" cy="8364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4" name="Google Shape;4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9493" y="3656424"/>
            <a:ext cx="4275123" cy="190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5721" y="5030740"/>
            <a:ext cx="2231102" cy="129169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8"/>
          <p:cNvSpPr/>
          <p:nvPr/>
        </p:nvSpPr>
        <p:spPr>
          <a:xfrm>
            <a:off x="8049625" y="5456392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0252350" y="3970808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IEnumerable</a:t>
            </a:r>
            <a:r>
              <a:rPr lang="en-US" dirty="0"/>
              <a:t>&lt;Person&gt; </a:t>
            </a:r>
            <a:r>
              <a:rPr lang="en-US" b="1" dirty="0" err="1">
                <a:solidFill>
                  <a:schemeClr val="lt1"/>
                </a:solidFill>
              </a:rPr>
              <a:t>FindAll</a:t>
            </a:r>
            <a:r>
              <a:rPr lang="en-US" dirty="0"/>
              <a:t>(</a:t>
            </a:r>
            <a:r>
              <a:rPr lang="en-US" dirty="0" err="1"/>
              <a:t>email_domain</a:t>
            </a:r>
            <a:r>
              <a:rPr lang="en-US" dirty="0"/>
              <a:t>)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{</a:t>
            </a:r>
            <a:r>
              <a:rPr lang="en-US" b="1" i="1" dirty="0" err="1">
                <a:solidFill>
                  <a:schemeClr val="lt1"/>
                </a:solidFill>
              </a:rPr>
              <a:t>email_domain</a:t>
            </a:r>
            <a:r>
              <a:rPr lang="en-US" b="1" i="1" dirty="0">
                <a:solidFill>
                  <a:schemeClr val="lt1"/>
                </a:solidFill>
              </a:rPr>
              <a:t> </a:t>
            </a:r>
            <a:r>
              <a:rPr lang="en-US" b="1" i="1" dirty="0" err="1">
                <a:solidFill>
                  <a:schemeClr val="lt1"/>
                </a:solidFill>
              </a:rPr>
              <a:t>SortedSet</a:t>
            </a:r>
            <a:r>
              <a:rPr lang="en-US" b="1" i="1" dirty="0">
                <a:solidFill>
                  <a:schemeClr val="lt1"/>
                </a:solidFill>
              </a:rPr>
              <a:t>&lt;Person&gt;</a:t>
            </a:r>
            <a:r>
              <a:rPr lang="en-US" dirty="0"/>
              <a:t>}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Get </a:t>
            </a:r>
            <a:r>
              <a:rPr lang="en-US" dirty="0" err="1"/>
              <a:t>email_domain</a:t>
            </a:r>
            <a:r>
              <a:rPr lang="en-US" dirty="0"/>
              <a:t> by the email when adding persons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Complexity – O(1)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Find by Domain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435" name="Google Shape;435;p29"/>
          <p:cNvGraphicFramePr/>
          <p:nvPr/>
        </p:nvGraphicFramePr>
        <p:xfrm>
          <a:off x="1098542" y="4298712"/>
          <a:ext cx="2007525" cy="19050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200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abv.bg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gmail.com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hotmail.com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8FB4D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36" name="Google Shape;436;p29"/>
          <p:cNvCxnSpPr/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7" name="Google Shape;437;p29"/>
          <p:cNvCxnSpPr/>
          <p:nvPr/>
        </p:nvCxnSpPr>
        <p:spPr>
          <a:xfrm rot="10800000" flipH="1">
            <a:off x="2971800" y="4198760"/>
            <a:ext cx="2244154" cy="29709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8" name="Google Shape;438;p29"/>
          <p:cNvCxnSpPr/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39" name="Google Shape;4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954" y="3577691"/>
            <a:ext cx="2490799" cy="144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2777" y="5554921"/>
            <a:ext cx="1908323" cy="110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525" y="4584576"/>
            <a:ext cx="3130887" cy="181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816cada00_0_19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>
                <a:solidFill>
                  <a:schemeClr val="lt1"/>
                </a:solidFill>
              </a:rPr>
              <a:t>sli.do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#ds-csharp</a:t>
            </a:r>
            <a:endParaRPr sz="11500" b="1"/>
          </a:p>
        </p:txBody>
      </p:sp>
      <p:sp>
        <p:nvSpPr>
          <p:cNvPr id="209" name="Google Shape;209;g9816cada00_0_19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210" name="Google Shape;210;g9816cada00_0_19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IEnumerable</a:t>
            </a:r>
            <a:r>
              <a:rPr lang="en-US" dirty="0"/>
              <a:t>&lt;Person&gt; </a:t>
            </a:r>
            <a:r>
              <a:rPr lang="en-US" b="1" dirty="0" err="1">
                <a:solidFill>
                  <a:schemeClr val="lt1"/>
                </a:solidFill>
              </a:rPr>
              <a:t>FindAll</a:t>
            </a:r>
            <a:r>
              <a:rPr lang="en-US" dirty="0"/>
              <a:t>(name, town)</a:t>
            </a:r>
            <a:endParaRPr dirty="0"/>
          </a:p>
          <a:p>
            <a:pPr marL="2132267" lvl="3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</a:pPr>
            <a:r>
              <a:rPr lang="en-US" b="1" dirty="0">
                <a:solidFill>
                  <a:schemeClr val="lt1"/>
                </a:solidFill>
              </a:rPr>
              <a:t>Combine the keys </a:t>
            </a:r>
            <a:r>
              <a:rPr lang="en-US" dirty="0"/>
              <a:t>{</a:t>
            </a:r>
            <a:r>
              <a:rPr lang="en-US" i="1" dirty="0"/>
              <a:t>name + town</a:t>
            </a:r>
            <a:r>
              <a:rPr lang="en-US" dirty="0"/>
              <a:t>} into a single string </a:t>
            </a:r>
            <a:r>
              <a:rPr lang="en-US" dirty="0" err="1"/>
              <a:t>name_town</a:t>
            </a:r>
            <a:endParaRPr dirty="0"/>
          </a:p>
          <a:p>
            <a:pPr marL="2132267" lvl="3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{</a:t>
            </a:r>
            <a:r>
              <a:rPr lang="en-US" b="1" i="1" dirty="0" err="1">
                <a:solidFill>
                  <a:schemeClr val="lt1"/>
                </a:solidFill>
              </a:rPr>
              <a:t>name_town</a:t>
            </a:r>
            <a:r>
              <a:rPr lang="en-US" b="1" i="1" dirty="0">
                <a:solidFill>
                  <a:schemeClr val="lt1"/>
                </a:solidFill>
              </a:rPr>
              <a:t> </a:t>
            </a:r>
            <a:r>
              <a:rPr lang="en-US" b="1" i="1" dirty="0" err="1">
                <a:solidFill>
                  <a:schemeClr val="lt1"/>
                </a:solidFill>
              </a:rPr>
              <a:t>SortedSet</a:t>
            </a:r>
            <a:r>
              <a:rPr lang="en-US" b="1" i="1" dirty="0">
                <a:solidFill>
                  <a:schemeClr val="lt1"/>
                </a:solidFill>
              </a:rPr>
              <a:t>&lt;Person&gt;</a:t>
            </a:r>
            <a:r>
              <a:rPr lang="en-US" dirty="0"/>
              <a:t>}</a:t>
            </a:r>
            <a:endParaRPr dirty="0"/>
          </a:p>
          <a:p>
            <a:pPr marL="2132267" lvl="3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</a:pPr>
            <a:r>
              <a:rPr lang="en-US" dirty="0"/>
              <a:t>Complexity – O(1)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Find by Name + Town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449" name="Google Shape;449;p30"/>
          <p:cNvGraphicFramePr/>
          <p:nvPr/>
        </p:nvGraphicFramePr>
        <p:xfrm>
          <a:off x="1098542" y="4298712"/>
          <a:ext cx="2007525" cy="19050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200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Pesho VT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Mimi SF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Jana PLD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8FB4D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50" name="Google Shape;450;p30"/>
          <p:cNvCxnSpPr/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0"/>
          <p:cNvCxnSpPr/>
          <p:nvPr/>
        </p:nvCxnSpPr>
        <p:spPr>
          <a:xfrm rot="10800000" flipH="1">
            <a:off x="2971800" y="4198760"/>
            <a:ext cx="2244154" cy="29709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0"/>
          <p:cNvCxnSpPr/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53" name="Google Shape;4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954" y="3577691"/>
            <a:ext cx="2490799" cy="144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2777" y="5554921"/>
            <a:ext cx="1908323" cy="110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525" y="4584576"/>
            <a:ext cx="3130887" cy="181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IEnumerable&lt;Person&gt; </a:t>
            </a:r>
            <a:r>
              <a:rPr lang="en-US" b="1">
                <a:solidFill>
                  <a:schemeClr val="lt1"/>
                </a:solidFill>
              </a:rPr>
              <a:t>FindAll</a:t>
            </a:r>
            <a:r>
              <a:rPr lang="en-US"/>
              <a:t>(</a:t>
            </a:r>
            <a:r>
              <a:rPr lang="en-US" i="1"/>
              <a:t>start_age, end_age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a </a:t>
            </a:r>
            <a:r>
              <a:rPr lang="en-US" b="1">
                <a:solidFill>
                  <a:schemeClr val="lt1"/>
                </a:solidFill>
              </a:rPr>
              <a:t>balanced search tree </a:t>
            </a:r>
            <a:r>
              <a:rPr lang="en-US"/>
              <a:t>to keep all persons ordered by age: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>
                <a:solidFill>
                  <a:schemeClr val="lt1"/>
                </a:solidFill>
              </a:rPr>
              <a:t>OrderedDictionary&lt;Integer, SortedSet&lt;Person&gt;&gt;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the </a:t>
            </a:r>
            <a:r>
              <a:rPr lang="en-US" b="1">
                <a:solidFill>
                  <a:schemeClr val="lt1"/>
                </a:solidFill>
              </a:rPr>
              <a:t>Range</a:t>
            </a:r>
            <a:r>
              <a:rPr lang="en-US" i="1"/>
              <a:t>(start_age, end_age</a:t>
            </a:r>
            <a:r>
              <a:rPr lang="en-US"/>
              <a:t>) operation in the tree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Complexity – O(log n)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Collection of People</a:t>
            </a: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pSp>
        <p:nvGrpSpPr>
          <p:cNvPr id="463" name="Google Shape;463;p31"/>
          <p:cNvGrpSpPr/>
          <p:nvPr/>
        </p:nvGrpSpPr>
        <p:grpSpPr>
          <a:xfrm>
            <a:off x="2824384" y="4048791"/>
            <a:ext cx="7961415" cy="2348400"/>
            <a:chOff x="2824384" y="4048791"/>
            <a:chExt cx="7961415" cy="2348400"/>
          </a:xfrm>
        </p:grpSpPr>
        <p:grpSp>
          <p:nvGrpSpPr>
            <p:cNvPr id="464" name="Google Shape;464;p31"/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465" name="Google Shape;465;p31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31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31"/>
              <p:cNvCxnSpPr>
                <a:stCxn id="468" idx="1"/>
                <a:endCxn id="469" idx="0"/>
              </p:cNvCxnSpPr>
              <p:nvPr/>
            </p:nvCxnSpPr>
            <p:spPr>
              <a:xfrm rot="10800000">
                <a:off x="3279995" y="5577837"/>
                <a:ext cx="1525200" cy="120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31"/>
              <p:cNvCxnSpPr>
                <a:stCxn id="471" idx="5"/>
                <a:endCxn id="469" idx="4"/>
              </p:cNvCxnSpPr>
              <p:nvPr/>
            </p:nvCxnSpPr>
            <p:spPr>
              <a:xfrm flipH="1">
                <a:off x="3279868" y="6127893"/>
                <a:ext cx="1631100" cy="440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2" name="Google Shape;472;p31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73" name="Google Shape;473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5" name="Google Shape;475;p31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476" name="Google Shape;476;p31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31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9" name="Google Shape;479;p31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IEnumerable</a:t>
            </a:r>
            <a:r>
              <a:rPr lang="en-US" dirty="0"/>
              <a:t>&lt;Person&gt; </a:t>
            </a:r>
            <a:r>
              <a:rPr lang="en-US" b="1" dirty="0" err="1">
                <a:solidFill>
                  <a:schemeClr val="lt1"/>
                </a:solidFill>
              </a:rPr>
              <a:t>FindAll</a:t>
            </a:r>
            <a:r>
              <a:rPr lang="en-US" dirty="0"/>
              <a:t>(</a:t>
            </a:r>
            <a:r>
              <a:rPr lang="en-US" dirty="0" err="1"/>
              <a:t>start_age</a:t>
            </a:r>
            <a:r>
              <a:rPr lang="en-US" dirty="0"/>
              <a:t>, </a:t>
            </a:r>
            <a:r>
              <a:rPr lang="en-US" dirty="0" err="1"/>
              <a:t>end_age</a:t>
            </a:r>
            <a:r>
              <a:rPr lang="en-US" dirty="0"/>
              <a:t>, town)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{</a:t>
            </a:r>
            <a:r>
              <a:rPr lang="en-US" b="1" i="1" dirty="0">
                <a:solidFill>
                  <a:schemeClr val="lt1"/>
                </a:solidFill>
              </a:rPr>
              <a:t>town people by ages</a:t>
            </a:r>
            <a:r>
              <a:rPr lang="en-US" dirty="0"/>
              <a:t>}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People by ages can be stored as </a:t>
            </a:r>
            <a:r>
              <a:rPr lang="en-US" b="1" dirty="0">
                <a:solidFill>
                  <a:schemeClr val="lt1"/>
                </a:solidFill>
              </a:rPr>
              <a:t>balanced search tree</a:t>
            </a:r>
            <a:r>
              <a:rPr lang="en-US" dirty="0"/>
              <a:t>: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 dirty="0" err="1">
                <a:solidFill>
                  <a:schemeClr val="lt1"/>
                </a:solidFill>
              </a:rPr>
              <a:t>OrderedDictionary</a:t>
            </a:r>
            <a:r>
              <a:rPr lang="en-US" b="1" dirty="0">
                <a:solidFill>
                  <a:schemeClr val="lt1"/>
                </a:solidFill>
              </a:rPr>
              <a:t>&lt;Integer, </a:t>
            </a:r>
            <a:r>
              <a:rPr lang="en-US" b="1" dirty="0" err="1">
                <a:solidFill>
                  <a:schemeClr val="lt1"/>
                </a:solidFill>
              </a:rPr>
              <a:t>SortedSet</a:t>
            </a:r>
            <a:r>
              <a:rPr lang="en-US" b="1" dirty="0">
                <a:solidFill>
                  <a:schemeClr val="lt1"/>
                </a:solidFill>
              </a:rPr>
              <a:t>&lt;Person&gt;&gt;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88" name="Google Shape;488;p3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Collection of People</a:t>
            </a:r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490" name="Google Shape;490;p32"/>
          <p:cNvGraphicFramePr/>
          <p:nvPr/>
        </p:nvGraphicFramePr>
        <p:xfrm>
          <a:off x="1406325" y="4272347"/>
          <a:ext cx="1368800" cy="19050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13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VT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SF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PLD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91" name="Google Shape;491;p32"/>
          <p:cNvCxnSpPr/>
          <p:nvPr/>
        </p:nvCxnSpPr>
        <p:spPr>
          <a:xfrm rot="10800000" flipH="1">
            <a:off x="2614222" y="4139110"/>
            <a:ext cx="4630780" cy="28825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2" name="Google Shape;492;p32"/>
          <p:cNvCxnSpPr/>
          <p:nvPr/>
        </p:nvCxnSpPr>
        <p:spPr>
          <a:xfrm>
            <a:off x="2562513" y="5236895"/>
            <a:ext cx="3568961" cy="81100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3" name="Google Shape;493;p32"/>
          <p:cNvCxnSpPr/>
          <p:nvPr/>
        </p:nvCxnSpPr>
        <p:spPr>
          <a:xfrm>
            <a:off x="2633982" y="5980250"/>
            <a:ext cx="428823" cy="266129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94" name="Google Shape;494;p32"/>
          <p:cNvGrpSpPr/>
          <p:nvPr/>
        </p:nvGrpSpPr>
        <p:grpSpPr>
          <a:xfrm>
            <a:off x="5667948" y="4007276"/>
            <a:ext cx="5248656" cy="1527150"/>
            <a:chOff x="2824384" y="4048791"/>
            <a:chExt cx="7961415" cy="2348557"/>
          </a:xfrm>
        </p:grpSpPr>
        <p:grpSp>
          <p:nvGrpSpPr>
            <p:cNvPr id="495" name="Google Shape;495;p32"/>
            <p:cNvGrpSpPr/>
            <p:nvPr/>
          </p:nvGrpSpPr>
          <p:grpSpPr>
            <a:xfrm>
              <a:off x="2824384" y="4145895"/>
              <a:ext cx="7961415" cy="2251452"/>
              <a:chOff x="2784695" y="4317141"/>
              <a:chExt cx="7961415" cy="2251452"/>
            </a:xfrm>
          </p:grpSpPr>
          <p:cxnSp>
            <p:nvCxnSpPr>
              <p:cNvPr id="496" name="Google Shape;496;p32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32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32"/>
              <p:cNvCxnSpPr>
                <a:stCxn id="499" idx="1"/>
                <a:endCxn id="500" idx="0"/>
              </p:cNvCxnSpPr>
              <p:nvPr/>
            </p:nvCxnSpPr>
            <p:spPr>
              <a:xfrm rot="10800000">
                <a:off x="3279995" y="5577837"/>
                <a:ext cx="1525200" cy="12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32"/>
              <p:cNvCxnSpPr>
                <a:stCxn id="502" idx="5"/>
                <a:endCxn id="500" idx="4"/>
              </p:cNvCxnSpPr>
              <p:nvPr/>
            </p:nvCxnSpPr>
            <p:spPr>
              <a:xfrm flipH="1">
                <a:off x="3280168" y="6127893"/>
                <a:ext cx="1630800" cy="440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03" name="Google Shape;503;p32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04" name="Google Shape;504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6" name="Google Shape;506;p3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507" name="Google Shape;507;p32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32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32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32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0" name="Google Shape;510;p32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514" name="Google Shape;514;p32"/>
          <p:cNvGrpSpPr/>
          <p:nvPr/>
        </p:nvGrpSpPr>
        <p:grpSpPr>
          <a:xfrm>
            <a:off x="2761745" y="6207576"/>
            <a:ext cx="1316736" cy="402466"/>
            <a:chOff x="2824384" y="4048791"/>
            <a:chExt cx="7961415" cy="2349157"/>
          </a:xfrm>
        </p:grpSpPr>
        <p:grpSp>
          <p:nvGrpSpPr>
            <p:cNvPr id="515" name="Google Shape;515;p32"/>
            <p:cNvGrpSpPr/>
            <p:nvPr/>
          </p:nvGrpSpPr>
          <p:grpSpPr>
            <a:xfrm>
              <a:off x="2824384" y="4145895"/>
              <a:ext cx="7961415" cy="2252052"/>
              <a:chOff x="2784695" y="4317141"/>
              <a:chExt cx="7961415" cy="2252052"/>
            </a:xfrm>
          </p:grpSpPr>
          <p:cxnSp>
            <p:nvCxnSpPr>
              <p:cNvPr id="516" name="Google Shape;516;p32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32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32"/>
              <p:cNvCxnSpPr>
                <a:stCxn id="519" idx="1"/>
                <a:endCxn id="520" idx="0"/>
              </p:cNvCxnSpPr>
              <p:nvPr/>
            </p:nvCxnSpPr>
            <p:spPr>
              <a:xfrm rot="10800000">
                <a:off x="3279995" y="5577837"/>
                <a:ext cx="1525500" cy="120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32"/>
              <p:cNvCxnSpPr>
                <a:stCxn id="522" idx="5"/>
                <a:endCxn id="520" idx="4"/>
              </p:cNvCxnSpPr>
              <p:nvPr/>
            </p:nvCxnSpPr>
            <p:spPr>
              <a:xfrm flipH="1">
                <a:off x="3280168" y="6127893"/>
                <a:ext cx="1630800" cy="44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3" name="Google Shape;523;p32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24" name="Google Shape;524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6" name="Google Shape;526;p3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527" name="Google Shape;527;p32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32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32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32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30" name="Google Shape;530;p32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534" name="Google Shape;534;p32"/>
          <p:cNvGrpSpPr/>
          <p:nvPr/>
        </p:nvGrpSpPr>
        <p:grpSpPr>
          <a:xfrm>
            <a:off x="6284962" y="6017148"/>
            <a:ext cx="1517904" cy="521208"/>
            <a:chOff x="4454414" y="4048791"/>
            <a:chExt cx="6331384" cy="1999035"/>
          </a:xfrm>
        </p:grpSpPr>
        <p:grpSp>
          <p:nvGrpSpPr>
            <p:cNvPr id="535" name="Google Shape;535;p32"/>
            <p:cNvGrpSpPr/>
            <p:nvPr/>
          </p:nvGrpSpPr>
          <p:grpSpPr>
            <a:xfrm>
              <a:off x="6900249" y="4145895"/>
              <a:ext cx="3885550" cy="1901931"/>
              <a:chOff x="6860560" y="4317141"/>
              <a:chExt cx="3885550" cy="1901931"/>
            </a:xfrm>
          </p:grpSpPr>
          <p:cxnSp>
            <p:nvCxnSpPr>
              <p:cNvPr id="536" name="Google Shape;536;p32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" name="Google Shape;537;p32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38" name="Google Shape;538;p32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39" name="Google Shape;539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0" name="Google Shape;540;p3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541" name="Google Shape;541;p32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32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32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32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5" name="Google Shape;545;p32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3"/>
          <p:cNvGrpSpPr/>
          <p:nvPr/>
        </p:nvGrpSpPr>
        <p:grpSpPr>
          <a:xfrm>
            <a:off x="190403" y="1419225"/>
            <a:ext cx="8635245" cy="5301720"/>
            <a:chOff x="472011" y="1508786"/>
            <a:chExt cx="3799787" cy="4865561"/>
          </a:xfrm>
        </p:grpSpPr>
        <p:sp>
          <p:nvSpPr>
            <p:cNvPr id="557" name="Google Shape;557;p33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33"/>
          <p:cNvSpPr txBox="1">
            <a:spLocks noGrp="1"/>
          </p:cNvSpPr>
          <p:nvPr>
            <p:ph type="body" idx="1"/>
          </p:nvPr>
        </p:nvSpPr>
        <p:spPr>
          <a:xfrm>
            <a:off x="536914" y="1891423"/>
            <a:ext cx="8002574" cy="46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33"/>
              <a:buFont typeface="Noto Sans Symbols"/>
              <a:buChar char="▪"/>
            </a:pPr>
            <a:r>
              <a:rPr lang="en-US" sz="2633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Different data structures have different efficiency for their operations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List-based collections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provide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 append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and access-by-index, but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 find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and delete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fastest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add / find / delete structure</a:t>
            </a:r>
            <a:b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– O(1) for all operations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Balanced trees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– O(log n) for</a:t>
            </a:r>
            <a:b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 / find / delete + range(start, end)</a:t>
            </a:r>
            <a:endParaRPr dirty="0"/>
          </a:p>
          <a:p>
            <a:pPr marL="514350" marR="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633"/>
              <a:buFont typeface="Noto Sans Symbols"/>
              <a:buChar char="▪"/>
            </a:pPr>
            <a:r>
              <a:rPr lang="en-US" sz="2633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structures Augmentation</a:t>
            </a:r>
            <a:r>
              <a:rPr lang="en-US" sz="2633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is often essential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E.g. combine multiple hash-tables to find by different keys</a:t>
            </a:r>
            <a:endParaRPr dirty="0"/>
          </a:p>
        </p:txBody>
      </p:sp>
      <p:sp>
        <p:nvSpPr>
          <p:cNvPr id="561" name="Google Shape;561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62" name="Google Shape;562;p3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63" name="Google Shape;56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816cada00_0_9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00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587" name="Google Shape;587;g9816cada00_0_9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588" name="Google Shape;588;g9816cada00_0_9"/>
          <p:cNvSpPr txBox="1">
            <a:spLocks noGrp="1"/>
          </p:cNvSpPr>
          <p:nvPr>
            <p:ph type="sldNum" idx="4294967295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816cada00_0_0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200" cy="5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77" name="Google Shape;577;g9816cada00_0_0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9816cada00_0_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79" name="Google Shape;579;g9816cada00_0_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"/>
          <p:cNvGrpSpPr/>
          <p:nvPr/>
        </p:nvGrpSpPr>
        <p:grpSpPr>
          <a:xfrm>
            <a:off x="4499977" y="1179964"/>
            <a:ext cx="2834508" cy="3091928"/>
            <a:chOff x="4411486" y="1081643"/>
            <a:chExt cx="2834508" cy="3091928"/>
          </a:xfrm>
        </p:grpSpPr>
        <p:pic>
          <p:nvPicPr>
            <p:cNvPr id="218" name="Google Shape;21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16013" y="1081643"/>
              <a:ext cx="1833716" cy="1013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1486" y="2239245"/>
              <a:ext cx="1251895" cy="687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16013" y="3328220"/>
              <a:ext cx="1484121" cy="845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96000" y="2324160"/>
              <a:ext cx="1149994" cy="775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Choosing the Right DS</a:t>
            </a:r>
            <a:endParaRPr/>
          </a:p>
        </p:txBody>
      </p:sp>
      <p:sp>
        <p:nvSpPr>
          <p:cNvPr id="223" name="Google Shape;223;p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Lists vs. Hash Tables vs. Balanced Trees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Array (</a:t>
            </a:r>
            <a:r>
              <a:rPr lang="en-US" b="1" dirty="0">
                <a:solidFill>
                  <a:schemeClr val="lt1"/>
                </a:solidFill>
              </a:rPr>
              <a:t>T[]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Use when </a:t>
            </a:r>
            <a:r>
              <a:rPr lang="en-US" b="1" dirty="0">
                <a:solidFill>
                  <a:schemeClr val="lt1"/>
                </a:solidFill>
              </a:rPr>
              <a:t>fixed number of elements</a:t>
            </a:r>
            <a:r>
              <a:rPr lang="en-US" dirty="0"/>
              <a:t> need processing </a:t>
            </a:r>
            <a:r>
              <a:rPr lang="en-US" b="1" dirty="0">
                <a:solidFill>
                  <a:schemeClr val="lt1"/>
                </a:solidFill>
              </a:rPr>
              <a:t>by index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No resize for fixed number of elements only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 dirty="0">
                <a:solidFill>
                  <a:schemeClr val="lt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lt1"/>
                </a:solidFill>
              </a:rPr>
              <a:t>delete</a:t>
            </a:r>
            <a:r>
              <a:rPr lang="en-US" dirty="0"/>
              <a:t> needs creating a new array + move </a:t>
            </a:r>
            <a:r>
              <a:rPr lang="en-US" b="1" dirty="0">
                <a:solidFill>
                  <a:schemeClr val="lt1"/>
                </a:solidFill>
              </a:rPr>
              <a:t>O(n)</a:t>
            </a:r>
            <a:r>
              <a:rPr lang="en-US" dirty="0"/>
              <a:t> elements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Compact and lightweight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- Array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31" name="Google Shape;231;p4"/>
          <p:cNvGraphicFramePr/>
          <p:nvPr/>
        </p:nvGraphicFramePr>
        <p:xfrm>
          <a:off x="685801" y="4863178"/>
          <a:ext cx="10820400" cy="1080434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 array: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Resizable array-based list (</a:t>
            </a:r>
            <a:r>
              <a:rPr lang="en-US" b="1">
                <a:solidFill>
                  <a:schemeClr val="lt1"/>
                </a:solidFill>
              </a:rPr>
              <a:t>List&lt;T&gt;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when elements should be </a:t>
            </a:r>
            <a:r>
              <a:rPr lang="en-US" b="1">
                <a:solidFill>
                  <a:schemeClr val="lt1"/>
                </a:solidFill>
              </a:rPr>
              <a:t>added fast</a:t>
            </a:r>
            <a:r>
              <a:rPr lang="en-US"/>
              <a:t> and processed           </a:t>
            </a:r>
            <a:r>
              <a:rPr lang="en-US" b="1">
                <a:solidFill>
                  <a:schemeClr val="lt1"/>
                </a:solidFill>
              </a:rPr>
              <a:t>by index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Add (append to the end) has </a:t>
            </a:r>
            <a:r>
              <a:rPr lang="en-US" b="1">
                <a:solidFill>
                  <a:schemeClr val="lt1"/>
                </a:solidFill>
              </a:rPr>
              <a:t>O(1)</a:t>
            </a:r>
            <a:r>
              <a:rPr lang="en-US"/>
              <a:t> amortized complexity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most-often used collection in programming</a:t>
            </a:r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Array Based List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39" name="Google Shape;239;p5"/>
          <p:cNvGraphicFramePr/>
          <p:nvPr/>
        </p:nvGraphicFramePr>
        <p:xfrm>
          <a:off x="685800" y="4581155"/>
          <a:ext cx="10820400" cy="14400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Auto-resizable array-based list: </a:t>
                      </a:r>
                      <a:r>
                        <a:rPr lang="en-US" sz="26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List&lt;T&gt;</a:t>
                      </a:r>
                      <a:endParaRPr sz="26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Doubly-linked list (</a:t>
            </a:r>
            <a:r>
              <a:rPr lang="en-US" b="1">
                <a:solidFill>
                  <a:schemeClr val="lt1"/>
                </a:solidFill>
              </a:rPr>
              <a:t>LinkedList&lt;T&gt;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when elements should be </a:t>
            </a:r>
            <a:r>
              <a:rPr lang="en-US" b="1">
                <a:solidFill>
                  <a:schemeClr val="lt1"/>
                </a:solidFill>
              </a:rPr>
              <a:t>added at the both sides               </a:t>
            </a:r>
            <a:r>
              <a:rPr lang="en-US"/>
              <a:t>of the list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when you need to </a:t>
            </a:r>
            <a:r>
              <a:rPr lang="en-US" b="1">
                <a:solidFill>
                  <a:schemeClr val="lt1"/>
                </a:solidFill>
              </a:rPr>
              <a:t>remove by a node reference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Otherwise use resizable array-based list (</a:t>
            </a:r>
            <a:r>
              <a:rPr lang="en-US" b="1">
                <a:solidFill>
                  <a:schemeClr val="lt1"/>
                </a:solidFill>
              </a:rPr>
              <a:t>List&lt;T&gt;</a:t>
            </a:r>
            <a:r>
              <a:rPr lang="en-US"/>
              <a:t>)</a:t>
            </a:r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Linked List</a:t>
            </a: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47" name="Google Shape;247;p6"/>
          <p:cNvGraphicFramePr/>
          <p:nvPr/>
        </p:nvGraphicFramePr>
        <p:xfrm>
          <a:off x="685801" y="4503600"/>
          <a:ext cx="10820400" cy="14400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Double-linked list: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LinkedList&lt;T&gt;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Stack (</a:t>
            </a:r>
            <a:r>
              <a:rPr lang="en-US" b="1">
                <a:solidFill>
                  <a:schemeClr val="lt1"/>
                </a:solidFill>
              </a:rPr>
              <a:t>Stack&lt;T&gt;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to implement </a:t>
            </a:r>
            <a:r>
              <a:rPr lang="en-US" b="1">
                <a:solidFill>
                  <a:schemeClr val="lt1"/>
                </a:solidFill>
              </a:rPr>
              <a:t>LIFO</a:t>
            </a:r>
            <a:r>
              <a:rPr lang="en-US"/>
              <a:t> (last-in-first-out) behavior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List&lt;T&gt;</a:t>
            </a:r>
            <a:r>
              <a:rPr lang="en-US"/>
              <a:t> could also work well</a:t>
            </a:r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Stack</a:t>
            </a:r>
            <a:endParaRPr/>
          </a:p>
        </p:txBody>
      </p:sp>
      <p:sp>
        <p:nvSpPr>
          <p:cNvPr id="254" name="Google Shape;254;p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55" name="Google Shape;255;p7"/>
          <p:cNvGraphicFramePr/>
          <p:nvPr/>
        </p:nvGraphicFramePr>
        <p:xfrm>
          <a:off x="685801" y="4091994"/>
          <a:ext cx="10820400" cy="14706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Queue (</a:t>
            </a:r>
            <a:r>
              <a:rPr lang="en-US" b="1">
                <a:solidFill>
                  <a:schemeClr val="lt1"/>
                </a:solidFill>
              </a:rPr>
              <a:t>Queue&lt;T&gt;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to implement </a:t>
            </a:r>
            <a:r>
              <a:rPr lang="en-US" b="1">
                <a:solidFill>
                  <a:schemeClr val="lt1"/>
                </a:solidFill>
              </a:rPr>
              <a:t>FIFO</a:t>
            </a:r>
            <a:r>
              <a:rPr lang="en-US"/>
              <a:t> (first-in-first-out) behavior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LinkedList&lt;T&gt;</a:t>
            </a:r>
            <a:r>
              <a:rPr lang="en-US"/>
              <a:t> could also work well</a:t>
            </a:r>
            <a:endParaRPr/>
          </a:p>
        </p:txBody>
      </p:sp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Queue</a:t>
            </a:r>
            <a:endParaRPr/>
          </a:p>
        </p:txBody>
      </p:sp>
      <p:sp>
        <p:nvSpPr>
          <p:cNvPr id="262" name="Google Shape;262;p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63" name="Google Shape;263;p8"/>
          <p:cNvGraphicFramePr/>
          <p:nvPr/>
        </p:nvGraphicFramePr>
        <p:xfrm>
          <a:off x="685801" y="4015794"/>
          <a:ext cx="10820400" cy="14706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Queue: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Queue&lt;T&gt;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1806</Words>
  <Application>Microsoft Office PowerPoint</Application>
  <PresentationFormat>Widescreen</PresentationFormat>
  <Paragraphs>483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Noto Sans Symbols</vt:lpstr>
      <vt:lpstr>1_SoftUni3_1</vt:lpstr>
      <vt:lpstr>Data Structures Augmentation</vt:lpstr>
      <vt:lpstr>Table of Contents</vt:lpstr>
      <vt:lpstr>Have a Question?</vt:lpstr>
      <vt:lpstr>PowerPoint Presentation</vt:lpstr>
      <vt:lpstr>Choosing a Collection - Array</vt:lpstr>
      <vt:lpstr>Choosing a Collection – Array Based List</vt:lpstr>
      <vt:lpstr>Choosing a Collection – Linked List</vt:lpstr>
      <vt:lpstr>Choosing a Collection – Stack</vt:lpstr>
      <vt:lpstr>Choosing a Collection – Queue</vt:lpstr>
      <vt:lpstr>Choosing a Collection – Dictionary</vt:lpstr>
      <vt:lpstr>Choosing a Collection – Ordered Dictionary</vt:lpstr>
      <vt:lpstr>Choosing a Collection – Multi Dictionary</vt:lpstr>
      <vt:lpstr>Choosing a Collection – Ordered Multi Dictionary</vt:lpstr>
      <vt:lpstr>Choosing a Collection – Hash Set</vt:lpstr>
      <vt:lpstr>Choosing a Collection – Sorted Set</vt:lpstr>
      <vt:lpstr>Choosing a Collection – Hash Bag</vt:lpstr>
      <vt:lpstr>Choosing a Collection – Sorted Bag</vt:lpstr>
      <vt:lpstr>Choosing a Collection – Special DS</vt:lpstr>
      <vt:lpstr>Data Structure Efficiency – Comparison</vt:lpstr>
      <vt:lpstr>Data Structure Efficiency – Comparison (2)</vt:lpstr>
      <vt:lpstr>Data Structure Efficiency – Comparison (3)</vt:lpstr>
      <vt:lpstr>PowerPoint Presentation</vt:lpstr>
      <vt:lpstr>Combining Data Structures</vt:lpstr>
      <vt:lpstr>Problem: Collection of People</vt:lpstr>
      <vt:lpstr>List Based Solution</vt:lpstr>
      <vt:lpstr>Solution: Add Person</vt:lpstr>
      <vt:lpstr>Solution: Find by Email</vt:lpstr>
      <vt:lpstr>Solution: Delete</vt:lpstr>
      <vt:lpstr>Solution: Find by Domain</vt:lpstr>
      <vt:lpstr>Solution: Find by Name + Town</vt:lpstr>
      <vt:lpstr>Problem: Collection of People</vt:lpstr>
      <vt:lpstr>Problem: Collection of People</vt:lpstr>
      <vt:lpstr>Summary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Augmentation</dc:title>
  <dc:creator>Software University Foundation</dc:creator>
  <cp:lastModifiedBy>Vasil Dimov</cp:lastModifiedBy>
  <cp:revision>15</cp:revision>
  <dcterms:created xsi:type="dcterms:W3CDTF">2018-05-23T13:08:44Z</dcterms:created>
  <dcterms:modified xsi:type="dcterms:W3CDTF">2020-11-17T15:36:49Z</dcterms:modified>
</cp:coreProperties>
</file>