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1"/>
  </p:notesMasterIdLst>
  <p:handoutMasterIdLst>
    <p:handoutMasterId r:id="rId22"/>
  </p:handoutMasterIdLst>
  <p:sldIdLst>
    <p:sldId id="300" r:id="rId2"/>
    <p:sldId id="301" r:id="rId3"/>
    <p:sldId id="302" r:id="rId4"/>
    <p:sldId id="259" r:id="rId5"/>
    <p:sldId id="303" r:id="rId6"/>
    <p:sldId id="304" r:id="rId7"/>
    <p:sldId id="305" r:id="rId8"/>
    <p:sldId id="306" r:id="rId9"/>
    <p:sldId id="307" r:id="rId10"/>
    <p:sldId id="289" r:id="rId11"/>
    <p:sldId id="290" r:id="rId12"/>
    <p:sldId id="308" r:id="rId13"/>
    <p:sldId id="309" r:id="rId14"/>
    <p:sldId id="310" r:id="rId15"/>
    <p:sldId id="311" r:id="rId16"/>
    <p:sldId id="312" r:id="rId17"/>
    <p:sldId id="401" r:id="rId18"/>
    <p:sldId id="405" r:id="rId19"/>
    <p:sldId id="4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7DD9384-9476-46C6-A7DB-ECC475C01410}">
          <p14:sldIdLst>
            <p14:sldId id="300"/>
            <p14:sldId id="301"/>
            <p14:sldId id="302"/>
          </p14:sldIdLst>
        </p14:section>
        <p14:section name="Partners" id="{FEB89D96-AB82-400A-B4CD-4DC3718CFD12}">
          <p14:sldIdLst>
            <p14:sldId id="259"/>
          </p14:sldIdLst>
        </p14:section>
        <p14:section name="Course Objective" id="{D18F0CA7-818A-4CE6-887B-26F2200EDE27}">
          <p14:sldIdLst>
            <p14:sldId id="303"/>
            <p14:sldId id="304"/>
            <p14:sldId id="305"/>
            <p14:sldId id="306"/>
          </p14:sldIdLst>
        </p14:section>
        <p14:section name="Team" id="{FF77AFD0-5054-4B75-9EAF-B48276B4BC12}">
          <p14:sldIdLst>
            <p14:sldId id="307"/>
            <p14:sldId id="289"/>
            <p14:sldId id="290"/>
          </p14:sldIdLst>
        </p14:section>
        <p14:section name="Course Organization" id="{6DFB097D-6A8B-4BC1-879D-6917BADF07A8}">
          <p14:sldIdLst>
            <p14:sldId id="308"/>
            <p14:sldId id="309"/>
            <p14:sldId id="310"/>
            <p14:sldId id="311"/>
            <p14:sldId id="312"/>
            <p14:sldId id="401"/>
            <p14:sldId id="405"/>
          </p14:sldIdLst>
        </p14:section>
        <p14:section name="Conclusion" id="{CBCF94AC-CE27-4463-A1C0-29ABEC234593}">
          <p14:sldIdLst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98" d="100"/>
          <a:sy n="98" d="100"/>
        </p:scale>
        <p:origin x="254" y="8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A0832E0-7FB2-4F00-BC07-DAB77809FD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5269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B75ECD4-AE71-49B3-A0D9-A98C1A2965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04000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178C284-DA71-41E5-A92C-516A6884E1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3035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9834AA5-0D93-40B6-893F-6BCE789081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92238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D2C8083-9E2D-4E2A-AADB-D824A077D8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2908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19689DD-C880-4D53-8325-998C20A75E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94133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701977-A94C-40DF-AC66-F58F3DDDED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0303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FE32715-9AE0-4A43-8C20-286A22C721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494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hyperlink" Target="https://softuni.bg/courses/csharp-advanced/" TargetMode="External"/><Relationship Id="rId7" Type="http://schemas.openxmlformats.org/officeDocument/2006/relationships/hyperlink" Target="https://www.facebook.com/groups/CsharpAdvancedMay202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hyperlink" Target="https://softuni.bg/forum/categories/30" TargetMode="External"/><Relationship Id="rId9" Type="http://schemas.openxmlformats.org/officeDocument/2006/relationships/hyperlink" Target="https://www.facebook.com/groups/SoftUniCSharpCommunity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27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0.png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4.png"/><Relationship Id="rId17" Type="http://schemas.openxmlformats.org/officeDocument/2006/relationships/hyperlink" Target="https://motion-software.com/" TargetMode="External"/><Relationship Id="rId25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uperhosting.bg/?gclid=CjwKCAjw5fzrBRASEiwAD2OSV2HM9vD3KXFwexq_hE27VNo1Gx0yBWBbYg7Ef677GKVaQu7Vn2bX7hoCIkoQAvD_BwE" TargetMode="External"/><Relationship Id="rId10" Type="http://schemas.openxmlformats.org/officeDocument/2006/relationships/image" Target="../media/image23.png"/><Relationship Id="rId19" Type="http://schemas.openxmlformats.org/officeDocument/2006/relationships/image" Target="../media/image28.png"/><Relationship Id="rId4" Type="http://schemas.openxmlformats.org/officeDocument/2006/relationships/image" Target="../media/image2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5.png"/><Relationship Id="rId22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/>
              <a:t># OOP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84800"/>
            <a:ext cx="2980696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AD21C1-E34F-4A20-A9BA-2920F583B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000" y="1931745"/>
            <a:ext cx="3515024" cy="28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8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248" y="1196706"/>
            <a:ext cx="7334752" cy="5199712"/>
          </a:xfrm>
        </p:spPr>
        <p:txBody>
          <a:bodyPr>
            <a:normAutofit/>
          </a:bodyPr>
          <a:lstStyle/>
          <a:p>
            <a:r>
              <a:rPr lang="en-GB" sz="3400" noProof="1"/>
              <a:t>Head Of Department at Information Services Plc.</a:t>
            </a:r>
          </a:p>
          <a:p>
            <a:r>
              <a:rPr lang="en-US" sz="3400" noProof="1"/>
              <a:t>Worked with various technologies</a:t>
            </a:r>
          </a:p>
          <a:p>
            <a:pPr lvl="1"/>
            <a:r>
              <a:rPr lang="en-US" sz="3199" noProof="1"/>
              <a:t>.NET and C#, </a:t>
            </a:r>
            <a:r>
              <a:rPr lang="en-GB" sz="3199" dirty="0"/>
              <a:t>BASIC, Pascal, Object Pascal, PHP</a:t>
            </a:r>
            <a:endParaRPr lang="en-US" sz="3199" noProof="1"/>
          </a:p>
          <a:p>
            <a:r>
              <a:rPr lang="en-US" sz="3400" noProof="1"/>
              <a:t>More than 15 years of experience</a:t>
            </a:r>
          </a:p>
          <a:p>
            <a:r>
              <a:rPr lang="en-US" sz="3400" noProof="1"/>
              <a:t>Experienced Lecturer</a:t>
            </a:r>
          </a:p>
          <a:p>
            <a:pPr lvl="1"/>
            <a:r>
              <a:rPr lang="en-US" sz="3199" noProof="1"/>
              <a:t>C# Basics and </a:t>
            </a:r>
            <a:r>
              <a:rPr lang="en-GB" sz="3199" dirty="0"/>
              <a:t>ASP.NET MVC @ Softuni</a:t>
            </a:r>
          </a:p>
        </p:txBody>
      </p:sp>
      <p:pic>
        <p:nvPicPr>
          <p:cNvPr id="3074" name="Picture 2" descr="http://i3.ytimg.com/vi/Fs1qoHr3mfQ/maxresdefault.jpg">
            <a:extLst>
              <a:ext uri="{FF2B5EF4-FFF2-40B4-BE49-F238E27FC236}">
                <a16:creationId xmlns:a16="http://schemas.microsoft.com/office/drawing/2014/main" id="{25DEBF50-4C14-4CD9-BBEC-400EF12998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69774" y="1888913"/>
            <a:ext cx="3646163" cy="36461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Stamo Petkov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D98FA7C-C871-42EB-8C9D-9AD51F2B99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99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400" dirty="0">
                <a:ea typeface="+mn-lt"/>
                <a:cs typeface="+mn-lt"/>
              </a:rPr>
              <a:t>Technical Trainer @ </a:t>
            </a:r>
            <a:r>
              <a:rPr lang="en-US" sz="3400" dirty="0" err="1">
                <a:ea typeface="+mn-lt"/>
                <a:cs typeface="+mn-lt"/>
              </a:rPr>
              <a:t>SoftUni</a:t>
            </a:r>
            <a:endParaRPr lang="en-US" sz="3400" dirty="0">
              <a:ea typeface="+mn-lt"/>
              <a:cs typeface="+mn-lt"/>
            </a:endParaRPr>
          </a:p>
          <a:p>
            <a:pPr marL="360045" indent="-360045"/>
            <a:r>
              <a:rPr lang="en-US" sz="3400" dirty="0">
                <a:ea typeface="+mn-lt"/>
                <a:cs typeface="+mn-lt"/>
              </a:rPr>
              <a:t>Graduated the C# Track</a:t>
            </a:r>
          </a:p>
          <a:p>
            <a:pPr marL="360045" indent="-360045"/>
            <a:r>
              <a:rPr lang="en-US" sz="3400" dirty="0">
                <a:ea typeface="+mn-lt"/>
                <a:cs typeface="+mn-lt"/>
              </a:rPr>
              <a:t>Team Lead @ </a:t>
            </a:r>
            <a:r>
              <a:rPr lang="en-US" sz="3400" dirty="0" err="1">
                <a:ea typeface="+mn-lt"/>
                <a:cs typeface="+mn-lt"/>
              </a:rPr>
              <a:t>SoftUni</a:t>
            </a:r>
            <a:endParaRPr lang="en-US" sz="3400" dirty="0">
              <a:ea typeface="+mn-lt"/>
              <a:cs typeface="+mn-lt"/>
            </a:endParaRPr>
          </a:p>
          <a:p>
            <a:pPr marL="360045" indent="-360045"/>
            <a:r>
              <a:rPr lang="en-US" sz="3400" dirty="0">
                <a:ea typeface="+mn-lt"/>
                <a:cs typeface="+mn-lt"/>
              </a:rPr>
              <a:t>Involved in "Projects </a:t>
            </a:r>
            <a:r>
              <a:rPr lang="en-US" sz="3400" dirty="0" err="1">
                <a:ea typeface="+mn-lt"/>
                <a:cs typeface="+mn-lt"/>
              </a:rPr>
              <a:t>SoftUni</a:t>
            </a:r>
            <a:r>
              <a:rPr lang="en-US" sz="3400" dirty="0">
                <a:ea typeface="+mn-lt"/>
                <a:cs typeface="+mn-lt"/>
              </a:rPr>
              <a:t>" – </a:t>
            </a:r>
            <a:br>
              <a:rPr lang="en-US" sz="3400" dirty="0">
                <a:ea typeface="+mn-lt"/>
                <a:cs typeface="+mn-lt"/>
              </a:rPr>
            </a:br>
            <a:r>
              <a:rPr lang="en-US" sz="3400" dirty="0">
                <a:ea typeface="+mn-lt"/>
                <a:cs typeface="+mn-lt"/>
              </a:rPr>
              <a:t>ASP.NET Core Web Project</a:t>
            </a:r>
          </a:p>
          <a:p>
            <a:pPr marL="360045" indent="-360045"/>
            <a:r>
              <a:rPr lang="en-US" sz="3400" dirty="0">
                <a:ea typeface="+mn-lt"/>
                <a:cs typeface="+mn-lt"/>
              </a:rPr>
              <a:t>Experience with C#, Java Script, Java, </a:t>
            </a:r>
            <a:br>
              <a:rPr lang="en-US" sz="3400" dirty="0">
                <a:ea typeface="+mn-lt"/>
                <a:cs typeface="+mn-lt"/>
              </a:rPr>
            </a:br>
            <a:r>
              <a:rPr lang="en-US" sz="3400" dirty="0">
                <a:ea typeface="+mn-lt"/>
                <a:cs typeface="+mn-lt"/>
              </a:rPr>
              <a:t>Python and etc.</a:t>
            </a:r>
          </a:p>
          <a:p>
            <a:pPr marL="360045" indent="-360045"/>
            <a:r>
              <a:rPr lang="en-US" sz="3400" dirty="0">
                <a:ea typeface="+mn-lt"/>
                <a:cs typeface="+mn-lt"/>
              </a:rPr>
              <a:t>Deep interests in automation of</a:t>
            </a:r>
            <a:r>
              <a:rPr lang="bg-BG" sz="3400" dirty="0">
                <a:ea typeface="+mn-lt"/>
                <a:cs typeface="+mn-lt"/>
              </a:rPr>
              <a:t> </a:t>
            </a:r>
            <a:r>
              <a:rPr lang="en-US" sz="3400" dirty="0">
                <a:ea typeface="+mn-lt"/>
                <a:cs typeface="+mn-lt"/>
              </a:rPr>
              <a:t>processes </a:t>
            </a:r>
            <a:endParaRPr lang="bg-BG" sz="3400" dirty="0">
              <a:ea typeface="+mn-lt"/>
              <a:cs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>
                <a:cs typeface="Calibri"/>
              </a:rPr>
              <a:t>Slavi</a:t>
            </a:r>
            <a:r>
              <a:rPr lang="en-US" sz="3950" dirty="0">
                <a:cs typeface="Calibri"/>
              </a:rPr>
              <a:t> </a:t>
            </a:r>
            <a:r>
              <a:rPr lang="en-US" sz="3950" dirty="0" err="1">
                <a:cs typeface="Calibri"/>
              </a:rPr>
              <a:t>Kapsalov</a:t>
            </a:r>
          </a:p>
        </p:txBody>
      </p:sp>
      <p:pic>
        <p:nvPicPr>
          <p:cNvPr id="4" name="Picture 6" descr="A person looking at the camera&#10;&#10;Description generated with very high confidence">
            <a:extLst>
              <a:ext uri="{FF2B5EF4-FFF2-40B4-BE49-F238E27FC236}">
                <a16:creationId xmlns:a16="http://schemas.microsoft.com/office/drawing/2014/main" id="{AEB34C7D-2487-4CBC-A1D5-55A736BCD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269" y="1643269"/>
            <a:ext cx="3571461" cy="357146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32D672C-B9BC-4E47-8D9C-2627542521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727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200"/>
            <a:ext cx="2133600" cy="21336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A79A8BC-3034-4BE1-97A0-09CDD125109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</p:spTree>
    <p:extLst>
      <p:ext uri="{BB962C8B-B14F-4D97-AF65-F5344CB8AC3E}">
        <p14:creationId xmlns:p14="http://schemas.microsoft.com/office/powerpoint/2010/main" val="68187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C# OOP Course – Timeline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45" y="1500174"/>
            <a:ext cx="161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30-June-2020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776424" y="1500174"/>
            <a:ext cx="197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  16-August-2020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271F82-2EC8-45A6-9C23-CA5E5EC57823}"/>
              </a:ext>
            </a:extLst>
          </p:cNvPr>
          <p:cNvSpPr/>
          <p:nvPr/>
        </p:nvSpPr>
        <p:spPr bwMode="auto">
          <a:xfrm>
            <a:off x="3081776" y="3180637"/>
            <a:ext cx="602845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</a:rPr>
              <a:t>C# OOP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7 weeks * 4 times / week</a:t>
            </a:r>
          </a:p>
          <a:p>
            <a:pPr algn="ctr"/>
            <a:r>
              <a:rPr lang="bg-BG" sz="2000" b="1" dirty="0">
                <a:solidFill>
                  <a:srgbClr val="FFFFFF"/>
                </a:solidFill>
              </a:rPr>
              <a:t>15</a:t>
            </a:r>
            <a:r>
              <a:rPr lang="en-GB" sz="2000" b="1" dirty="0">
                <a:solidFill>
                  <a:srgbClr val="FFFFFF"/>
                </a:solidFill>
              </a:rPr>
              <a:t> 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Start: </a:t>
            </a:r>
            <a:r>
              <a:rPr lang="en-US" sz="2000" b="1" dirty="0">
                <a:solidFill>
                  <a:srgbClr val="FFFFFF"/>
                </a:solidFill>
              </a:rPr>
              <a:t>30</a:t>
            </a:r>
            <a:r>
              <a:rPr lang="en-GB" sz="2000" b="1" dirty="0">
                <a:solidFill>
                  <a:srgbClr val="FFFFFF"/>
                </a:solidFill>
              </a:rPr>
              <a:t>-June-2020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Theoretical Exam: </a:t>
            </a:r>
            <a:r>
              <a:rPr lang="bg-BG" sz="2000" b="1" dirty="0">
                <a:solidFill>
                  <a:schemeClr val="bg2"/>
                </a:solidFill>
              </a:rPr>
              <a:t>1</a:t>
            </a:r>
            <a:r>
              <a:rPr lang="en-US" sz="2000" b="1" dirty="0">
                <a:solidFill>
                  <a:schemeClr val="bg2"/>
                </a:solidFill>
              </a:rPr>
              <a:t>6</a:t>
            </a:r>
            <a:r>
              <a:rPr lang="bg-BG" sz="2000" b="1" dirty="0">
                <a:solidFill>
                  <a:schemeClr val="bg2"/>
                </a:solidFill>
              </a:rPr>
              <a:t>-</a:t>
            </a:r>
            <a:r>
              <a:rPr lang="en-US" sz="2000" b="1" dirty="0">
                <a:solidFill>
                  <a:schemeClr val="bg2"/>
                </a:solidFill>
              </a:rPr>
              <a:t>August-2020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Practical Exam: 16-August-2020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Theoretical Exam Retake: </a:t>
            </a:r>
            <a:r>
              <a:rPr lang="en-GB" sz="2000" b="1" dirty="0">
                <a:solidFill>
                  <a:schemeClr val="bg2"/>
                </a:solidFill>
              </a:rPr>
              <a:t>22-August-2020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Practical Exam Retake: </a:t>
            </a:r>
            <a:r>
              <a:rPr lang="en-GB" sz="2000" b="1" dirty="0">
                <a:solidFill>
                  <a:schemeClr val="bg2"/>
                </a:solidFill>
              </a:rPr>
              <a:t>22-August-2020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396902" y="2249541"/>
            <a:ext cx="110330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520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30000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8FD054-D5B6-4C0C-9C0A-CBB3BFB04818}"/>
              </a:ext>
            </a:extLst>
          </p:cNvPr>
          <p:cNvCxnSpPr>
            <a:cxnSpLocks/>
          </p:cNvCxnSpPr>
          <p:nvPr/>
        </p:nvCxnSpPr>
        <p:spPr>
          <a:xfrm>
            <a:off x="6110689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A35A81-16D6-4029-9237-EF333323BB4C}"/>
              </a:ext>
            </a:extLst>
          </p:cNvPr>
          <p:cNvCxnSpPr/>
          <p:nvPr/>
        </p:nvCxnSpPr>
        <p:spPr>
          <a:xfrm>
            <a:off x="19812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9F26F6-7277-4D9A-A64D-183DB8A500B6}"/>
              </a:ext>
            </a:extLst>
          </p:cNvPr>
          <p:cNvCxnSpPr/>
          <p:nvPr/>
        </p:nvCxnSpPr>
        <p:spPr>
          <a:xfrm>
            <a:off x="3352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60C678-AFB3-4700-A8BA-0EB7E03D18C6}"/>
              </a:ext>
            </a:extLst>
          </p:cNvPr>
          <p:cNvCxnSpPr/>
          <p:nvPr/>
        </p:nvCxnSpPr>
        <p:spPr>
          <a:xfrm>
            <a:off x="4724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23F3E7-A785-4D74-8C0E-B1ADA8D14FBD}"/>
              </a:ext>
            </a:extLst>
          </p:cNvPr>
          <p:cNvCxnSpPr>
            <a:cxnSpLocks/>
          </p:cNvCxnSpPr>
          <p:nvPr/>
        </p:nvCxnSpPr>
        <p:spPr>
          <a:xfrm>
            <a:off x="7452911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E3DA3F-5F09-45F2-9DD1-3ACCD11A32A0}"/>
              </a:ext>
            </a:extLst>
          </p:cNvPr>
          <p:cNvCxnSpPr>
            <a:cxnSpLocks/>
          </p:cNvCxnSpPr>
          <p:nvPr/>
        </p:nvCxnSpPr>
        <p:spPr>
          <a:xfrm>
            <a:off x="8795133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A9F349-D325-432A-902A-9AB267731906}"/>
              </a:ext>
            </a:extLst>
          </p:cNvPr>
          <p:cNvCxnSpPr>
            <a:cxnSpLocks/>
          </p:cNvCxnSpPr>
          <p:nvPr/>
        </p:nvCxnSpPr>
        <p:spPr>
          <a:xfrm>
            <a:off x="10137355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Slide Number">
            <a:extLst>
              <a:ext uri="{FF2B5EF4-FFF2-40B4-BE49-F238E27FC236}">
                <a16:creationId xmlns:a16="http://schemas.microsoft.com/office/drawing/2014/main" id="{21CCBED4-7632-4B4B-A889-ADCE2EFB9B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566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Your homework is mainly work in class</a:t>
            </a:r>
          </a:p>
          <a:p>
            <a:pPr lvl="1"/>
            <a:r>
              <a:rPr lang="en-US" sz="3400" dirty="0"/>
              <a:t>Lesson days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slides + live demos + exercises</a:t>
            </a:r>
          </a:p>
          <a:p>
            <a:pPr lvl="1"/>
            <a:r>
              <a:rPr lang="en-US" sz="3400" dirty="0"/>
              <a:t>Exercise days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only exercises</a:t>
            </a:r>
          </a:p>
          <a:p>
            <a:r>
              <a:rPr lang="en-US" sz="3600" dirty="0"/>
              <a:t>How to submit your homework?</a:t>
            </a:r>
          </a:p>
          <a:p>
            <a:pPr lvl="1"/>
            <a:r>
              <a:rPr lang="en-US" sz="3400" dirty="0"/>
              <a:t>Submitted in the judge system</a:t>
            </a:r>
          </a:p>
          <a:p>
            <a:r>
              <a:rPr lang="en-US" sz="3600" dirty="0"/>
              <a:t>Do your homework when it's due</a:t>
            </a:r>
          </a:p>
          <a:p>
            <a:pPr lvl="1"/>
            <a:r>
              <a:rPr lang="en-US" sz="3400" dirty="0"/>
              <a:t>Assignments pile up quickly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B0FBFB6-61F9-45BE-9C80-052E2C70F3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207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17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602701">
            <a:off x="4024367" y="1251284"/>
            <a:ext cx="2402280" cy="3553752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186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40122" y="611628"/>
            <a:ext cx="2400297" cy="3585897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4049065" y="2030654"/>
            <a:ext cx="1578599" cy="128482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PracticalExam</a:t>
            </a:r>
            <a:r>
              <a:rPr lang="bg-BG" sz="2799" b="1" dirty="0"/>
              <a:t> </a:t>
            </a:r>
            <a:br>
              <a:rPr lang="bg-BG" sz="2799" b="1" dirty="0"/>
            </a:br>
            <a:r>
              <a:rPr lang="en-US" sz="2799" b="1" dirty="0"/>
              <a:t>90</a:t>
            </a:r>
            <a:r>
              <a:rPr lang="bg-BG" sz="2799" b="1" dirty="0"/>
              <a:t>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92062" y="1650690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5</a:t>
            </a:r>
            <a:r>
              <a:rPr lang="bg-BG" sz="2799" b="1" dirty="0"/>
              <a:t>%</a:t>
            </a:r>
            <a:endParaRPr lang="en-US" sz="2799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5855145">
            <a:off x="3279878" y="3514088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2992096" y="4868665"/>
            <a:ext cx="1884705" cy="100242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Homework</a:t>
            </a:r>
            <a:br>
              <a:rPr lang="en-US" sz="2799" b="1" dirty="0"/>
            </a:br>
            <a:r>
              <a:rPr lang="en-US" sz="2799" b="1" dirty="0"/>
              <a:t>5 %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5FC183-2A7E-4685-99C3-5E86D18956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9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Community Facebook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2000" y="1905001"/>
            <a:ext cx="76200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https://softuni.bg/courses/csharp-advanced/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2000" y="3288836"/>
            <a:ext cx="76200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4"/>
              </a:rPr>
              <a:t>https://softuni.bg/forum/categories/30/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0397" y="2972097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5072" y="1384886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2000" y="4653056"/>
            <a:ext cx="10239000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  <a:hlinkClick r:id="rId7"/>
              </a:rPr>
              <a:t>https://www.facebook.com/groups/CsharpAdvancedMay2020/</a:t>
            </a:r>
            <a:endParaRPr lang="en-US" sz="5400" b="1" noProof="1">
              <a:solidFill>
                <a:srgbClr val="FF0000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5339613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/>
          <p:cNvSpPr/>
          <p:nvPr/>
        </p:nvSpPr>
        <p:spPr>
          <a:xfrm>
            <a:off x="755794" y="6017408"/>
            <a:ext cx="8540606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  <a:hlinkClick r:id="rId9"/>
              </a:rPr>
              <a:t>https://www.facebook.com/SoftUniCSharpCommunity/</a:t>
            </a:r>
            <a:endParaRPr lang="en-US" sz="5400" b="1" noProof="1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0C80061F-9D87-4923-8918-8D9A8ADBA7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102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39595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C8BB55-C529-444D-A970-B30D984AB4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7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B13AEE2-9168-4360-9761-023284991C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74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sz="3200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sz="3200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E2DC841-019A-4F0A-A3E5-DE30C6296B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469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noProof="1"/>
              <a:t>csharp</a:t>
            </a:r>
            <a:r>
              <a:rPr lang="en-GB" sz="11500" b="1" dirty="0"/>
              <a:t>-</a:t>
            </a:r>
            <a:r>
              <a:rPr lang="en-GB" sz="11500" b="1" noProof="1"/>
              <a:t>advanced</a:t>
            </a:r>
            <a:endParaRPr lang="en-GB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C721CE1-9B67-4626-96BD-61E880C716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985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067AA40E-F14A-4A55-BB9F-1CF21A85C2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703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295401"/>
            <a:ext cx="2498131" cy="249813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D897AC8-C141-481E-989D-4610C83C208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101879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21143"/>
            <a:ext cx="10129234" cy="5546589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Object-oriented programming </a:t>
            </a:r>
            <a:r>
              <a:rPr lang="en-GB" dirty="0"/>
              <a:t>is an important paradigm</a:t>
            </a:r>
          </a:p>
          <a:p>
            <a:pPr>
              <a:buClr>
                <a:schemeClr val="tx1"/>
              </a:buClr>
            </a:pPr>
            <a:r>
              <a:rPr lang="en-GB" dirty="0"/>
              <a:t>Anyone involved in software development should be </a:t>
            </a:r>
            <a:br>
              <a:rPr lang="en-GB" dirty="0"/>
            </a:br>
            <a:r>
              <a:rPr lang="en-GB" dirty="0"/>
              <a:t>familiar with </a:t>
            </a:r>
            <a:r>
              <a:rPr lang="en-GB" b="1" dirty="0">
                <a:solidFill>
                  <a:schemeClr val="bg1"/>
                </a:solidFill>
              </a:rPr>
              <a:t>OOP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OO</a:t>
            </a:r>
            <a:r>
              <a:rPr lang="en-GB" dirty="0"/>
              <a:t> modelling</a:t>
            </a:r>
          </a:p>
          <a:p>
            <a:pPr>
              <a:buClr>
                <a:schemeClr val="tx1"/>
              </a:buClr>
            </a:pPr>
            <a:r>
              <a:rPr lang="en-GB" dirty="0"/>
              <a:t>All modern languages are either object-oriented or </a:t>
            </a:r>
            <a:br>
              <a:rPr lang="en-GB" dirty="0"/>
            </a:br>
            <a:r>
              <a:rPr lang="en-GB" dirty="0"/>
              <a:t>support classes and objects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Modern frameworks, libraries and APIs are </a:t>
            </a:r>
            <a:br>
              <a:rPr lang="en-GB" dirty="0"/>
            </a:br>
            <a:r>
              <a:rPr lang="en-GB" dirty="0"/>
              <a:t>object-oriented</a:t>
            </a:r>
          </a:p>
          <a:p>
            <a:pPr>
              <a:buClr>
                <a:schemeClr val="tx1"/>
              </a:buClr>
            </a:pPr>
            <a:r>
              <a:rPr lang="en-GB" dirty="0"/>
              <a:t>OOP is a </a:t>
            </a:r>
            <a:r>
              <a:rPr lang="en-GB" b="1" dirty="0">
                <a:solidFill>
                  <a:schemeClr val="bg1"/>
                </a:solidFill>
              </a:rPr>
              <a:t>basic requirement </a:t>
            </a:r>
            <a:r>
              <a:rPr lang="en-GB" dirty="0"/>
              <a:t>for starting a job as developer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OOP?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1AFC500-E7A7-4338-ABF0-F3772DF883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9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>
                <a:solidFill>
                  <a:schemeClr val="bg1"/>
                </a:solidFill>
              </a:rPr>
              <a:t>2 practical</a:t>
            </a:r>
            <a:r>
              <a:rPr lang="en-GB" dirty="0"/>
              <a:t> problem</a:t>
            </a:r>
            <a:r>
              <a:rPr lang="en-US" dirty="0"/>
              <a:t>s</a:t>
            </a:r>
            <a:r>
              <a:rPr lang="en-GB" dirty="0"/>
              <a:t> for </a:t>
            </a:r>
            <a:r>
              <a:rPr lang="en-GB" dirty="0">
                <a:solidFill>
                  <a:schemeClr val="bg1"/>
                </a:solidFill>
              </a:rPr>
              <a:t>4 hours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Create a simple project</a:t>
            </a:r>
            <a:r>
              <a:rPr lang="bg-BG" dirty="0"/>
              <a:t> </a:t>
            </a:r>
            <a:r>
              <a:rPr lang="en-US" dirty="0"/>
              <a:t>that:</a:t>
            </a:r>
            <a:endParaRPr lang="en-GB" dirty="0"/>
          </a:p>
          <a:p>
            <a:pPr lvl="2"/>
            <a:r>
              <a:rPr lang="en-GB" dirty="0"/>
              <a:t>Follows the </a:t>
            </a:r>
            <a:r>
              <a:rPr lang="en-GB" b="1" dirty="0">
                <a:solidFill>
                  <a:schemeClr val="bg1"/>
                </a:solidFill>
              </a:rPr>
              <a:t>OOP principles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Implements functionality </a:t>
            </a:r>
            <a:r>
              <a:rPr lang="en-GB" dirty="0"/>
              <a:t>based on a description</a:t>
            </a:r>
          </a:p>
          <a:p>
            <a:pPr lvl="1"/>
            <a:r>
              <a:rPr lang="en-GB" dirty="0"/>
              <a:t>Test a provided class</a:t>
            </a:r>
          </a:p>
          <a:p>
            <a:r>
              <a:rPr lang="en-GB" dirty="0"/>
              <a:t>Automated judge system with </a:t>
            </a:r>
            <a:r>
              <a:rPr lang="en-GB" b="1" dirty="0">
                <a:solidFill>
                  <a:schemeClr val="bg1"/>
                </a:solidFill>
              </a:rPr>
              <a:t>real-time feedback</a:t>
            </a:r>
          </a:p>
          <a:p>
            <a:pPr lvl="1"/>
            <a:r>
              <a:rPr lang="en-GB" dirty="0"/>
              <a:t>Upload a zip project to the judge system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27FFC2F-4ED1-4949-A27C-C2951B337D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</a:t>
            </a:r>
            <a:r>
              <a:rPr lang="en-GB" b="1" dirty="0">
                <a:solidFill>
                  <a:schemeClr val="bg1"/>
                </a:solidFill>
              </a:rPr>
              <a:t>30 minutes </a:t>
            </a:r>
            <a:r>
              <a:rPr lang="en-GB" dirty="0"/>
              <a:t>once you enter</a:t>
            </a:r>
            <a:endParaRPr lang="bg-BG" dirty="0"/>
          </a:p>
          <a:p>
            <a:pPr lvl="1"/>
            <a:r>
              <a:rPr lang="en-US" dirty="0"/>
              <a:t>Multiple-choice with </a:t>
            </a:r>
            <a:r>
              <a:rPr lang="en-US" b="1" dirty="0">
                <a:solidFill>
                  <a:schemeClr val="bg1"/>
                </a:solidFill>
              </a:rPr>
              <a:t>1 or more</a:t>
            </a:r>
            <a:r>
              <a:rPr lang="en-US" dirty="0"/>
              <a:t> correct answers</a:t>
            </a:r>
            <a:endParaRPr lang="en-GB" dirty="0"/>
          </a:p>
          <a:p>
            <a:pPr lvl="1"/>
            <a:r>
              <a:rPr lang="en-US" dirty="0"/>
              <a:t>English</a:t>
            </a:r>
            <a:endParaRPr lang="en-GB" dirty="0"/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</a:t>
            </a:r>
            <a:r>
              <a:rPr lang="en-US" dirty="0"/>
              <a:t>during the </a:t>
            </a:r>
            <a:r>
              <a:rPr lang="en-US" b="1" dirty="0">
                <a:solidFill>
                  <a:schemeClr val="bg1"/>
                </a:solidFill>
              </a:rPr>
              <a:t>practical</a:t>
            </a:r>
            <a:r>
              <a:rPr lang="en-US" dirty="0"/>
              <a:t> exam and </a:t>
            </a:r>
            <a:r>
              <a:rPr lang="en-US" b="1" dirty="0">
                <a:solidFill>
                  <a:schemeClr val="bg1"/>
                </a:solidFill>
              </a:rPr>
              <a:t>30 minutes after it</a:t>
            </a:r>
            <a:endParaRPr lang="en-GB" b="1" dirty="0">
              <a:solidFill>
                <a:schemeClr val="bg1"/>
              </a:solidFill>
            </a:endParaRPr>
          </a:p>
          <a:p>
            <a:pPr lvl="1"/>
            <a:r>
              <a:rPr lang="en-GB" dirty="0"/>
              <a:t>You can submit your answers just </a:t>
            </a:r>
            <a:r>
              <a:rPr lang="en-GB" b="1" dirty="0">
                <a:solidFill>
                  <a:schemeClr val="bg1"/>
                </a:solidFill>
              </a:rPr>
              <a:t>one time</a:t>
            </a:r>
          </a:p>
          <a:p>
            <a:pPr lvl="1"/>
            <a:r>
              <a:rPr lang="en-GB" dirty="0"/>
              <a:t>Advice: Start it when you </a:t>
            </a:r>
            <a:r>
              <a:rPr lang="en-GB" b="1" dirty="0">
                <a:solidFill>
                  <a:schemeClr val="bg1"/>
                </a:solidFill>
              </a:rPr>
              <a:t>finish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practical exam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C5745E-F5DC-4A77-B82D-E67F85807C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5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410" y="1524000"/>
            <a:ext cx="2437790" cy="24377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EDB9393-AF8E-43DB-9B0D-91EE56BD0F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</p:spTree>
    <p:extLst>
      <p:ext uri="{BB962C8B-B14F-4D97-AF65-F5344CB8AC3E}">
        <p14:creationId xmlns:p14="http://schemas.microsoft.com/office/powerpoint/2010/main" val="246087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3714</TotalTime>
  <Words>681</Words>
  <Application>Microsoft Office PowerPoint</Application>
  <PresentationFormat>Widescreen</PresentationFormat>
  <Paragraphs>137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</vt:lpstr>
      <vt:lpstr>C# OOP</vt:lpstr>
      <vt:lpstr>Table of Contents</vt:lpstr>
      <vt:lpstr>Have a Question?</vt:lpstr>
      <vt:lpstr>SoftUni Diamond Partners</vt:lpstr>
      <vt:lpstr>Course Objectives</vt:lpstr>
      <vt:lpstr>Why OOP?</vt:lpstr>
      <vt:lpstr>Practical Exam</vt:lpstr>
      <vt:lpstr>Theoretical Exam</vt:lpstr>
      <vt:lpstr>The Team</vt:lpstr>
      <vt:lpstr>Stamo Petkov</vt:lpstr>
      <vt:lpstr>Slavi Kapsalov</vt:lpstr>
      <vt:lpstr>Course Organization</vt:lpstr>
      <vt:lpstr>C# OOP Course – Timeline</vt:lpstr>
      <vt:lpstr>Homework Assignments &amp; Exercises</vt:lpstr>
      <vt:lpstr>Scoring System for the Course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Course Introduction</dc:title>
  <dc:subject>Node.js &amp; ExpressJS Fundamentals - Practical Training Course @ SoftUni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Slavi Kapsalov</cp:lastModifiedBy>
  <cp:revision>13</cp:revision>
  <dcterms:created xsi:type="dcterms:W3CDTF">2018-05-23T13:08:44Z</dcterms:created>
  <dcterms:modified xsi:type="dcterms:W3CDTF">2020-06-30T09:50:34Z</dcterms:modified>
  <cp:category>programming; education; software engineering; software development </cp:category>
</cp:coreProperties>
</file>