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20" r:id="rId4"/>
    <p:sldId id="492" r:id="rId5"/>
    <p:sldId id="493" r:id="rId6"/>
    <p:sldId id="502" r:id="rId7"/>
    <p:sldId id="517" r:id="rId8"/>
    <p:sldId id="504" r:id="rId9"/>
    <p:sldId id="503" r:id="rId10"/>
    <p:sldId id="527" r:id="rId11"/>
    <p:sldId id="532" r:id="rId12"/>
    <p:sldId id="533" r:id="rId13"/>
    <p:sldId id="505" r:id="rId14"/>
    <p:sldId id="522" r:id="rId15"/>
    <p:sldId id="528" r:id="rId16"/>
    <p:sldId id="507" r:id="rId17"/>
    <p:sldId id="508" r:id="rId18"/>
    <p:sldId id="510" r:id="rId19"/>
    <p:sldId id="509" r:id="rId20"/>
    <p:sldId id="511" r:id="rId21"/>
    <p:sldId id="512" r:id="rId22"/>
    <p:sldId id="513" r:id="rId23"/>
    <p:sldId id="514" r:id="rId24"/>
    <p:sldId id="495" r:id="rId25"/>
    <p:sldId id="278" r:id="rId26"/>
    <p:sldId id="496" r:id="rId27"/>
    <p:sldId id="523" r:id="rId28"/>
    <p:sldId id="529" r:id="rId29"/>
    <p:sldId id="525" r:id="rId30"/>
    <p:sldId id="531" r:id="rId31"/>
    <p:sldId id="530" r:id="rId32"/>
    <p:sldId id="526" r:id="rId33"/>
    <p:sldId id="534" r:id="rId34"/>
    <p:sldId id="578" r:id="rId35"/>
    <p:sldId id="576" r:id="rId36"/>
    <p:sldId id="537" r:id="rId37"/>
    <p:sldId id="5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0"/>
          </p14:sldIdLst>
        </p14:section>
        <p14:section name="Bit" id="{BC4A3995-4CED-4320-A673-95328C9C809D}">
          <p14:sldIdLst>
            <p14:sldId id="492"/>
            <p14:sldId id="493"/>
          </p14:sldIdLst>
        </p14:section>
        <p14:section name="Numerals Systems" id="{87A7CF24-294D-454E-BA8A-20D45EF557B5}">
          <p14:sldIdLst>
            <p14:sldId id="502"/>
            <p14:sldId id="517"/>
            <p14:sldId id="504"/>
            <p14:sldId id="503"/>
            <p14:sldId id="527"/>
            <p14:sldId id="532"/>
            <p14:sldId id="533"/>
            <p14:sldId id="505"/>
            <p14:sldId id="522"/>
            <p14:sldId id="528"/>
          </p14:sldIdLst>
        </p14:section>
        <p14:section name="Storing Information" id="{5EDAA38F-F326-49DD-9E11-496EA8C59CB0}">
          <p14:sldIdLst>
            <p14:sldId id="507"/>
            <p14:sldId id="508"/>
            <p14:sldId id="510"/>
            <p14:sldId id="509"/>
            <p14:sldId id="511"/>
            <p14:sldId id="512"/>
            <p14:sldId id="513"/>
            <p14:sldId id="514"/>
          </p14:sldIdLst>
        </p14:section>
        <p14:section name="Bitwise Operations" id="{6B4E5BEA-7DE5-484A-B580-E6023AFE7DE9}">
          <p14:sldIdLst>
            <p14:sldId id="495"/>
            <p14:sldId id="278"/>
            <p14:sldId id="496"/>
            <p14:sldId id="523"/>
            <p14:sldId id="529"/>
            <p14:sldId id="525"/>
            <p14:sldId id="531"/>
            <p14:sldId id="530"/>
          </p14:sldIdLst>
        </p14:section>
        <p14:section name="Conclusion" id="{10E03AB1-9AA8-4E86-9A64-D741901E50A2}">
          <p14:sldIdLst>
            <p14:sldId id="526"/>
            <p14:sldId id="534"/>
            <p14:sldId id="578"/>
            <p14:sldId id="57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65" d="100"/>
          <a:sy n="65" d="100"/>
        </p:scale>
        <p:origin x="894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5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149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AF9129-037F-485F-8470-5B77724CA692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680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AD86A4-3612-4240-B21D-7C47A299A297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450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23719A64-9B0C-4B59-8FD4-D743E970B702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31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6B8AAF8C-24DD-44A5-BCC5-FE830D7AC61F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7CB5E493-0A9C-46EB-9F98-C1C2FC4668D4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B1811089-0937-472E-BF0A-F3B49BB119C9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CE4721E7-4449-43E1-B3B7-6B9EEB179B7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99C85A38-CC62-41C0-9BB1-072149CD8641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5FD61FD2-47B3-4493-A013-9F7C8741574D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81E8F37E-FEFE-4258-B45A-4609610B1E7E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1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CE4721E7-4449-43E1-B3B7-6B9EEB179B7C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4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modules/fundamentals-modu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Bit, Numerals Systems and Bitwise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Bitwise Operations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923" y="2185796"/>
            <a:ext cx="3189173" cy="31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7D6-58FA-4CAB-B550-44B21B5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Decimal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6BE-7F62-4F4A-B99B-7E28F3BEF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Binary to Decimal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6B552-0ED5-40DA-B660-03BB97003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Decimal </a:t>
            </a:r>
            <a:r>
              <a:rPr lang="en-GB" dirty="0"/>
              <a:t>to Binary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AF7CA16-BE52-4230-B1E4-E0151C083A1A}"/>
              </a:ext>
            </a:extLst>
          </p:cNvPr>
          <p:cNvSpPr txBox="1">
            <a:spLocks/>
          </p:cNvSpPr>
          <p:nvPr/>
        </p:nvSpPr>
        <p:spPr>
          <a:xfrm>
            <a:off x="586938" y="1970980"/>
            <a:ext cx="550906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1011</a:t>
            </a:r>
            <a:r>
              <a:rPr lang="en-GB" sz="2200" baseline="-25000" dirty="0">
                <a:solidFill>
                  <a:schemeClr val="tx1"/>
                </a:solidFill>
              </a:rPr>
              <a:t>b  </a:t>
            </a:r>
            <a:r>
              <a:rPr lang="en-GB" sz="2200" dirty="0">
                <a:solidFill>
                  <a:schemeClr val="tx1"/>
                </a:solidFill>
              </a:rPr>
              <a:t>= 1*2</a:t>
            </a:r>
            <a:r>
              <a:rPr lang="en-GB" sz="2200" baseline="30000" dirty="0">
                <a:solidFill>
                  <a:schemeClr val="tx1"/>
                </a:solidFill>
              </a:rPr>
              <a:t>3</a:t>
            </a:r>
            <a:r>
              <a:rPr lang="en-GB" sz="2200" dirty="0">
                <a:solidFill>
                  <a:schemeClr val="tx1"/>
                </a:solidFill>
              </a:rPr>
              <a:t> + 0*2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>
                <a:solidFill>
                  <a:schemeClr val="tx1"/>
                </a:solidFill>
              </a:rPr>
              <a:t>      = </a:t>
            </a:r>
            <a:r>
              <a:rPr lang="en-GB" sz="2200" dirty="0">
                <a:solidFill>
                  <a:schemeClr val="tx1"/>
                </a:solidFill>
              </a:rPr>
              <a:t>1*8 + 0*4 + 1*2 + 1*1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8 + 0 + 2 + 1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11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1BC2F3D-7B6C-484D-AD93-8F965CCFE96C}"/>
              </a:ext>
            </a:extLst>
          </p:cNvPr>
          <p:cNvSpPr txBox="1">
            <a:spLocks/>
          </p:cNvSpPr>
          <p:nvPr/>
        </p:nvSpPr>
        <p:spPr>
          <a:xfrm>
            <a:off x="7054900" y="1970980"/>
            <a:ext cx="3010961" cy="2033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11 / 2 = 5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5 / 2 = 2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/ 2 = 1 (0)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2 = 0 (1)</a:t>
            </a:r>
          </a:p>
        </p:txBody>
      </p:sp>
    </p:spTree>
    <p:extLst>
      <p:ext uri="{BB962C8B-B14F-4D97-AF65-F5344CB8AC3E}">
        <p14:creationId xmlns:p14="http://schemas.microsoft.com/office/powerpoint/2010/main" val="26343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4F20F0-7822-4CAE-8135-A1F265202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positive integer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one binary digit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(0 or 1)</a:t>
            </a:r>
          </a:p>
          <a:p>
            <a:r>
              <a:rPr lang="en-US" dirty="0"/>
              <a:t>Write a program that finds the number of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dirty="0"/>
              <a:t>digits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983E-68E9-458E-B0DA-0446EE65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93BC-2142-4D50-BB8E-FADF9B639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9EFBB6F-EBDE-4766-9E5D-2E5ED1BBDDE3}"/>
              </a:ext>
            </a:extLst>
          </p:cNvPr>
          <p:cNvSpPr txBox="1">
            <a:spLocks/>
          </p:cNvSpPr>
          <p:nvPr/>
        </p:nvSpPr>
        <p:spPr>
          <a:xfrm>
            <a:off x="828473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B84341-1E52-4C14-AED0-3490DEA6CA52}"/>
              </a:ext>
            </a:extLst>
          </p:cNvPr>
          <p:cNvSpPr/>
          <p:nvPr/>
        </p:nvSpPr>
        <p:spPr bwMode="auto">
          <a:xfrm>
            <a:off x="1730024" y="3542191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C6A23C1-9B3D-478A-99F9-8972B41AAD47}"/>
              </a:ext>
            </a:extLst>
          </p:cNvPr>
          <p:cNvSpPr txBox="1">
            <a:spLocks/>
          </p:cNvSpPr>
          <p:nvPr/>
        </p:nvSpPr>
        <p:spPr>
          <a:xfrm>
            <a:off x="2368095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61C42-63A4-477E-9D8E-C272551D27A2}"/>
              </a:ext>
            </a:extLst>
          </p:cNvPr>
          <p:cNvSpPr txBox="1">
            <a:spLocks/>
          </p:cNvSpPr>
          <p:nvPr/>
        </p:nvSpPr>
        <p:spPr>
          <a:xfrm>
            <a:off x="3644237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15</a:t>
            </a:r>
          </a:p>
          <a:p>
            <a:r>
              <a:rPr lang="en-GB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2B9D3D-A60D-44EC-BC89-B2294054BF17}"/>
              </a:ext>
            </a:extLst>
          </p:cNvPr>
          <p:cNvSpPr/>
          <p:nvPr/>
        </p:nvSpPr>
        <p:spPr bwMode="auto">
          <a:xfrm>
            <a:off x="4545788" y="3542191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0A5581D-D827-47A2-B4C7-241CABD709B0}"/>
              </a:ext>
            </a:extLst>
          </p:cNvPr>
          <p:cNvSpPr txBox="1">
            <a:spLocks/>
          </p:cNvSpPr>
          <p:nvPr/>
        </p:nvSpPr>
        <p:spPr>
          <a:xfrm>
            <a:off x="5183859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5FD2E-88EC-4592-8DFC-8CB814B06058}"/>
              </a:ext>
            </a:extLst>
          </p:cNvPr>
          <p:cNvSpPr txBox="1">
            <a:spLocks/>
          </p:cNvSpPr>
          <p:nvPr/>
        </p:nvSpPr>
        <p:spPr>
          <a:xfrm>
            <a:off x="828473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A6E715-E40C-4BA0-B4D2-C9A8EBB477C1}"/>
              </a:ext>
            </a:extLst>
          </p:cNvPr>
          <p:cNvSpPr/>
          <p:nvPr/>
        </p:nvSpPr>
        <p:spPr bwMode="auto">
          <a:xfrm>
            <a:off x="1730024" y="5157393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40D5DB5-8AD9-46D7-846D-78E7C9DD9841}"/>
              </a:ext>
            </a:extLst>
          </p:cNvPr>
          <p:cNvSpPr txBox="1">
            <a:spLocks/>
          </p:cNvSpPr>
          <p:nvPr/>
        </p:nvSpPr>
        <p:spPr>
          <a:xfrm>
            <a:off x="2368095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30BB295-E9ED-4A0E-9325-B928336ABD71}"/>
              </a:ext>
            </a:extLst>
          </p:cNvPr>
          <p:cNvSpPr txBox="1">
            <a:spLocks/>
          </p:cNvSpPr>
          <p:nvPr/>
        </p:nvSpPr>
        <p:spPr>
          <a:xfrm>
            <a:off x="3644237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tx1"/>
                </a:solidFill>
              </a:rPr>
              <a:t>23</a:t>
            </a:r>
          </a:p>
          <a:p>
            <a:r>
              <a:rPr lang="bg-BG" sz="28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2FCD8A-4C8C-4248-819E-F18A5FDDA220}"/>
              </a:ext>
            </a:extLst>
          </p:cNvPr>
          <p:cNvSpPr/>
          <p:nvPr/>
        </p:nvSpPr>
        <p:spPr bwMode="auto">
          <a:xfrm>
            <a:off x="4545788" y="5157393"/>
            <a:ext cx="461639" cy="3018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BD907BF-B5B8-4BFC-92F3-5397CAB0F075}"/>
              </a:ext>
            </a:extLst>
          </p:cNvPr>
          <p:cNvSpPr txBox="1">
            <a:spLocks/>
          </p:cNvSpPr>
          <p:nvPr/>
        </p:nvSpPr>
        <p:spPr>
          <a:xfrm>
            <a:off x="5183859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96A0-9876-4C69-8CC2-AE386407DA48}"/>
              </a:ext>
            </a:extLst>
          </p:cNvPr>
          <p:cNvSpPr/>
          <p:nvPr/>
        </p:nvSpPr>
        <p:spPr>
          <a:xfrm rot="21047074">
            <a:off x="7822646" y="3166786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C44B6-1C92-4A80-9181-ABDBCAF36FEB}"/>
              </a:ext>
            </a:extLst>
          </p:cNvPr>
          <p:cNvSpPr/>
          <p:nvPr/>
        </p:nvSpPr>
        <p:spPr>
          <a:xfrm rot="21047074">
            <a:off x="9192162" y="3704770"/>
            <a:ext cx="12634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99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EA5D8-0D49-46AC-ABB6-D5E5CCBB3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the input from the user -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b</a:t>
            </a:r>
          </a:p>
          <a:p>
            <a:r>
              <a:rPr lang="en-GB" dirty="0"/>
              <a:t>Convert the number in binary numeral system</a:t>
            </a:r>
          </a:p>
          <a:p>
            <a:r>
              <a:rPr lang="en-GB" dirty="0"/>
              <a:t>Count the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dirty="0"/>
              <a:t> digits in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r>
              <a:rPr lang="en-GB" dirty="0"/>
              <a:t>Print the 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EA058-9384-45D6-A9FB-64E0F53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3ED79-3B08-49D2-90A5-22D4D2563F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61BD3-1185-4DEA-8602-07A81E4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Hexadecimal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F17A40-A9C6-46D4-B4AD-FE67A961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Hexadecimal Numbers (</a:t>
            </a:r>
            <a:r>
              <a:rPr lang="en-GB" b="1" dirty="0">
                <a:solidFill>
                  <a:schemeClr val="bg1"/>
                </a:solidFill>
              </a:rPr>
              <a:t>base 16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</a:t>
            </a:r>
            <a:r>
              <a:rPr lang="en-GB" b="1" dirty="0">
                <a:solidFill>
                  <a:schemeClr val="bg1"/>
                </a:solidFill>
              </a:rPr>
              <a:t>16 literals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…</a:t>
            </a:r>
            <a:r>
              <a:rPr lang="en-GB" b="1" dirty="0">
                <a:solidFill>
                  <a:schemeClr val="bg1"/>
                </a:solidFill>
              </a:rPr>
              <a:t>9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A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B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C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F</a:t>
            </a:r>
          </a:p>
          <a:p>
            <a:pPr>
              <a:buClr>
                <a:schemeClr val="tx1"/>
              </a:buClr>
            </a:pPr>
            <a:r>
              <a:rPr lang="en-GB" dirty="0"/>
              <a:t>Usually </a:t>
            </a:r>
            <a:r>
              <a:rPr lang="en-GB" b="1" dirty="0">
                <a:solidFill>
                  <a:schemeClr val="bg1"/>
                </a:solidFill>
              </a:rPr>
              <a:t>prefixed with 0x</a:t>
            </a:r>
            <a:r>
              <a:rPr lang="en-GB" dirty="0"/>
              <a:t> (0x8) </a:t>
            </a:r>
            <a:br>
              <a:rPr lang="en-GB" dirty="0"/>
            </a:br>
            <a:r>
              <a:rPr lang="en-GB" dirty="0"/>
              <a:t>in computer science</a:t>
            </a:r>
          </a:p>
          <a:p>
            <a:pPr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16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7384-B219-4349-AA1C-C4F7F3268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8CE9218-119E-472E-A856-47FF644E873E}"/>
              </a:ext>
            </a:extLst>
          </p:cNvPr>
          <p:cNvSpPr txBox="1">
            <a:spLocks/>
          </p:cNvSpPr>
          <p:nvPr/>
        </p:nvSpPr>
        <p:spPr>
          <a:xfrm>
            <a:off x="2611558" y="4985630"/>
            <a:ext cx="715878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tx1"/>
                </a:solidFill>
              </a:rPr>
              <a:t>9786</a:t>
            </a:r>
            <a:r>
              <a:rPr lang="en-GB" baseline="-25000" dirty="0">
                <a:solidFill>
                  <a:schemeClr val="tx1"/>
                </a:solidFill>
              </a:rPr>
              <a:t>hex</a:t>
            </a:r>
            <a:r>
              <a:rPr lang="en-GB" dirty="0">
                <a:solidFill>
                  <a:schemeClr val="tx1"/>
                </a:solidFill>
              </a:rPr>
              <a:t> = 9*16</a:t>
            </a:r>
            <a:r>
              <a:rPr lang="en-GB" baseline="30000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+ 7*16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+ 8*16</a:t>
            </a:r>
            <a:r>
              <a:rPr lang="en-GB" baseline="30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+ 6*16</a:t>
            </a:r>
            <a:r>
              <a:rPr lang="en-GB" baseline="30000" dirty="0">
                <a:solidFill>
                  <a:schemeClr val="tx1"/>
                </a:solidFill>
              </a:rPr>
              <a:t>0  </a:t>
            </a:r>
            <a:r>
              <a:rPr lang="en-GB" dirty="0">
                <a:solidFill>
                  <a:schemeClr val="tx1"/>
                </a:solidFill>
              </a:rPr>
              <a:t>=</a:t>
            </a:r>
          </a:p>
          <a:p>
            <a:r>
              <a:rPr lang="en-GB" i="1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= 9*4096 + 7*256 + 8*16 + 6*1 =</a:t>
            </a:r>
          </a:p>
          <a:p>
            <a:r>
              <a:rPr lang="en-GB" dirty="0">
                <a:solidFill>
                  <a:schemeClr val="tx1"/>
                </a:solidFill>
              </a:rPr>
              <a:t>        = 36864 + 1792 + 128 + 6 = 38790</a:t>
            </a:r>
          </a:p>
        </p:txBody>
      </p:sp>
    </p:spTree>
    <p:extLst>
      <p:ext uri="{BB962C8B-B14F-4D97-AF65-F5344CB8AC3E}">
        <p14:creationId xmlns:p14="http://schemas.microsoft.com/office/powerpoint/2010/main" val="18698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45399-B6D8-46D3-9AC4-DF82E1541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Hexadecimal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6DB0FE2-B991-421F-A167-B25E0B64F400}"/>
              </a:ext>
            </a:extLst>
          </p:cNvPr>
          <p:cNvSpPr txBox="1">
            <a:spLocks/>
          </p:cNvSpPr>
          <p:nvPr/>
        </p:nvSpPr>
        <p:spPr>
          <a:xfrm>
            <a:off x="787531" y="1897103"/>
            <a:ext cx="526752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1F4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  <a:r>
              <a:rPr lang="en-GB" sz="2200" dirty="0">
                <a:solidFill>
                  <a:schemeClr val="tx1"/>
                </a:solidFill>
              </a:rPr>
              <a:t>  = 1*16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+ 15*16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+ 4*16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1*256 + 15*16 + 4*1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256 + 240 + 4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500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F9AED0-3A80-4EC3-9B48-CAB87AFE4A96}"/>
              </a:ext>
            </a:extLst>
          </p:cNvPr>
          <p:cNvSpPr txBox="1">
            <a:spLocks/>
          </p:cNvSpPr>
          <p:nvPr/>
        </p:nvSpPr>
        <p:spPr>
          <a:xfrm>
            <a:off x="7186448" y="1897104"/>
            <a:ext cx="3112329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500 / 16 = 31 (4)</a:t>
            </a:r>
          </a:p>
          <a:p>
            <a:r>
              <a:rPr lang="en-GB" sz="2200" dirty="0">
                <a:solidFill>
                  <a:schemeClr val="tx1"/>
                </a:solidFill>
              </a:rPr>
              <a:t>31 / 16 = 1 (F)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16 = 0 (1)</a:t>
            </a:r>
          </a:p>
        </p:txBody>
      </p:sp>
    </p:spTree>
    <p:extLst>
      <p:ext uri="{BB962C8B-B14F-4D97-AF65-F5344CB8AC3E}">
        <p14:creationId xmlns:p14="http://schemas.microsoft.com/office/powerpoint/2010/main" val="33571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conversion from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hexadecimal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(and back) is straightforward </a:t>
            </a:r>
          </a:p>
          <a:p>
            <a:pPr lvl="1"/>
            <a:r>
              <a:rPr lang="en-GB" dirty="0"/>
              <a:t>Each hex digit corresponds to a </a:t>
            </a:r>
            <a:r>
              <a:rPr lang="en-GB" b="1" dirty="0">
                <a:solidFill>
                  <a:schemeClr val="bg1"/>
                </a:solidFill>
              </a:rPr>
              <a:t>sequence of 4 binary digits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Hexadecimal Conversions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D3BF-FBA4-4F5B-96D0-2830E9A10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3161125-1A81-4F5C-ACD1-0610AABC68D8}"/>
              </a:ext>
            </a:extLst>
          </p:cNvPr>
          <p:cNvSpPr txBox="1">
            <a:spLocks/>
          </p:cNvSpPr>
          <p:nvPr/>
        </p:nvSpPr>
        <p:spPr>
          <a:xfrm>
            <a:off x="913887" y="3095068"/>
            <a:ext cx="526752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A2E3F = 1010 0010 1110 0011 1111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A = 1010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= 0010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E = 1110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3 = 0011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F = 1111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E435EB-2376-4FB9-A3BC-F714D39C4A11}"/>
              </a:ext>
            </a:extLst>
          </p:cNvPr>
          <p:cNvSpPr txBox="1">
            <a:spLocks/>
          </p:cNvSpPr>
          <p:nvPr/>
        </p:nvSpPr>
        <p:spPr>
          <a:xfrm>
            <a:off x="6427207" y="3095068"/>
            <a:ext cx="5254263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1010 0010 1110 0011 1111 = A2E3F</a:t>
            </a:r>
          </a:p>
          <a:p>
            <a:r>
              <a:rPr lang="en-GB" sz="2200" dirty="0">
                <a:solidFill>
                  <a:schemeClr val="tx1"/>
                </a:solidFill>
              </a:rPr>
              <a:t>1010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10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A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14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E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15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F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0D163-C396-4150-98C7-8DCE4A3D6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Storing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CD502-1FAE-469F-A80E-16A5FC971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Floating-Point Numbers and Text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DA252-98B8-49D4-A9BC-F33AFE4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55" y="1576525"/>
            <a:ext cx="2248690" cy="22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0FE93E-1D46-4E13-A764-190A1914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Integer numbers are sequence of bits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The sign is determined by the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Most Significant Bit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)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b="1" dirty="0"/>
              <a:t> </a:t>
            </a:r>
            <a:r>
              <a:rPr lang="en-GB" dirty="0"/>
              <a:t>means </a:t>
            </a:r>
            <a:r>
              <a:rPr lang="en-GB" b="1" dirty="0">
                <a:solidFill>
                  <a:schemeClr val="bg1"/>
                </a:solidFill>
              </a:rPr>
              <a:t>positive number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 means </a:t>
            </a:r>
            <a:r>
              <a:rPr lang="en-GB" b="1" dirty="0">
                <a:solidFill>
                  <a:schemeClr val="bg1"/>
                </a:solidFill>
              </a:rPr>
              <a:t>negative number</a:t>
            </a:r>
          </a:p>
          <a:p>
            <a:r>
              <a:rPr lang="en-GB" dirty="0"/>
              <a:t>Example (8 bit numbers)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C198-7406-4F6E-9404-7D984666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35D377-2DC5-44BF-8C66-BBA4F5F221B5}"/>
              </a:ext>
            </a:extLst>
          </p:cNvPr>
          <p:cNvSpPr txBox="1">
            <a:spLocks/>
          </p:cNvSpPr>
          <p:nvPr/>
        </p:nvSpPr>
        <p:spPr>
          <a:xfrm>
            <a:off x="2272900" y="5106574"/>
            <a:ext cx="57288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0XXXXXXX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&gt; 0 </a:t>
            </a:r>
            <a:r>
              <a:rPr lang="en-GB" i="1" dirty="0">
                <a:solidFill>
                  <a:schemeClr val="accent2"/>
                </a:solidFill>
              </a:rPr>
              <a:t>//00010010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18</a:t>
            </a:r>
          </a:p>
          <a:p>
            <a:r>
              <a:rPr lang="en-GB" dirty="0">
                <a:solidFill>
                  <a:schemeClr val="tx1"/>
                </a:solidFill>
              </a:rPr>
              <a:t>00000000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0 </a:t>
            </a:r>
          </a:p>
          <a:p>
            <a:r>
              <a:rPr lang="en-GB" dirty="0">
                <a:solidFill>
                  <a:schemeClr val="tx1"/>
                </a:solidFill>
              </a:rPr>
              <a:t>1XXXXXXX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&lt; 0 </a:t>
            </a:r>
            <a:r>
              <a:rPr lang="en-GB" i="1" dirty="0">
                <a:solidFill>
                  <a:schemeClr val="accent2"/>
                </a:solidFill>
              </a:rPr>
              <a:t>//10010010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-110</a:t>
            </a:r>
          </a:p>
        </p:txBody>
      </p:sp>
    </p:spTree>
    <p:extLst>
      <p:ext uri="{BB962C8B-B14F-4D97-AF65-F5344CB8AC3E}">
        <p14:creationId xmlns:p14="http://schemas.microsoft.com/office/powerpoint/2010/main" val="40218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103B0D-3CA0-4AB9-861C-20F831CA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0XXXXXXX</a:t>
            </a:r>
          </a:p>
          <a:p>
            <a:pPr lvl="1"/>
            <a:r>
              <a:rPr lang="en-GB" dirty="0"/>
              <a:t>The value is the decimal value </a:t>
            </a:r>
            <a:br>
              <a:rPr lang="en-GB" dirty="0"/>
            </a:br>
            <a:r>
              <a:rPr lang="en-GB" dirty="0"/>
              <a:t>of their last </a:t>
            </a:r>
            <a:r>
              <a:rPr lang="en-GB" b="1" dirty="0">
                <a:solidFill>
                  <a:schemeClr val="bg1"/>
                </a:solidFill>
              </a:rPr>
              <a:t>7 bits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XXXXXXX</a:t>
            </a:r>
            <a:r>
              <a:rPr lang="en-GB" dirty="0"/>
              <a:t>)</a:t>
            </a:r>
          </a:p>
          <a:p>
            <a:r>
              <a:rPr lang="en-GB" dirty="0"/>
              <a:t>Negative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1YYYYYYY</a:t>
            </a:r>
          </a:p>
          <a:p>
            <a:pPr lvl="1"/>
            <a:r>
              <a:rPr lang="en-GB" dirty="0"/>
              <a:t>The value is </a:t>
            </a:r>
            <a:r>
              <a:rPr lang="en-GB" b="1" dirty="0">
                <a:solidFill>
                  <a:schemeClr val="bg1"/>
                </a:solidFill>
              </a:rPr>
              <a:t>128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en-GB" b="1" baseline="30000" dirty="0">
                <a:solidFill>
                  <a:schemeClr val="bg1"/>
                </a:solidFill>
              </a:rPr>
              <a:t>7</a:t>
            </a:r>
            <a:r>
              <a:rPr lang="en-GB" dirty="0"/>
              <a:t>) minus </a:t>
            </a:r>
            <a:br>
              <a:rPr lang="en-GB" dirty="0"/>
            </a:br>
            <a:r>
              <a:rPr lang="en-GB" dirty="0"/>
              <a:t>the decimal value of </a:t>
            </a:r>
            <a:r>
              <a:rPr lang="en-GB" b="1" dirty="0">
                <a:solidFill>
                  <a:schemeClr val="bg1"/>
                </a:solidFill>
              </a:rPr>
              <a:t>YYYYYYY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1234F-5105-4246-A986-72EB8D5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Integer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56AA-6F64-4FFD-A8D1-FF009068F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AE7690D-15F9-4813-843F-B3D7E679593A}"/>
              </a:ext>
            </a:extLst>
          </p:cNvPr>
          <p:cNvSpPr txBox="1">
            <a:spLocks/>
          </p:cNvSpPr>
          <p:nvPr/>
        </p:nvSpPr>
        <p:spPr>
          <a:xfrm>
            <a:off x="895830" y="5983351"/>
            <a:ext cx="820103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10010010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- 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)= - (128 – 18) = -110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D4B1607-8892-4483-B700-30A6A7BBA822}"/>
              </a:ext>
            </a:extLst>
          </p:cNvPr>
          <p:cNvSpPr txBox="1">
            <a:spLocks/>
          </p:cNvSpPr>
          <p:nvPr/>
        </p:nvSpPr>
        <p:spPr>
          <a:xfrm>
            <a:off x="7806538" y="2354058"/>
            <a:ext cx="3465793" cy="2885199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22000" dirty="0"/>
              <a:t>-</a:t>
            </a:r>
            <a:r>
              <a:rPr lang="bg-BG" sz="22000" dirty="0"/>
              <a:t>2</a:t>
            </a:r>
            <a:r>
              <a:rPr lang="bg-BG" sz="22000" baseline="30000" dirty="0"/>
              <a:t>7</a:t>
            </a:r>
            <a:endParaRPr lang="en-US" sz="22000" baseline="30000" dirty="0"/>
          </a:p>
        </p:txBody>
      </p:sp>
    </p:spTree>
    <p:extLst>
      <p:ext uri="{BB962C8B-B14F-4D97-AF65-F5344CB8AC3E}">
        <p14:creationId xmlns:p14="http://schemas.microsoft.com/office/powerpoint/2010/main" val="18952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4A2C4-E4D4-45D3-AF5D-1F8FB1EAC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largest 8-bit integer is:</a:t>
            </a:r>
          </a:p>
          <a:p>
            <a:endParaRPr lang="en-GB" dirty="0"/>
          </a:p>
          <a:p>
            <a:r>
              <a:rPr lang="en-GB" dirty="0"/>
              <a:t>The smallest negative 8-bit integer is:</a:t>
            </a:r>
          </a:p>
          <a:p>
            <a:endParaRPr lang="en-GB" dirty="0"/>
          </a:p>
          <a:p>
            <a:r>
              <a:rPr lang="en-GB" dirty="0"/>
              <a:t>The largest 32-bit integer is:</a:t>
            </a:r>
          </a:p>
          <a:p>
            <a:endParaRPr lang="en-GB" dirty="0"/>
          </a:p>
          <a:p>
            <a:r>
              <a:rPr lang="en-GB" dirty="0"/>
              <a:t>The smallest negative 32-bit integer 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517D70-9068-454F-A143-A55D552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7CBB-AC68-4B09-BE65-5201C1DBA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D0543D-D2C0-4009-BA7F-BF8C9A557460}"/>
              </a:ext>
            </a:extLst>
          </p:cNvPr>
          <p:cNvSpPr txBox="1">
            <a:spLocks/>
          </p:cNvSpPr>
          <p:nvPr/>
        </p:nvSpPr>
        <p:spPr>
          <a:xfrm>
            <a:off x="828941" y="1889475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127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099FD-577D-4E6C-AD10-DF0897DE4E42}"/>
              </a:ext>
            </a:extLst>
          </p:cNvPr>
          <p:cNvSpPr txBox="1">
            <a:spLocks/>
          </p:cNvSpPr>
          <p:nvPr/>
        </p:nvSpPr>
        <p:spPr>
          <a:xfrm>
            <a:off x="828941" y="3264953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-128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2D1EFFB-B51D-40F1-BD77-10E1005A6EE0}"/>
              </a:ext>
            </a:extLst>
          </p:cNvPr>
          <p:cNvSpPr txBox="1">
            <a:spLocks/>
          </p:cNvSpPr>
          <p:nvPr/>
        </p:nvSpPr>
        <p:spPr>
          <a:xfrm>
            <a:off x="828940" y="4640431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2147483647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111…1111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A43F80-6CE0-4A06-A409-66C67539D6A9}"/>
              </a:ext>
            </a:extLst>
          </p:cNvPr>
          <p:cNvSpPr txBox="1">
            <a:spLocks/>
          </p:cNvSpPr>
          <p:nvPr/>
        </p:nvSpPr>
        <p:spPr>
          <a:xfrm>
            <a:off x="828940" y="6015909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-2147483648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000…0000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9150B7A-1997-4916-AB01-C6F908ACC888}"/>
              </a:ext>
            </a:extLst>
          </p:cNvPr>
          <p:cNvSpPr txBox="1">
            <a:spLocks/>
          </p:cNvSpPr>
          <p:nvPr/>
        </p:nvSpPr>
        <p:spPr>
          <a:xfrm>
            <a:off x="8688112" y="1889475"/>
            <a:ext cx="2016680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7</a:t>
            </a:r>
            <a:endParaRPr lang="en-US" sz="16600" baseline="300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F84564-0F8F-42C7-B4D6-6AF84E48092E}"/>
              </a:ext>
            </a:extLst>
          </p:cNvPr>
          <p:cNvSpPr txBox="1">
            <a:spLocks/>
          </p:cNvSpPr>
          <p:nvPr/>
        </p:nvSpPr>
        <p:spPr>
          <a:xfrm>
            <a:off x="8626632" y="4640431"/>
            <a:ext cx="2736427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31</a:t>
            </a:r>
            <a:endParaRPr lang="en-US" sz="16600" baseline="30000" dirty="0"/>
          </a:p>
        </p:txBody>
      </p:sp>
    </p:spTree>
    <p:extLst>
      <p:ext uri="{BB962C8B-B14F-4D97-AF65-F5344CB8AC3E}">
        <p14:creationId xmlns:p14="http://schemas.microsoft.com/office/powerpoint/2010/main" val="17499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46056" y="140892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a Bit?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Numerals Systems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Storing Information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Bitwise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0ED594-7887-466D-A1CE-C11DF95E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IEEE 754 </a:t>
            </a:r>
            <a:r>
              <a:rPr lang="en-GB" dirty="0"/>
              <a:t>- </a:t>
            </a:r>
            <a:r>
              <a:rPr lang="en-GB" b="1" dirty="0">
                <a:solidFill>
                  <a:schemeClr val="bg1"/>
                </a:solidFill>
              </a:rPr>
              <a:t>technical standard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for floating-point computation</a:t>
            </a:r>
          </a:p>
          <a:p>
            <a:pPr>
              <a:buClr>
                <a:schemeClr val="tx1"/>
              </a:buClr>
            </a:pPr>
            <a:r>
              <a:rPr lang="en-GB" dirty="0"/>
              <a:t>Addressed </a:t>
            </a:r>
            <a:r>
              <a:rPr lang="en-GB" b="1" dirty="0">
                <a:solidFill>
                  <a:schemeClr val="bg1"/>
                </a:solidFill>
              </a:rPr>
              <a:t>many problems</a:t>
            </a:r>
            <a:r>
              <a:rPr lang="en-GB" dirty="0"/>
              <a:t> found in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floating point implementations</a:t>
            </a:r>
          </a:p>
          <a:p>
            <a:pPr>
              <a:buClr>
                <a:schemeClr val="tx1"/>
              </a:buClr>
            </a:pPr>
            <a:r>
              <a:rPr lang="en-GB" dirty="0"/>
              <a:t>The standard defines: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Arithmetic Formats - sets of binary and </a:t>
            </a:r>
            <a:br>
              <a:rPr lang="en-GB" dirty="0"/>
            </a:br>
            <a:r>
              <a:rPr lang="en-GB" dirty="0"/>
              <a:t>decimal floating-point data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Exchange formats - encoding (bit sequences)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Rounding Rules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Operations - arithmetic and other operations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Exceptions - such as division by zero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A9B1FB-62C8-4659-88FE-DD6D191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761A-40CC-4DF5-B87F-65884BF7DD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AB1183B-1C2F-4B6C-B95B-15932B324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Sequence of bits</a:t>
            </a:r>
          </a:p>
          <a:p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sign bit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exponent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mantissa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Errors in </a:t>
            </a:r>
            <a:r>
              <a:rPr lang="en-GB" b="1" dirty="0">
                <a:solidFill>
                  <a:schemeClr val="bg1"/>
                </a:solidFill>
              </a:rPr>
              <a:t>calculations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precision</a:t>
            </a:r>
          </a:p>
          <a:p>
            <a:pPr lvl="1"/>
            <a:r>
              <a:rPr lang="en-GB" dirty="0"/>
              <a:t>Cannot be represented as a </a:t>
            </a:r>
            <a:r>
              <a:rPr lang="en-GB" b="1" dirty="0">
                <a:solidFill>
                  <a:schemeClr val="bg1"/>
                </a:solidFill>
              </a:rPr>
              <a:t>sum of powers of the number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012E7B7-F901-4E15-A3C3-EB181D6F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Storing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EADD-8DE7-41CF-AE9F-818935D748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793FEB-A96F-462D-8195-6910D57A4AB5}"/>
              </a:ext>
            </a:extLst>
          </p:cNvPr>
          <p:cNvSpPr/>
          <p:nvPr/>
        </p:nvSpPr>
        <p:spPr>
          <a:xfrm>
            <a:off x="1326270" y="3341979"/>
            <a:ext cx="8109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</a:rPr>
              <a:t>1 10000011.01010010100000000000000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E7063F2-D51A-448A-92C5-55D46BF6F8B5}"/>
              </a:ext>
            </a:extLst>
          </p:cNvPr>
          <p:cNvSpPr/>
          <p:nvPr/>
        </p:nvSpPr>
        <p:spPr>
          <a:xfrm rot="5400000">
            <a:off x="6294456" y="1556055"/>
            <a:ext cx="398730" cy="5131762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B3DCE-87DC-4619-B38D-D631C5614072}"/>
              </a:ext>
            </a:extLst>
          </p:cNvPr>
          <p:cNvSpPr/>
          <p:nvPr/>
        </p:nvSpPr>
        <p:spPr>
          <a:xfrm>
            <a:off x="5649269" y="4168899"/>
            <a:ext cx="173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Mantissa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4E486C-F7E5-4FD7-9E4D-0E1CD2F118D8}"/>
              </a:ext>
            </a:extLst>
          </p:cNvPr>
          <p:cNvSpPr/>
          <p:nvPr/>
        </p:nvSpPr>
        <p:spPr>
          <a:xfrm>
            <a:off x="2125057" y="4218297"/>
            <a:ext cx="1799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Exponent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CFA01-90DC-4C54-8AE6-C86C254DD97C}"/>
              </a:ext>
            </a:extLst>
          </p:cNvPr>
          <p:cNvSpPr/>
          <p:nvPr/>
        </p:nvSpPr>
        <p:spPr>
          <a:xfrm rot="5400000">
            <a:off x="2652239" y="3305199"/>
            <a:ext cx="402912" cy="1637655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FD7BAF5-37A7-4A66-88A2-EF04D8448B4F}"/>
              </a:ext>
            </a:extLst>
          </p:cNvPr>
          <p:cNvSpPr/>
          <p:nvPr/>
        </p:nvSpPr>
        <p:spPr>
          <a:xfrm rot="5400000">
            <a:off x="1498604" y="4039670"/>
            <a:ext cx="410253" cy="14076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2AC0-555F-4AEC-9AE9-9CB208B27C13}"/>
              </a:ext>
            </a:extLst>
          </p:cNvPr>
          <p:cNvSpPr/>
          <p:nvPr/>
        </p:nvSpPr>
        <p:spPr>
          <a:xfrm>
            <a:off x="1255908" y="4205426"/>
            <a:ext cx="8931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Sign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34741F9-FC1E-46D6-A089-F35FD0448B1A}"/>
              </a:ext>
            </a:extLst>
          </p:cNvPr>
          <p:cNvSpPr/>
          <p:nvPr/>
        </p:nvSpPr>
        <p:spPr>
          <a:xfrm rot="5400000" flipH="1">
            <a:off x="5170804" y="-539991"/>
            <a:ext cx="331642" cy="740655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9E44A-C8F1-4524-9082-E2781227CA0D}"/>
              </a:ext>
            </a:extLst>
          </p:cNvPr>
          <p:cNvSpPr/>
          <p:nvPr/>
        </p:nvSpPr>
        <p:spPr>
          <a:xfrm>
            <a:off x="4715018" y="2374522"/>
            <a:ext cx="1332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2498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7" grpId="0"/>
      <p:bldP spid="28" grpId="0" animBg="1"/>
      <p:bldP spid="29" grpId="0" animBg="1"/>
      <p:bldP spid="30" grpId="0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that uses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to represent chars</a:t>
            </a:r>
          </a:p>
          <a:p>
            <a:pPr lvl="1"/>
            <a:r>
              <a:rPr lang="en-GB" dirty="0"/>
              <a:t>Letters, numerals, etc.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ASCII</a:t>
            </a:r>
            <a:r>
              <a:rPr lang="en-GB" dirty="0"/>
              <a:t> each character consists of </a:t>
            </a:r>
            <a:r>
              <a:rPr lang="en-GB" b="1" dirty="0">
                <a:solidFill>
                  <a:schemeClr val="bg1"/>
                </a:solidFill>
              </a:rPr>
              <a:t>8 bits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Unicode</a:t>
            </a:r>
            <a:r>
              <a:rPr lang="en-GB" dirty="0"/>
              <a:t> encoding each character </a:t>
            </a:r>
            <a:br>
              <a:rPr lang="en-GB" dirty="0"/>
            </a:br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16 bits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6208-6AF1-4BB7-AFF6-B0236ED9FB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D5F54C4B-EEC2-4E2C-93EE-E085BF91B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43233"/>
              </p:ext>
            </p:extLst>
          </p:nvPr>
        </p:nvGraphicFramePr>
        <p:xfrm>
          <a:off x="2642997" y="4969164"/>
          <a:ext cx="5158100" cy="1586080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561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01000001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01000010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B0B123-8E5A-4118-AB14-6517331C9FCE}"/>
              </a:ext>
            </a:extLst>
          </p:cNvPr>
          <p:cNvSpPr txBox="1">
            <a:spLocks/>
          </p:cNvSpPr>
          <p:nvPr/>
        </p:nvSpPr>
        <p:spPr>
          <a:xfrm>
            <a:off x="8521742" y="4339911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5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7DDAE-0C2C-494D-9CA8-B4B833E5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the text representation in the programming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an </a:t>
            </a:r>
            <a:r>
              <a:rPr lang="en-GB" b="1" dirty="0">
                <a:solidFill>
                  <a:schemeClr val="bg1"/>
                </a:solidFill>
              </a:rPr>
              <a:t>array of characters</a:t>
            </a:r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r>
              <a:rPr lang="en-GB" dirty="0"/>
              <a:t>Characters in the string can be: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8 bit (ASCII)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16 bit (UTF-16)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783F4-F63C-4C65-BD6F-7445E2A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27FD-9FEC-45A1-85D8-AEFA95ADD4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430186-153D-4900-88ED-41986A176F61}"/>
              </a:ext>
            </a:extLst>
          </p:cNvPr>
          <p:cNvGrpSpPr/>
          <p:nvPr/>
        </p:nvGrpSpPr>
        <p:grpSpPr>
          <a:xfrm>
            <a:off x="1507934" y="2476256"/>
            <a:ext cx="3253712" cy="1320402"/>
            <a:chOff x="3503612" y="2468444"/>
            <a:chExt cx="3810000" cy="1546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873C6-2431-4C57-A866-007FE8DF3F65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0A13A5-52E2-49D0-9277-0BFFAF197B7F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2C48A-C87B-4629-A595-7D9FDCBB8518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8FF34E-296E-4B1C-A33D-8F62FCC77E88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DA4D51-BB13-4FC9-B050-97CB0A3D147A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650857-AEEC-42A9-8668-3D7849586C80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49BC48-17E0-4557-BB8A-1300EDE5C354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68AA99-5E54-4A35-B530-E1B9A6D5D4D3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52442-7441-4E35-B263-946D828E593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5D0D1C-5B51-40F0-886E-2F0B659910F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pic>
        <p:nvPicPr>
          <p:cNvPr id="20" name="Picture 2" descr="https://www.iconspng.com/uploads/man-hello/man-hello.png">
            <a:extLst>
              <a:ext uri="{FF2B5EF4-FFF2-40B4-BE49-F238E27FC236}">
                <a16:creationId xmlns:a16="http://schemas.microsoft.com/office/drawing/2014/main" id="{773DB4D7-DBC0-4386-9318-5A99CC8B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45" y="2035214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5B3D4-FF39-4FE4-BF7D-AF7F9C706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Bitwise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00DDB-90F4-411C-89D8-95051BA3B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Bitwise Operators and Bit Shifts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6EE1152-1FA6-4C64-A859-A2B7021613B9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201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4E0AF2C-7F8E-403F-976D-0527CC30E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557923"/>
              </p:ext>
            </p:extLst>
          </p:nvPr>
        </p:nvGraphicFramePr>
        <p:xfrm>
          <a:off x="2499389" y="4060460"/>
          <a:ext cx="6849638" cy="2210816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580618581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765594454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309229865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959875356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43478985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3250472934"/>
                    </a:ext>
                  </a:extLst>
                </a:gridCol>
                <a:gridCol w="454056">
                  <a:extLst>
                    <a:ext uri="{9D8B030D-6E8A-4147-A177-3AD203B41FA5}">
                      <a16:colId xmlns:a16="http://schemas.microsoft.com/office/drawing/2014/main" val="1534249568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98A9B-71A4-4ED1-8B75-B3BD74850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421" y="1196125"/>
            <a:ext cx="5091812" cy="520106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Bitwise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~)</a:t>
            </a:r>
          </a:p>
          <a:p>
            <a:endParaRPr lang="en-US" sz="36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AND (&amp;)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02DAD-6D69-4C3C-9610-BD8D13F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17D3C-7E2C-42E8-9A53-FFC381B6C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6328F0A-578D-48E0-8139-E24EF848734E}"/>
              </a:ext>
            </a:extLst>
          </p:cNvPr>
          <p:cNvSpPr txBox="1">
            <a:spLocks/>
          </p:cNvSpPr>
          <p:nvPr/>
        </p:nvSpPr>
        <p:spPr>
          <a:xfrm>
            <a:off x="1221781" y="2001629"/>
            <a:ext cx="240312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bg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5    </a:t>
            </a:r>
            <a:r>
              <a:rPr lang="en-GB" i="1" dirty="0">
                <a:solidFill>
                  <a:schemeClr val="accent2"/>
                </a:solidFill>
              </a:rPr>
              <a:t>//1010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1AF4C8D-E736-442D-9E71-F05EA4A2855E}"/>
              </a:ext>
            </a:extLst>
          </p:cNvPr>
          <p:cNvSpPr txBox="1">
            <a:spLocks/>
          </p:cNvSpPr>
          <p:nvPr/>
        </p:nvSpPr>
        <p:spPr>
          <a:xfrm>
            <a:off x="1221781" y="4278638"/>
            <a:ext cx="240312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tx1"/>
                </a:solidFill>
              </a:rPr>
              <a:t>3     </a:t>
            </a:r>
            <a:r>
              <a:rPr lang="en-GB" i="1" dirty="0">
                <a:solidFill>
                  <a:schemeClr val="accent2"/>
                </a:solidFill>
              </a:rPr>
              <a:t>//0011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//0001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0F8710E-26B9-4189-8558-3B6E5897E03A}"/>
              </a:ext>
            </a:extLst>
          </p:cNvPr>
          <p:cNvSpPr txBox="1">
            <a:spLocks/>
          </p:cNvSpPr>
          <p:nvPr/>
        </p:nvSpPr>
        <p:spPr>
          <a:xfrm>
            <a:off x="5878407" y="1196125"/>
            <a:ext cx="509181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Bitwise </a:t>
            </a:r>
            <a:r>
              <a:rPr lang="en-GB" b="1" dirty="0">
                <a:solidFill>
                  <a:schemeClr val="bg1"/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|)</a:t>
            </a:r>
          </a:p>
          <a:p>
            <a:endParaRPr lang="en-US" sz="3600" dirty="0"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XOR(^)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56BC4B2-19E4-4144-9CFB-A0DE381FA065}"/>
              </a:ext>
            </a:extLst>
          </p:cNvPr>
          <p:cNvSpPr txBox="1">
            <a:spLocks/>
          </p:cNvSpPr>
          <p:nvPr/>
        </p:nvSpPr>
        <p:spPr>
          <a:xfrm>
            <a:off x="6467144" y="1840214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//0111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0E724E5-AB9C-4324-AA48-E2D8F52915C4}"/>
              </a:ext>
            </a:extLst>
          </p:cNvPr>
          <p:cNvSpPr txBox="1">
            <a:spLocks/>
          </p:cNvSpPr>
          <p:nvPr/>
        </p:nvSpPr>
        <p:spPr>
          <a:xfrm>
            <a:off x="6467144" y="4278638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^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//0110</a:t>
            </a:r>
          </a:p>
        </p:txBody>
      </p:sp>
    </p:spTree>
    <p:extLst>
      <p:ext uri="{BB962C8B-B14F-4D97-AF65-F5344CB8AC3E}">
        <p14:creationId xmlns:p14="http://schemas.microsoft.com/office/powerpoint/2010/main" val="3117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A72FB4-894A-4BB1-9AFC-C04926494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Bits are moved (</a:t>
            </a:r>
            <a:r>
              <a:rPr lang="en-GB" b="1" dirty="0">
                <a:solidFill>
                  <a:schemeClr val="bg1"/>
                </a:solidFill>
              </a:rPr>
              <a:t>shifted</a:t>
            </a:r>
            <a:r>
              <a:rPr lang="en-GB" dirty="0"/>
              <a:t>) to 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</a:p>
          <a:p>
            <a:r>
              <a:rPr lang="en-GB" dirty="0"/>
              <a:t>Registers in a computer have </a:t>
            </a:r>
            <a:r>
              <a:rPr lang="en-GB" b="1" dirty="0">
                <a:solidFill>
                  <a:schemeClr val="bg1"/>
                </a:solidFill>
              </a:rPr>
              <a:t>fixed width</a:t>
            </a:r>
          </a:p>
          <a:p>
            <a:pPr lvl="1"/>
            <a:r>
              <a:rPr lang="en-GB" dirty="0"/>
              <a:t>The bits that fall outside the number are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lost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replaced with 0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Shifts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1F51C-3592-4D3A-A2CB-A8BC5F4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1C64-9623-4939-8F65-560298573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ADE44-BD40-471E-ACBC-806C7DC4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Bits that are shifted out of either end are discarded</a:t>
            </a:r>
          </a:p>
          <a:p>
            <a:r>
              <a:rPr lang="en-GB" dirty="0"/>
              <a:t>Left Arithmetic Shift (</a:t>
            </a:r>
            <a:r>
              <a:rPr lang="en-GB" b="1" dirty="0">
                <a:solidFill>
                  <a:schemeClr val="bg1"/>
                </a:solidFill>
              </a:rPr>
              <a:t>&lt;&lt; </a:t>
            </a:r>
            <a:r>
              <a:rPr lang="en-GB" dirty="0"/>
              <a:t>operator)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Right Arithmetic Shift (</a:t>
            </a:r>
            <a:r>
              <a:rPr lang="en-GB" b="1" dirty="0">
                <a:solidFill>
                  <a:schemeClr val="bg1"/>
                </a:solidFill>
              </a:rPr>
              <a:t>&gt;&gt;</a:t>
            </a:r>
            <a:r>
              <a:rPr lang="en-GB" dirty="0"/>
              <a:t> operator)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33173-B1CE-4B4E-B427-E5FC06A1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DDFE-730C-494E-9B6F-50AB5F91F6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5817D-EEE9-4AC4-95CE-AE18B6A6423A}"/>
              </a:ext>
            </a:extLst>
          </p:cNvPr>
          <p:cNvGrpSpPr/>
          <p:nvPr/>
        </p:nvGrpSpPr>
        <p:grpSpPr>
          <a:xfrm>
            <a:off x="710213" y="2560711"/>
            <a:ext cx="3612704" cy="1433086"/>
            <a:chOff x="1447072" y="2930658"/>
            <a:chExt cx="5208809" cy="1939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10DCDD-C804-4320-9268-9C73280445A0}"/>
                </a:ext>
              </a:extLst>
            </p:cNvPr>
            <p:cNvGrpSpPr/>
            <p:nvPr/>
          </p:nvGrpSpPr>
          <p:grpSpPr>
            <a:xfrm>
              <a:off x="1447072" y="2930658"/>
              <a:ext cx="5205937" cy="650742"/>
              <a:chOff x="1447072" y="2930658"/>
              <a:chExt cx="5205937" cy="6507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DEAA1C-BC35-4CD2-8690-9D0C8169286A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B6AD34-4336-42D5-B537-65B1DDF0BB91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C66DD-7702-405D-9494-AEE95837026F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0AC777-72B0-41F5-8AE8-9D3CBAB8EBDB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A7C3A4-D736-4FDF-BC54-01B0C816D039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567525-6128-4D0E-A262-CFCB47439FD0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86E3A-BF86-40E5-A3B3-F14130D134FA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148B25-9873-4520-8AFC-07B48C17B716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8BFA6-1D92-467C-ADE2-97B03392577A}"/>
                </a:ext>
              </a:extLst>
            </p:cNvPr>
            <p:cNvGrpSpPr/>
            <p:nvPr/>
          </p:nvGrpSpPr>
          <p:grpSpPr>
            <a:xfrm>
              <a:off x="1449944" y="4219400"/>
              <a:ext cx="5205937" cy="650742"/>
              <a:chOff x="1447072" y="2930658"/>
              <a:chExt cx="5205937" cy="6507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054110-CDC3-46B5-9BD4-2B8C21D98C0D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564B4F-7287-4CED-8316-9D938B95A01F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F71A98-4A19-4CCB-9692-6AF8A43553FE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B28C32-69D6-412C-9E2E-F3EA65884734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04DAA6-065C-4F32-ADB1-96583E01FD60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3DC22-1BAF-4080-BFBA-01C2FFC47234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169953-B204-4097-8F4C-121849729309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88F1D8-17B4-484E-8515-4EDA89E6BEE3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1B5566-F7FA-4788-B36E-8509D170C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334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3C072-DAC9-4887-AB55-950044442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60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734510-E2B4-4FCD-A002-800D931FD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1860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A9A48E-EF17-46B2-8D56-66CA60150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18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8E1156-D16A-4A13-86EA-A121C56C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376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1E1959-B527-4795-BF90-E4595D8E4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63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82A90C-90C1-41AB-B6C9-F8C24E1F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9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883A6B-CDE7-407B-B6A0-7CE9CC11CAAC}"/>
              </a:ext>
            </a:extLst>
          </p:cNvPr>
          <p:cNvGrpSpPr/>
          <p:nvPr/>
        </p:nvGrpSpPr>
        <p:grpSpPr>
          <a:xfrm>
            <a:off x="710213" y="4707299"/>
            <a:ext cx="3612704" cy="1433087"/>
            <a:chOff x="780811" y="4769443"/>
            <a:chExt cx="3612704" cy="143308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D444FDC-46F4-403D-A2C7-C16C51FEC1F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90B51B2-D73A-4C58-A463-645666114A79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DA4B213-6393-426F-8F9F-02069F041EF2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EB36D4D-53A2-4C10-83BB-E1043B580035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7274664-1320-42FB-B3DC-7107C2691D3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94BC02C-A7BA-4EFF-AF8F-01B3B7CCD235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180069F-FEA1-42BC-90C0-B683F1EE3696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2507CD2-97BE-48B2-945C-6F0068B02738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851D844-551F-4CD1-B996-48AF77C5CF06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993CBEE-61D2-4B7F-8E30-D57D87BEFB67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D788E82-9AD1-493B-8C00-599ADE76A3A0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78654DB-7EFC-459E-A551-12C56374A398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136DFD3-B104-42E6-AD42-3113C4ECCA86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256EA71-C18E-4C3E-94FF-B94546CEA7B2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32B7B77-CCBD-4942-B7B6-DCF40EBD9981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B8896FF-10FD-4D97-9140-E6688DABC6BB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B29FEA4-E5D1-479B-97F3-8AC7951C2290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967D6C4-0D08-4E23-820C-ABBD0AFBEF3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984D43F-77F9-42C0-B9DB-AC96999480B3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268AA55-6E32-426A-889F-DDC57FF4F88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1D322D5-6E8E-4CF1-9F42-559BB42C5A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A9E84F1-874D-4148-A631-2E300A43EE26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4AAD8C3-D3D3-4F23-A978-C1EAA7B78878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2C46344-9CCE-408F-B35A-93784535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00F8525-B8DB-41F6-8CE1-0154B60983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BB9BE5F-A4D3-43C6-88BE-AC57A8EC92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DBBE456-6F3B-4E54-A786-1D0D95357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065" y="5312782"/>
              <a:ext cx="26504" cy="3408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to get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How to set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Bitwise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7D41-2C1E-490E-AF73-7110FC4A75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385136" y="1820869"/>
            <a:ext cx="571086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125 &gt;&gt; p          </a:t>
            </a:r>
            <a:r>
              <a:rPr lang="en-GB" i="1" dirty="0">
                <a:solidFill>
                  <a:schemeClr val="accent2"/>
                </a:solidFill>
              </a:rPr>
              <a:t>//00000011 = 3</a:t>
            </a:r>
          </a:p>
          <a:p>
            <a:r>
              <a:rPr lang="en-GB" dirty="0">
                <a:solidFill>
                  <a:schemeClr val="tx1"/>
                </a:solidFill>
              </a:rPr>
              <a:t>3 &amp; 1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1B5F6F-3045-46AA-91B4-DA3A90FF5B73}"/>
              </a:ext>
            </a:extLst>
          </p:cNvPr>
          <p:cNvSpPr txBox="1">
            <a:spLocks/>
          </p:cNvSpPr>
          <p:nvPr/>
        </p:nvSpPr>
        <p:spPr>
          <a:xfrm>
            <a:off x="385137" y="4601431"/>
            <a:ext cx="5710863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~(1 &lt;&lt; p)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&amp; mask </a:t>
            </a:r>
            <a:r>
              <a:rPr lang="en-GB" i="1" dirty="0">
                <a:solidFill>
                  <a:schemeClr val="accent2"/>
                </a:solidFill>
              </a:rPr>
              <a:t>//01011101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37FEB-5926-4DA2-8928-F7434CC44182}"/>
              </a:ext>
            </a:extLst>
          </p:cNvPr>
          <p:cNvSpPr txBox="1">
            <a:spLocks/>
          </p:cNvSpPr>
          <p:nvPr/>
        </p:nvSpPr>
        <p:spPr>
          <a:xfrm>
            <a:off x="6297635" y="4601431"/>
            <a:ext cx="52687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1 &lt;&lt; p   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| mask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</p:txBody>
      </p:sp>
    </p:spTree>
    <p:extLst>
      <p:ext uri="{BB962C8B-B14F-4D97-AF65-F5344CB8AC3E}">
        <p14:creationId xmlns:p14="http://schemas.microsoft.com/office/powerpoint/2010/main" val="20339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A6A0B-919A-46FB-9143-293D9707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prints the bit at position 1 of a number</a:t>
            </a:r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Solution: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E8C6F-9657-4901-A7A6-F32947C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bg-BG" dirty="0"/>
              <a:t>:</a:t>
            </a:r>
            <a:r>
              <a:rPr lang="en-GB" dirty="0"/>
              <a:t> First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8B26-D93C-4822-9493-4597095DDB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F00CCF-CB60-4ADF-9175-CE5E8C7C203F}"/>
              </a:ext>
            </a:extLst>
          </p:cNvPr>
          <p:cNvSpPr/>
          <p:nvPr/>
        </p:nvSpPr>
        <p:spPr bwMode="auto">
          <a:xfrm>
            <a:off x="1596863" y="2016774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445D2DD-7548-4316-9007-BBFF61EC37C2}"/>
              </a:ext>
            </a:extLst>
          </p:cNvPr>
          <p:cNvSpPr txBox="1">
            <a:spLocks/>
          </p:cNvSpPr>
          <p:nvPr/>
        </p:nvSpPr>
        <p:spPr>
          <a:xfrm>
            <a:off x="783772" y="1889362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EBF5916-5B55-4997-BB2D-1BBD42F2EC70}"/>
              </a:ext>
            </a:extLst>
          </p:cNvPr>
          <p:cNvSpPr txBox="1">
            <a:spLocks/>
          </p:cNvSpPr>
          <p:nvPr/>
        </p:nvSpPr>
        <p:spPr>
          <a:xfrm>
            <a:off x="2261566" y="1889362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F399E6-71F7-42D3-9C3B-72FA43705C72}"/>
              </a:ext>
            </a:extLst>
          </p:cNvPr>
          <p:cNvSpPr/>
          <p:nvPr/>
        </p:nvSpPr>
        <p:spPr bwMode="auto">
          <a:xfrm>
            <a:off x="1596863" y="296437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046A98B-B5DC-4D80-A832-2AB5377892FF}"/>
              </a:ext>
            </a:extLst>
          </p:cNvPr>
          <p:cNvSpPr txBox="1">
            <a:spLocks/>
          </p:cNvSpPr>
          <p:nvPr/>
        </p:nvSpPr>
        <p:spPr>
          <a:xfrm>
            <a:off x="783772" y="283696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3B99F28-BF74-4B93-AA53-52DD08FEA51D}"/>
              </a:ext>
            </a:extLst>
          </p:cNvPr>
          <p:cNvSpPr txBox="1">
            <a:spLocks/>
          </p:cNvSpPr>
          <p:nvPr/>
        </p:nvSpPr>
        <p:spPr>
          <a:xfrm>
            <a:off x="2261566" y="2836967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8C7368-5C73-433A-9C67-C0921DE1D863}"/>
              </a:ext>
            </a:extLst>
          </p:cNvPr>
          <p:cNvSpPr/>
          <p:nvPr/>
        </p:nvSpPr>
        <p:spPr bwMode="auto">
          <a:xfrm>
            <a:off x="4298340" y="2018557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893160A-EBF1-4B4C-9253-2229389CA7C8}"/>
              </a:ext>
            </a:extLst>
          </p:cNvPr>
          <p:cNvSpPr txBox="1">
            <a:spLocks/>
          </p:cNvSpPr>
          <p:nvPr/>
        </p:nvSpPr>
        <p:spPr>
          <a:xfrm>
            <a:off x="3485249" y="1891145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79565A4-3693-4B00-91EB-18161D1C6A11}"/>
              </a:ext>
            </a:extLst>
          </p:cNvPr>
          <p:cNvSpPr txBox="1">
            <a:spLocks/>
          </p:cNvSpPr>
          <p:nvPr/>
        </p:nvSpPr>
        <p:spPr>
          <a:xfrm>
            <a:off x="4963043" y="1891145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A3F2F9F-6CFC-4DEA-8994-73AEAF0BCEDA}"/>
              </a:ext>
            </a:extLst>
          </p:cNvPr>
          <p:cNvSpPr txBox="1">
            <a:spLocks/>
          </p:cNvSpPr>
          <p:nvPr/>
        </p:nvSpPr>
        <p:spPr>
          <a:xfrm>
            <a:off x="783772" y="4405895"/>
            <a:ext cx="649628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1                 </a:t>
            </a:r>
            <a:r>
              <a:rPr lang="en-GB" i="1" dirty="0">
                <a:solidFill>
                  <a:schemeClr val="accent2"/>
                </a:solidFill>
              </a:rPr>
              <a:t>//00000001</a:t>
            </a:r>
          </a:p>
          <a:p>
            <a:r>
              <a:rPr lang="en-GB" dirty="0">
                <a:solidFill>
                  <a:schemeClr val="tx1"/>
                </a:solidFill>
              </a:rPr>
              <a:t>n = 51     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n = n &gt;&gt; p            </a:t>
            </a:r>
            <a:r>
              <a:rPr lang="en-GB" i="1" dirty="0">
                <a:solidFill>
                  <a:schemeClr val="accent2"/>
                </a:solidFill>
              </a:rPr>
              <a:t>//00011001 = 25</a:t>
            </a:r>
          </a:p>
          <a:p>
            <a:r>
              <a:rPr lang="en-GB" dirty="0">
                <a:solidFill>
                  <a:schemeClr val="tx1"/>
                </a:solidFill>
              </a:rPr>
              <a:t>n &amp; 1    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8CA106-EB86-458F-91C8-4E46E4626512}"/>
              </a:ext>
            </a:extLst>
          </p:cNvPr>
          <p:cNvSpPr/>
          <p:nvPr/>
        </p:nvSpPr>
        <p:spPr bwMode="auto">
          <a:xfrm>
            <a:off x="4298340" y="296130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C5134D9-18FF-433F-A596-AC6B207D3507}"/>
              </a:ext>
            </a:extLst>
          </p:cNvPr>
          <p:cNvSpPr txBox="1">
            <a:spLocks/>
          </p:cNvSpPr>
          <p:nvPr/>
        </p:nvSpPr>
        <p:spPr>
          <a:xfrm>
            <a:off x="3485249" y="2833891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ED31D24-9FDE-430C-A8C0-BD52EE05BF29}"/>
              </a:ext>
            </a:extLst>
          </p:cNvPr>
          <p:cNvSpPr txBox="1">
            <a:spLocks/>
          </p:cNvSpPr>
          <p:nvPr/>
        </p:nvSpPr>
        <p:spPr>
          <a:xfrm>
            <a:off x="4963043" y="2833891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7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Computers store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information using </a:t>
            </a:r>
            <a:r>
              <a:rPr lang="en-US" sz="3600" b="1" dirty="0">
                <a:solidFill>
                  <a:schemeClr val="bg1"/>
                </a:solidFill>
              </a:rPr>
              <a:t>bits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Representing data in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numeral systems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Modifying bits using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bitwise operators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>
                <a:solidFill>
                  <a:schemeClr val="bg1"/>
                </a:solidFill>
              </a:rPr>
              <a:t>simple masks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https://softuni.bg/modules/fundamentals-module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906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2725C-ACF2-4955-9784-CE6D272C1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Bit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0082BE-C2C7-4B95-98D5-891AB009F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What Is a Bit?</a:t>
            </a:r>
            <a:endParaRPr lang="en-GB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D7FEDBA-B28C-4670-B0BF-3B4A907D4FF6}"/>
              </a:ext>
            </a:extLst>
          </p:cNvPr>
          <p:cNvSpPr txBox="1">
            <a:spLocks/>
          </p:cNvSpPr>
          <p:nvPr/>
        </p:nvSpPr>
        <p:spPr>
          <a:xfrm>
            <a:off x="4573665" y="1624419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8007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96E73A-BF12-4759-8ECB-C8AB02B56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</a:t>
            </a:r>
            <a:r>
              <a:rPr lang="en-GB" b="1" dirty="0">
                <a:solidFill>
                  <a:schemeClr val="bg1"/>
                </a:solidFill>
              </a:rPr>
              <a:t>used in computing</a:t>
            </a:r>
          </a:p>
          <a:p>
            <a:r>
              <a:rPr lang="en-GB" dirty="0"/>
              <a:t>Unit of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</a:p>
          <a:p>
            <a:r>
              <a:rPr lang="en-GB" dirty="0"/>
              <a:t>Have only one of </a:t>
            </a:r>
            <a:r>
              <a:rPr lang="en-GB" b="1" dirty="0">
                <a:solidFill>
                  <a:schemeClr val="bg1"/>
                </a:solidFill>
              </a:rPr>
              <a:t>two values</a:t>
            </a:r>
            <a:r>
              <a:rPr lang="en-GB" dirty="0"/>
              <a:t> - either a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r>
              <a:rPr lang="en-GB" dirty="0"/>
              <a:t>Anything with </a:t>
            </a:r>
            <a:r>
              <a:rPr lang="en-GB" b="1" dirty="0">
                <a:solidFill>
                  <a:schemeClr val="bg1"/>
                </a:solidFill>
              </a:rPr>
              <a:t>two separate states </a:t>
            </a:r>
            <a:r>
              <a:rPr lang="en-GB" dirty="0"/>
              <a:t>can store 1 bit</a:t>
            </a:r>
          </a:p>
          <a:p>
            <a:pPr lvl="1"/>
            <a:r>
              <a:rPr lang="en-GB" dirty="0"/>
              <a:t>Logical values (True/False)</a:t>
            </a:r>
          </a:p>
          <a:p>
            <a:pPr lvl="1"/>
            <a:r>
              <a:rPr lang="en-GB" dirty="0"/>
              <a:t>Algebraic signs (+/-)</a:t>
            </a:r>
          </a:p>
          <a:p>
            <a:pPr lvl="1"/>
            <a:r>
              <a:rPr lang="en-GB" dirty="0"/>
              <a:t>Activation States (On/Off)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1EA7D5-266F-4569-958D-11B1E5D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5ED9-D123-4F22-BD01-BE0463AF9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Numerals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31A91A-9EB6-4A07-BBB4-05CD9454A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Decimal, Binary and Hexadecimal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4B81D2-4896-47AB-B18A-DCF9D464AE58}"/>
              </a:ext>
            </a:extLst>
          </p:cNvPr>
          <p:cNvSpPr txBox="1">
            <a:spLocks/>
          </p:cNvSpPr>
          <p:nvPr/>
        </p:nvSpPr>
        <p:spPr>
          <a:xfrm>
            <a:off x="5119720" y="1125986"/>
            <a:ext cx="1952559" cy="3098143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101</a:t>
            </a:r>
            <a:r>
              <a:rPr lang="en-US" sz="7200" baseline="-25000" dirty="0">
                <a:solidFill>
                  <a:schemeClr val="bg2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12463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A0E93-D567-4D6A-B8C1-DAE86E42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for </a:t>
            </a:r>
            <a:r>
              <a:rPr lang="en-GB" b="1" dirty="0">
                <a:solidFill>
                  <a:schemeClr val="bg1"/>
                </a:solidFill>
              </a:rPr>
              <a:t>expressing numbers</a:t>
            </a:r>
          </a:p>
          <a:p>
            <a:r>
              <a:rPr lang="en-GB" dirty="0"/>
              <a:t>Different systems represent </a:t>
            </a:r>
            <a:r>
              <a:rPr lang="en-GB" b="1" dirty="0">
                <a:solidFill>
                  <a:schemeClr val="bg1"/>
                </a:solidFill>
              </a:rPr>
              <a:t>real</a:t>
            </a:r>
            <a:r>
              <a:rPr lang="en-GB" dirty="0"/>
              <a:t> and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integer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</a:p>
          <a:p>
            <a:r>
              <a:rPr lang="en-GB" dirty="0"/>
              <a:t>Each system has a </a:t>
            </a:r>
            <a:r>
              <a:rPr lang="en-GB" b="1" dirty="0">
                <a:solidFill>
                  <a:schemeClr val="bg1"/>
                </a:solidFill>
              </a:rPr>
              <a:t>base</a:t>
            </a:r>
            <a:r>
              <a:rPr lang="en-GB" dirty="0"/>
              <a:t> (e.g. 2, 10, 16)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6095C0-08D0-410F-9841-287C5FB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BF95-8B1F-4AB9-B658-ED1FAEB99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E50445BA-04E6-466D-8277-5C6AF793D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07766"/>
              </p:ext>
            </p:extLst>
          </p:nvPr>
        </p:nvGraphicFramePr>
        <p:xfrm>
          <a:off x="2685403" y="3884909"/>
          <a:ext cx="5622602" cy="2082904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2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94EBE-27E2-4C18-98BD-B75B4C7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3CB93A-7F2B-48B5-9D3B-86682F8C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Decimal numbers (</a:t>
            </a:r>
            <a:r>
              <a:rPr lang="en-GB" b="1" dirty="0">
                <a:solidFill>
                  <a:schemeClr val="bg1"/>
                </a:solidFill>
              </a:rPr>
              <a:t>base 10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10 numerals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1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2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3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4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5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6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7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8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9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10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50C2D-B46F-4B78-9121-2BF22FD86BC5}"/>
              </a:ext>
            </a:extLst>
          </p:cNvPr>
          <p:cNvSpPr txBox="1">
            <a:spLocks/>
          </p:cNvSpPr>
          <p:nvPr/>
        </p:nvSpPr>
        <p:spPr>
          <a:xfrm>
            <a:off x="3352196" y="3855539"/>
            <a:ext cx="586282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401 = 4*10</a:t>
            </a:r>
            <a:r>
              <a:rPr lang="en-GB" sz="2800" baseline="30000" dirty="0">
                <a:solidFill>
                  <a:schemeClr val="tx1"/>
                </a:solidFill>
              </a:rPr>
              <a:t>2</a:t>
            </a:r>
            <a:r>
              <a:rPr lang="en-GB" sz="2800" dirty="0">
                <a:solidFill>
                  <a:schemeClr val="tx1"/>
                </a:solidFill>
              </a:rPr>
              <a:t> + 0*10</a:t>
            </a:r>
            <a:r>
              <a:rPr lang="en-GB" sz="2800" baseline="30000" dirty="0">
                <a:solidFill>
                  <a:schemeClr val="tx1"/>
                </a:solidFill>
              </a:rPr>
              <a:t>1</a:t>
            </a:r>
            <a:r>
              <a:rPr lang="en-GB" sz="2800" dirty="0">
                <a:solidFill>
                  <a:schemeClr val="tx1"/>
                </a:solidFill>
              </a:rPr>
              <a:t> + 1*10</a:t>
            </a:r>
            <a:r>
              <a:rPr lang="en-GB" sz="2800" baseline="30000" dirty="0">
                <a:solidFill>
                  <a:schemeClr val="tx1"/>
                </a:solidFill>
              </a:rPr>
              <a:t>0</a:t>
            </a:r>
            <a:r>
              <a:rPr lang="en-GB" sz="2800" dirty="0">
                <a:solidFill>
                  <a:schemeClr val="tx1"/>
                </a:solidFill>
              </a:rPr>
              <a:t> =</a:t>
            </a:r>
          </a:p>
          <a:p>
            <a:r>
              <a:rPr lang="en-GB" sz="2800" i="1" baseline="-25000" dirty="0">
                <a:solidFill>
                  <a:schemeClr val="tx1"/>
                </a:solidFill>
              </a:rPr>
              <a:t>      </a:t>
            </a:r>
            <a:r>
              <a:rPr lang="en-GB" sz="2800" dirty="0">
                <a:solidFill>
                  <a:schemeClr val="tx1"/>
                </a:solidFill>
              </a:rPr>
              <a:t>= 4*100 + 0*10 + 1*1 =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= 400 + 0 + 1 = 401</a:t>
            </a:r>
          </a:p>
        </p:txBody>
      </p:sp>
    </p:spTree>
    <p:extLst>
      <p:ext uri="{BB962C8B-B14F-4D97-AF65-F5344CB8AC3E}">
        <p14:creationId xmlns:p14="http://schemas.microsoft.com/office/powerpoint/2010/main" val="26007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C3CC6-F837-467C-BCC4-37E8654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Numeral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1A11-D26C-4E5C-9D2D-1A9AC3944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binary system </a:t>
            </a:r>
            <a:r>
              <a:rPr lang="en-GB" dirty="0"/>
              <a:t>is used in computation</a:t>
            </a:r>
          </a:p>
          <a:p>
            <a:r>
              <a:rPr lang="en-GB" dirty="0"/>
              <a:t>Binary numbers (</a:t>
            </a:r>
            <a:r>
              <a:rPr lang="en-GB" b="1" dirty="0">
                <a:solidFill>
                  <a:schemeClr val="bg1"/>
                </a:solidFill>
              </a:rPr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Represented by </a:t>
            </a:r>
            <a:r>
              <a:rPr lang="en-GB" b="1" dirty="0">
                <a:solidFill>
                  <a:schemeClr val="bg1"/>
                </a:solidFill>
              </a:rPr>
              <a:t>sequence of 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2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4C96A55-2412-4B5B-9B36-31D1B44F6A8A}"/>
              </a:ext>
            </a:extLst>
          </p:cNvPr>
          <p:cNvSpPr txBox="1">
            <a:spLocks/>
          </p:cNvSpPr>
          <p:nvPr/>
        </p:nvSpPr>
        <p:spPr>
          <a:xfrm>
            <a:off x="2807250" y="3172047"/>
            <a:ext cx="174699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5 -&gt; 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endParaRPr lang="en-GB" sz="2400" i="1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BCDED1A-5358-446D-9A0E-41047834D09D}"/>
              </a:ext>
            </a:extLst>
          </p:cNvPr>
          <p:cNvSpPr txBox="1">
            <a:spLocks/>
          </p:cNvSpPr>
          <p:nvPr/>
        </p:nvSpPr>
        <p:spPr>
          <a:xfrm>
            <a:off x="2807250" y="4523170"/>
            <a:ext cx="911546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4 + 0 + 1 = 5</a:t>
            </a:r>
          </a:p>
          <a:p>
            <a:r>
              <a:rPr lang="en-GB" sz="2400" dirty="0">
                <a:solidFill>
                  <a:schemeClr val="tx1"/>
                </a:solidFill>
              </a:rPr>
              <a:t>1010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8 + 0 + 2 + 0 = 10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6012</TotalTime>
  <Words>1422</Words>
  <Application>Microsoft Office PowerPoint</Application>
  <PresentationFormat>Widescreen</PresentationFormat>
  <Paragraphs>443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2_SoftUni3_1</vt:lpstr>
      <vt:lpstr>Bit and Bitwise Operations</vt:lpstr>
      <vt:lpstr>Table of Contents</vt:lpstr>
      <vt:lpstr>Have a Question?</vt:lpstr>
      <vt:lpstr>PowerPoint Presentation</vt:lpstr>
      <vt:lpstr>Bit</vt:lpstr>
      <vt:lpstr>PowerPoint Presentation</vt:lpstr>
      <vt:lpstr>Numeral Systems</vt:lpstr>
      <vt:lpstr>Decimal Numbers</vt:lpstr>
      <vt:lpstr>Binary Numeral System</vt:lpstr>
      <vt:lpstr>Binary and Decimal Conversion</vt:lpstr>
      <vt:lpstr>Problem: Binary Digits Count</vt:lpstr>
      <vt:lpstr>Solution: Binary Digits Count</vt:lpstr>
      <vt:lpstr>Hexadecimal Numbers</vt:lpstr>
      <vt:lpstr>Hexadecimal Conversions</vt:lpstr>
      <vt:lpstr>Hexadecimal Conversions (2)</vt:lpstr>
      <vt:lpstr>PowerPoint Presentation</vt:lpstr>
      <vt:lpstr>Representing Integers</vt:lpstr>
      <vt:lpstr>Representation of Integer Numbers</vt:lpstr>
      <vt:lpstr>Positive and Negative Integers</vt:lpstr>
      <vt:lpstr>Representing Real Numbers</vt:lpstr>
      <vt:lpstr>Storing Floating-Point Numbers</vt:lpstr>
      <vt:lpstr>Representing Text</vt:lpstr>
      <vt:lpstr>Sequence of Characters</vt:lpstr>
      <vt:lpstr>PowerPoint Presentation</vt:lpstr>
      <vt:lpstr>Bitwise Operators</vt:lpstr>
      <vt:lpstr>Bitwise Operators Examples</vt:lpstr>
      <vt:lpstr>Bit Shifts</vt:lpstr>
      <vt:lpstr>Arithmetic Shift</vt:lpstr>
      <vt:lpstr>Simple Bitwise Operations</vt:lpstr>
      <vt:lpstr>Problem: First Bit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Bitwise Operations</dc:title>
  <dc:subject>Technology Fundamentals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Vasil Dimov</cp:lastModifiedBy>
  <cp:revision>508</cp:revision>
  <dcterms:created xsi:type="dcterms:W3CDTF">2018-05-23T13:08:44Z</dcterms:created>
  <dcterms:modified xsi:type="dcterms:W3CDTF">2020-03-05T17:48:24Z</dcterms:modified>
  <cp:category>programming, education, software engineering, software development</cp:category>
</cp:coreProperties>
</file>