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  <p:sldMasterId id="2147483691" r:id="rId3"/>
  </p:sldMasterIdLst>
  <p:notesMasterIdLst>
    <p:notesMasterId r:id="rId38"/>
  </p:notesMasterIdLst>
  <p:handoutMasterIdLst>
    <p:handoutMasterId r:id="rId39"/>
  </p:handoutMasterIdLst>
  <p:sldIdLst>
    <p:sldId id="402" r:id="rId4"/>
    <p:sldId id="491" r:id="rId5"/>
    <p:sldId id="508" r:id="rId6"/>
    <p:sldId id="509" r:id="rId7"/>
    <p:sldId id="468" r:id="rId8"/>
    <p:sldId id="547" r:id="rId9"/>
    <p:sldId id="470" r:id="rId10"/>
    <p:sldId id="471" r:id="rId11"/>
    <p:sldId id="536" r:id="rId12"/>
    <p:sldId id="546" r:id="rId13"/>
    <p:sldId id="473" r:id="rId14"/>
    <p:sldId id="477" r:id="rId15"/>
    <p:sldId id="548" r:id="rId16"/>
    <p:sldId id="549" r:id="rId17"/>
    <p:sldId id="550" r:id="rId18"/>
    <p:sldId id="535" r:id="rId19"/>
    <p:sldId id="479" r:id="rId20"/>
    <p:sldId id="551" r:id="rId21"/>
    <p:sldId id="552" r:id="rId22"/>
    <p:sldId id="553" r:id="rId23"/>
    <p:sldId id="554" r:id="rId24"/>
    <p:sldId id="555" r:id="rId25"/>
    <p:sldId id="556" r:id="rId26"/>
    <p:sldId id="559" r:id="rId27"/>
    <p:sldId id="560" r:id="rId28"/>
    <p:sldId id="561" r:id="rId29"/>
    <p:sldId id="562" r:id="rId30"/>
    <p:sldId id="563" r:id="rId31"/>
    <p:sldId id="349" r:id="rId32"/>
    <p:sldId id="565" r:id="rId33"/>
    <p:sldId id="566" r:id="rId34"/>
    <p:sldId id="543" r:id="rId35"/>
    <p:sldId id="544" r:id="rId36"/>
    <p:sldId id="54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Conclusion" id="{10E03AB1-9AA8-4E86-9A64-D741901E50A2}">
          <p14:sldIdLst>
            <p14:sldId id="349"/>
            <p14:sldId id="565"/>
            <p14:sldId id="566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119" d="100"/>
          <a:sy n="119" d="100"/>
        </p:scale>
        <p:origin x="115" y="4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01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4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5.png"/><Relationship Id="rId7" Type="http://schemas.openxmlformats.org/officeDocument/2006/relationships/image" Target="../media/image4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8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32.png"/><Relationship Id="rId23" Type="http://schemas.openxmlformats.org/officeDocument/2006/relationships/image" Target="../media/image56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13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55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995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4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1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7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3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2.gif"/><Relationship Id="rId5" Type="http://schemas.openxmlformats.org/officeDocument/2006/relationships/image" Target="../media/image7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80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/>
          </a:blip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Grouping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regular expression in </a:t>
            </a:r>
            <a:r>
              <a:rPr lang="en-US" sz="3600" dirty="0" smtClean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 smtClean="0"/>
              <a:t> that</a:t>
            </a:r>
            <a:br>
              <a:rPr lang="en-US" dirty="0" smtClean="0"/>
            </a:br>
            <a:r>
              <a:rPr lang="en-US" dirty="0" smtClean="0"/>
              <a:t> extracts all word char sequences from given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 smtClean="0"/>
              <a:t>Write a regular expression that extracts </a:t>
            </a:r>
            <a:r>
              <a:rPr lang="en-US" b="1" dirty="0" smtClean="0">
                <a:solidFill>
                  <a:schemeClr val="bg1"/>
                </a:solidFill>
              </a:rPr>
              <a:t>dates</a:t>
            </a:r>
            <a:r>
              <a:rPr lang="en-US" dirty="0" smtClean="0"/>
              <a:t> from text</a:t>
            </a:r>
            <a:endParaRPr lang="en-US" dirty="0"/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</a:t>
            </a:r>
            <a:r>
              <a:rPr lang="en-US" sz="3200" dirty="0" smtClean="0"/>
              <a:t>regular expression that </a:t>
            </a:r>
            <a:r>
              <a:rPr lang="en-US" sz="3200" dirty="0"/>
              <a:t>performs simple </a:t>
            </a:r>
            <a:r>
              <a:rPr lang="en-US" sz="3200" b="1" dirty="0" smtClean="0">
                <a:solidFill>
                  <a:schemeClr val="bg1"/>
                </a:solidFill>
              </a:rPr>
              <a:t>email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 smtClean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Invalid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Numbered Capturing Group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.NET Built-In Regex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cs typeface="Consolas" panose="020B0609020204030204" pitchFamily="49" charset="0"/>
              </a:rPr>
              <a:t>namespace</a:t>
            </a:r>
            <a:endParaRPr lang="en-US" sz="3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 smtClean="0"/>
              <a:t>Definition and Pattern</a:t>
            </a:r>
            <a:endParaRPr lang="en-GB" sz="3400" dirty="0"/>
          </a:p>
          <a:p>
            <a:pPr lvl="1"/>
            <a:r>
              <a:rPr lang="en-GB" sz="3400" dirty="0" smtClean="0"/>
              <a:t>Predefined </a:t>
            </a:r>
            <a:r>
              <a:rPr lang="en-GB" sz="3400" dirty="0"/>
              <a:t>Character </a:t>
            </a:r>
            <a:r>
              <a:rPr lang="en-GB" sz="3400" dirty="0" smtClean="0"/>
              <a:t>Classes</a:t>
            </a:r>
            <a:endParaRPr lang="bg-BG" sz="3400" dirty="0" smtClean="0"/>
          </a:p>
          <a:p>
            <a:r>
              <a:rPr lang="en-US" sz="3400" dirty="0" smtClean="0"/>
              <a:t>Quantifiers and Grouping</a:t>
            </a:r>
            <a:endParaRPr lang="en-GB" sz="3400" dirty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C#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noProof="1" smtClean="0">
                <a:cs typeface="Consolas" panose="020B0609020204030204" pitchFamily="49" charset="0"/>
              </a:rPr>
              <a:t>Returns the first match of given pattern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Single Match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returns a collection </a:t>
            </a:r>
            <a:r>
              <a:rPr lang="en-US" sz="3200" noProof="1" smtClean="0">
                <a:cs typeface="Consolas" panose="020B0609020204030204" pitchFamily="49" charset="0"/>
              </a:rPr>
              <a:t>of matches</a:t>
            </a:r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162" y="2036549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 smtClean="0"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replaces all strings that match the pattern with the </a:t>
            </a:r>
            <a:r>
              <a:rPr lang="en-US" sz="3200" noProof="1" smtClean="0">
                <a:cs typeface="Consolas" panose="020B0609020204030204" pitchFamily="49" charset="0"/>
              </a:rPr>
              <a:t>provided</a:t>
            </a:r>
            <a:r>
              <a:rPr lang="bg-BG" sz="3200" noProof="1" smtClean="0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replacement</a:t>
            </a:r>
            <a:endParaRPr lang="en-US" sz="32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5146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Split(string text) </a:t>
            </a:r>
            <a:r>
              <a:rPr lang="bg-BG" noProof="1" smtClean="0"/>
              <a:t>-</a:t>
            </a:r>
            <a:r>
              <a:rPr lang="en-US" noProof="1" smtClean="0"/>
              <a:t> splits the text by the pattern</a:t>
            </a:r>
          </a:p>
          <a:p>
            <a:pPr lvl="1"/>
            <a:r>
              <a:rPr lang="en-US" noProof="1" smtClean="0"/>
              <a:t>Returns string[]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list of names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 smtClean="0">
                <a:latin typeface="Consolas" pitchFamily="49" charset="0"/>
              </a:rPr>
              <a:t>Testov</a:t>
            </a:r>
            <a:r>
              <a:rPr lang="en-US" sz="2600" b="1" dirty="0" smtClean="0">
                <a:latin typeface="Consolas" pitchFamily="49" charset="0"/>
              </a:rPr>
              <a:t>, </a:t>
            </a:r>
            <a:r>
              <a:rPr lang="en-US" sz="2600" b="1" dirty="0">
                <a:latin typeface="Consolas" pitchFamily="49" charset="0"/>
              </a:rPr>
              <a:t>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 smtClean="0">
                <a:latin typeface="Consolas" pitchFamily="49" charset="0"/>
              </a:rPr>
              <a:t>Ivan Ivanov Test Testov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219200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</a:t>
            </a:r>
            <a:r>
              <a:rPr lang="en-US" sz="2800" b="1" noProof="1" smtClean="0">
                <a:latin typeface="Consolas" pitchFamily="49" charset="0"/>
              </a:rPr>
              <a:t>listOfNames </a:t>
            </a:r>
            <a:r>
              <a:rPr lang="en-US" sz="2800" b="1" noProof="1">
                <a:latin typeface="Consolas" pitchFamily="49" charset="0"/>
              </a:rPr>
              <a:t>= Console.ReadLine();</a:t>
            </a:r>
          </a:p>
          <a:p>
            <a:endParaRPr lang="en-US" sz="2800" b="1" noProof="1" smtClean="0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pattern </a:t>
            </a:r>
            <a:r>
              <a:rPr lang="en-GB" sz="2800" b="1" dirty="0">
                <a:latin typeface="Consolas" pitchFamily="49" charset="0"/>
              </a:rPr>
              <a:t>@"\b[A-Z][a-z]+ [A-Z][a-z</a:t>
            </a:r>
            <a:r>
              <a:rPr lang="en-GB" sz="2800" b="1" dirty="0" smtClean="0">
                <a:latin typeface="Consolas" pitchFamily="49" charset="0"/>
              </a:rPr>
              <a:t>]+";</a:t>
            </a:r>
          </a:p>
          <a:p>
            <a:r>
              <a:rPr lang="en-GB" sz="2800" b="1" dirty="0" smtClean="0">
                <a:latin typeface="Consolas" pitchFamily="49" charset="0"/>
              </a:rPr>
              <a:t>Regex </a:t>
            </a:r>
            <a:r>
              <a:rPr lang="en-GB" sz="2800" b="1" dirty="0">
                <a:latin typeface="Consolas" pitchFamily="49" charset="0"/>
              </a:rPr>
              <a:t>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MatchCollection </a:t>
            </a:r>
            <a:r>
              <a:rPr lang="en-GB" sz="2800" b="1" dirty="0">
                <a:latin typeface="Consolas" pitchFamily="49" charset="0"/>
              </a:rPr>
              <a:t>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 smtClean="0">
                <a:latin typeface="Consolas" pitchFamily="49" charset="0"/>
              </a:rPr>
              <a:t>foreach </a:t>
            </a:r>
            <a:r>
              <a:rPr lang="en-US" sz="2800" b="1" dirty="0">
                <a:latin typeface="Consolas" pitchFamily="49" charset="0"/>
              </a:rPr>
              <a:t>(Match name in validNames)</a:t>
            </a:r>
          </a:p>
          <a:p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	Console.Write</a:t>
            </a:r>
            <a:r>
              <a:rPr lang="en-GB" sz="2800" b="1" dirty="0">
                <a:latin typeface="Consolas" pitchFamily="49" charset="0"/>
              </a:rPr>
              <a:t>($"{name.Value} ");</a:t>
            </a:r>
          </a:p>
          <a:p>
            <a:r>
              <a:rPr lang="en-GB" sz="2800" b="1" noProof="1" smtClean="0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Console.WriteLine</a:t>
            </a:r>
            <a:r>
              <a:rPr lang="en-GB" sz="2800" b="1" dirty="0">
                <a:latin typeface="Consolas" pitchFamily="49" charset="0"/>
              </a:rPr>
              <a:t>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string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dates in the format "</a:t>
            </a:r>
            <a:r>
              <a:rPr lang="en-GB" b="1" noProof="1" smtClean="0">
                <a:solidFill>
                  <a:schemeClr val="bg1"/>
                </a:solidFill>
              </a:rPr>
              <a:t>dd{separator}MMM</a:t>
            </a:r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{</a:t>
            </a:r>
            <a:r>
              <a:rPr lang="en-GB" b="1" noProof="1" smtClean="0">
                <a:solidFill>
                  <a:schemeClr val="bg1"/>
                </a:solidFill>
              </a:rPr>
              <a:t>separator}yyyy</a:t>
            </a:r>
            <a:r>
              <a:rPr lang="en-GB" b="1" dirty="0" smtClean="0"/>
              <a:t>"</a:t>
            </a:r>
            <a:r>
              <a:rPr lang="en-US" dirty="0" smtClean="0"/>
              <a:t> and print them 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6512" y="3446915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3744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98812" y="5397696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smtClean="0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56" y="1304982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pattern = @"\b(?&lt;day&gt;\d{2</a:t>
            </a:r>
            <a:r>
              <a:rPr lang="en-US" sz="2800" b="1" noProof="1" smtClean="0">
                <a:latin typeface="Consolas" pitchFamily="49" charset="0"/>
              </a:rPr>
              <a:t>})(\.|-|\/)</a:t>
            </a:r>
            <a:br>
              <a:rPr lang="en-US" sz="2800" b="1" noProof="1" smtClean="0">
                <a:latin typeface="Consolas" pitchFamily="49" charset="0"/>
              </a:rPr>
            </a:br>
            <a:r>
              <a:rPr lang="en-US" sz="2800" b="1" noProof="1" smtClean="0">
                <a:latin typeface="Consolas" pitchFamily="49" charset="0"/>
              </a:rPr>
              <a:t>(?&lt;</a:t>
            </a:r>
            <a:r>
              <a:rPr lang="en-US" sz="2800" b="1" noProof="1">
                <a:latin typeface="Consolas" pitchFamily="49" charset="0"/>
              </a:rPr>
              <a:t>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MatchCollection </a:t>
            </a:r>
            <a:r>
              <a:rPr lang="en-US" sz="2800" b="1" noProof="1">
                <a:latin typeface="Consolas" pitchFamily="49" charset="0"/>
              </a:rPr>
              <a:t>matches = Regex.Matches(input, pattern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br>
              <a:rPr lang="en-US" sz="2800" b="1" noProof="1" smtClean="0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foreach </a:t>
            </a:r>
            <a:r>
              <a:rPr lang="en-US" sz="2800" b="1" noProof="1">
                <a:latin typeface="Consolas" pitchFamily="49" charset="0"/>
              </a:rPr>
              <a:t>(Match </a:t>
            </a:r>
            <a:r>
              <a:rPr lang="en-US" sz="2800" b="1" noProof="1" smtClean="0">
                <a:latin typeface="Consolas" pitchFamily="49" charset="0"/>
              </a:rPr>
              <a:t>date </a:t>
            </a:r>
            <a:r>
              <a:rPr lang="en-US" sz="2800" b="1" noProof="1">
                <a:latin typeface="Consolas" pitchFamily="49" charset="0"/>
              </a:rPr>
              <a:t>in matches)</a:t>
            </a:r>
          </a:p>
          <a:p>
            <a:r>
              <a:rPr lang="en-US" sz="2800" b="1" noProof="1" smtClean="0">
                <a:latin typeface="Consolas" pitchFamily="49" charset="0"/>
              </a:rPr>
              <a:t>	Console.WriteLine</a:t>
            </a:r>
            <a:r>
              <a:rPr lang="en-US" sz="2800" b="1" noProof="1">
                <a:latin typeface="Consolas" pitchFamily="49" charset="0"/>
              </a:rPr>
              <a:t>($"Day: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["day"].Value}, </a:t>
            </a:r>
            <a:r>
              <a:rPr lang="en-US" sz="2800" b="1" noProof="1" smtClean="0">
                <a:latin typeface="Consolas" pitchFamily="49" charset="0"/>
              </a:rPr>
              <a:t>	Month</a:t>
            </a:r>
            <a:r>
              <a:rPr lang="en-US" sz="2800" b="1" noProof="1">
                <a:latin typeface="Consolas" pitchFamily="49" charset="0"/>
              </a:rPr>
              <a:t>: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["month"].Value}, Year: </a:t>
            </a:r>
            <a:r>
              <a:rPr lang="en-US" sz="2800" b="1" noProof="1" smtClean="0">
                <a:latin typeface="Consolas" pitchFamily="49" charset="0"/>
              </a:rPr>
              <a:t>	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["year"].Value</a:t>
            </a:r>
            <a:r>
              <a:rPr lang="en-US" sz="2800" b="1" noProof="1" smtClean="0">
                <a:latin typeface="Consolas" pitchFamily="49" charset="0"/>
              </a:rPr>
              <a:t>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4622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Definition and Classes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</a:t>
            </a:r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]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1449</Words>
  <Application>Microsoft Office PowerPoint</Application>
  <PresentationFormat>Custom</PresentationFormat>
  <Paragraphs>294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Stoyan</cp:lastModifiedBy>
  <cp:revision>391</cp:revision>
  <dcterms:created xsi:type="dcterms:W3CDTF">2014-01-02T17:00:34Z</dcterms:created>
  <dcterms:modified xsi:type="dcterms:W3CDTF">2019-09-18T14:06:50Z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