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5"/>
  </p:notesMasterIdLst>
  <p:handoutMasterIdLst>
    <p:handoutMasterId r:id="rId36"/>
  </p:handoutMasterIdLst>
  <p:sldIdLst>
    <p:sldId id="402" r:id="rId3"/>
    <p:sldId id="493" r:id="rId4"/>
    <p:sldId id="508" r:id="rId5"/>
    <p:sldId id="467" r:id="rId6"/>
    <p:sldId id="468" r:id="rId7"/>
    <p:sldId id="580" r:id="rId8"/>
    <p:sldId id="469" r:id="rId9"/>
    <p:sldId id="470" r:id="rId10"/>
    <p:sldId id="471" r:id="rId11"/>
    <p:sldId id="472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539" r:id="rId25"/>
    <p:sldId id="540" r:id="rId26"/>
    <p:sldId id="541" r:id="rId27"/>
    <p:sldId id="492" r:id="rId28"/>
    <p:sldId id="349" r:id="rId29"/>
    <p:sldId id="582" r:id="rId30"/>
    <p:sldId id="583" r:id="rId31"/>
    <p:sldId id="576" r:id="rId32"/>
    <p:sldId id="405" r:id="rId33"/>
    <p:sldId id="400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rrays" id="{434EBAE8-1691-433D-9596-8AE3E67F67B5}">
          <p14:sldIdLst>
            <p14:sldId id="467"/>
            <p14:sldId id="468"/>
            <p14:sldId id="580"/>
            <p14:sldId id="469"/>
            <p14:sldId id="470"/>
            <p14:sldId id="471"/>
            <p14:sldId id="472"/>
          </p14:sldIdLst>
        </p14:section>
        <p14:section name="Reading Arrays from the Console" id="{707CFBAC-D943-4BF6-AD94-4BE5E88077CB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Foreach Loop" id="{0CBB760E-C5D5-4A66-BF06-60DE8A8988E0}">
          <p14:sldIdLst>
            <p14:sldId id="539"/>
            <p14:sldId id="540"/>
            <p14:sldId id="541"/>
          </p14:sldIdLst>
        </p14:section>
        <p14:section name="Multidimensional Arrays*" id="{66482777-A57F-46ED-B9D9-549EDFF82C90}">
          <p14:sldIdLst>
            <p14:sldId id="492"/>
          </p14:sldIdLst>
        </p14:section>
        <p14:section name="Conclusion" id="{10E03AB1-9AA8-4E86-9A64-D741901E50A2}">
          <p14:sldIdLst>
            <p14:sldId id="349"/>
            <p14:sldId id="582"/>
            <p14:sldId id="583"/>
            <p14:sldId id="576"/>
            <p14:sldId id="405"/>
            <p14:sldId id="400"/>
          </p14:sldIdLst>
        </p14:section>
        <p14:section name="Default Section" id="{9319950D-764D-44FF-9EE3-6FC69E7A560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2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1/29/2020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9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3343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4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1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02/Arrays-Lab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02/Arrays-La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9518" y="1444320"/>
            <a:ext cx="1079509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"Monday", "Tuesday", "Wednesday", </a:t>
            </a:r>
            <a:br>
              <a:rPr lang="en-US" dirty="0"/>
            </a:br>
            <a:r>
              <a:rPr lang="en-US" dirty="0"/>
              <a:t>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int.Parse(Console.ReadLine());</a:t>
            </a:r>
            <a:endParaRPr lang="bg-BG" dirty="0"/>
          </a:p>
          <a:p>
            <a:endParaRPr lang="en-US" dirty="0"/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Console.WriteLine(days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2" y="3124200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</a:rPr>
              <a:t>The first day in our array is on index 0, not 1.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Array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29653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34400" y="1927495"/>
            <a:ext cx="3429000" cy="2531619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Split( ) splits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by space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into string[]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</a:t>
            </a:r>
            <a:r>
              <a:rPr lang="en-US" dirty="0" smtClean="0"/>
              <a:t>array </a:t>
            </a:r>
            <a:r>
              <a:rPr lang="en-US"/>
              <a:t>of </a:t>
            </a:r>
            <a:r>
              <a:rPr lang="en-US" smtClean="0"/>
              <a:t>integers: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Shorter: Reading Array from a Single Line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9240" y="4786028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 smtClean="0">
                <a:latin typeface="Consolas" pitchFamily="49" charset="0"/>
              </a:rPr>
              <a:t>('</a:t>
            </a:r>
            <a:r>
              <a:rPr lang="bg-BG" sz="2800" b="1" noProof="1" smtClean="0">
                <a:latin typeface="Consolas" pitchFamily="49" charset="0"/>
              </a:rPr>
              <a:t>,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 		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4892" y="2298652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</a:t>
            </a:r>
            <a:r>
              <a:rPr lang="en-US" sz="2800" b="1" noProof="1" smtClean="0">
                <a:latin typeface="Consolas" pitchFamily="49" charset="0"/>
              </a:rPr>
              <a:t>('</a:t>
            </a:r>
            <a:r>
              <a:rPr lang="bg-BG" sz="2800" b="1" noProof="1" smtClean="0">
                <a:latin typeface="Consolas" pitchFamily="49" charset="0"/>
              </a:rPr>
              <a:t>,</a:t>
            </a:r>
            <a:r>
              <a:rPr lang="en-US" sz="2800" b="1" noProof="1" smtClean="0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955" y="4282437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Or shorter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272" y="1905000"/>
            <a:ext cx="3886200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using System.LINQ;</a:t>
            </a:r>
            <a:endParaRPr lang="en-US" sz="32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56160" y="2590800"/>
            <a:ext cx="907650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string[]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=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200" b="1" noProof="1">
                <a:latin typeface="Consolas" pitchFamily="49" charset="0"/>
              </a:rPr>
              <a:t>"one", "two"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</a:rPr>
              <a:t>;</a:t>
            </a:r>
            <a:endParaRPr lang="bg-BG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200" b="1" i="1" noProof="1">
                <a:solidFill>
                  <a:schemeClr val="accent2"/>
                </a:solidFill>
                <a:latin typeface="Consolas" pitchFamily="49" charset="0"/>
              </a:rPr>
              <a:t>new string [2] {"one", "two"};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(int index = 0; index &lt; arr.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</a:rPr>
              <a:t>; index++) {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Print each element on a separate line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Console.WriteLine("arr[{0}] = {1}", index,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arr[</a:t>
            </a:r>
            <a:r>
              <a:rPr lang="en-US" sz="2200" b="1" noProof="1">
                <a:latin typeface="Consolas" pitchFamily="49" charset="0"/>
              </a:rPr>
              <a:t>index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Numbers in Reverse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4652" y="2812615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69775" y="355128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7525" y="363980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7220" y="2667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7826" y="352683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6011" y="3633838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8CD80-A124-4B69-977F-2F2EB8E893A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2012" y="1308897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n-1</a:t>
            </a:r>
            <a:r>
              <a:rPr lang="en-US" sz="2300" b="1" noProof="1">
                <a:latin typeface="Consolas" pitchFamily="49" charset="0"/>
              </a:rPr>
              <a:t>; i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300" b="1" noProof="1">
                <a:latin typeface="Consolas" pitchFamily="49" charset="0"/>
              </a:rPr>
              <a:t>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3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Console.Write(arr[i]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array of real numbers </a:t>
            </a:r>
            <a:r>
              <a:rPr lang="en-US" sz="3200" dirty="0"/>
              <a:t>(space separated),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200" dirty="0"/>
              <a:t>them in </a:t>
            </a:r>
            <a:br>
              <a:rPr lang="en-US" sz="3200" dirty="0"/>
            </a:b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200" dirty="0"/>
              <a:t>" style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output as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55711" y="2435604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5812" y="3171486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51611" y="2435604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66012" y="3264526"/>
            <a:ext cx="2743200" cy="271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627812" y="3264526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265211" y="3239396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4456A-78C6-4F0D-9E37-D2C1204424B9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hlinkClick r:id="rId2"/>
              </a:rPr>
              <a:t>Rounding</a:t>
            </a:r>
            <a:r>
              <a:rPr lang="en-US" dirty="0"/>
              <a:t> turns each value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20853" y="1981200"/>
            <a:ext cx="1087682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double[] nums = Console.ReadLine().Split().Select(double.Parse).ToArray();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 nums.Length; i++) </a:t>
            </a:r>
            <a:r>
              <a:rPr lang="en-GB" sz="2000" b="1" noProof="1">
                <a:latin typeface="Consolas" pitchFamily="49" charset="0"/>
              </a:rPr>
              <a:t>{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		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Round</a:t>
            </a:r>
            <a:r>
              <a:rPr lang="en-US" sz="2000" b="1" noProof="1">
                <a:latin typeface="Consolas" pitchFamily="49" charset="0"/>
              </a:rPr>
              <a:t>(nums[i],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MidpointRounding.AwayFromZero</a:t>
            </a:r>
            <a:r>
              <a:rPr lang="en-US" sz="2000" b="1" noProof="1">
                <a:latin typeface="Consolas" pitchFamily="49" charset="0"/>
              </a:rPr>
              <a:t>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</a:rPr>
              <a:t>// TODO: Print each number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9A094AE-DC74-4BA3-98A0-E0ADF2F3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2" y="2667000"/>
            <a:ext cx="2241910" cy="91440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1B378-6831-44A6-B934-217A59AF1C28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noProof="1" smtClean="0"/>
              <a:t>Foreach</a:t>
            </a:r>
            <a:r>
              <a:rPr lang="en-US" sz="3600" dirty="0" smtClean="0"/>
              <a:t> Loop</a:t>
            </a:r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114800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string.Join(", ", arr)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 - ", strings)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7005" y="1795118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	Console.WriteLine(arr[i]);</a:t>
            </a:r>
            <a:endParaRPr lang="en-US" sz="2399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79125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5864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2603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89342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6081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2824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2824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7898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F9127-80CB-43DE-849C-D6F2D687AD31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2812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Iterate through </a:t>
            </a:r>
            <a:r>
              <a:rPr lang="en-US" dirty="0"/>
              <a:t>Collections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r>
              <a:rPr lang="en-GB" dirty="0"/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053" y="3444229"/>
            <a:ext cx="79248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0012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79612" y="1348534"/>
            <a:ext cx="7997445" cy="3295875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int[]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tx1"/>
                </a:solidFill>
              </a:rPr>
              <a:t>numbers = { 1, 2, 3, 4, 5 };</a:t>
            </a:r>
          </a:p>
          <a:p>
            <a:r>
              <a:rPr lang="en-GB" sz="3200" dirty="0">
                <a:solidFill>
                  <a:schemeClr val="tx1"/>
                </a:solidFill>
              </a:rPr>
              <a:t>foreach (</a:t>
            </a:r>
            <a:r>
              <a:rPr lang="en-GB" sz="3200" dirty="0">
                <a:solidFill>
                  <a:schemeClr val="bg1"/>
                </a:solidFill>
              </a:rPr>
              <a:t>int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tx1"/>
                </a:solidFill>
              </a:rPr>
              <a:t>number </a:t>
            </a:r>
            <a:r>
              <a:rPr lang="en-GB" sz="3200" dirty="0">
                <a:solidFill>
                  <a:schemeClr val="bg1"/>
                </a:solidFill>
              </a:rPr>
              <a:t>in</a:t>
            </a:r>
            <a:r>
              <a:rPr lang="en-GB" sz="3200" dirty="0">
                <a:solidFill>
                  <a:schemeClr val="tx1"/>
                </a:solidFill>
              </a:rPr>
              <a:t> numbers) </a:t>
            </a:r>
          </a:p>
          <a:p>
            <a:r>
              <a:rPr lang="en-GB" sz="3200" dirty="0">
                <a:solidFill>
                  <a:schemeClr val="tx1"/>
                </a:solidFill>
              </a:rPr>
              <a:t>{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 Console.Write($"{number} ");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an Array with Foreach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1612" y="4782296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0412" y="5334000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</a:t>
            </a:r>
            <a:r>
              <a:rPr lang="en-US" sz="3600" dirty="0" smtClean="0">
                <a:solidFill>
                  <a:schemeClr val="bg2"/>
                </a:solidFill>
              </a:rPr>
              <a:t>elements</a:t>
            </a: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9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6535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</a:t>
            </a:r>
            <a:r>
              <a:rPr lang="en-GB" sz="11500" b="1" dirty="0" smtClean="0"/>
              <a:t>-</a:t>
            </a:r>
            <a:r>
              <a:rPr lang="en-US" sz="11500" b="1" noProof="1" smtClean="0"/>
              <a:t>csharp</a:t>
            </a:r>
            <a:r>
              <a:rPr lang="bg-BG" sz="11500" b="1" dirty="0"/>
              <a:t>	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1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and</a:t>
            </a:r>
            <a:br>
              <a:rPr lang="en-US" dirty="0"/>
            </a:br>
            <a:r>
              <a:rPr lang="en-US" dirty="0"/>
              <a:t>cannot be resized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3309" y="229427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5561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7348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1643" y="1866725"/>
            <a:ext cx="3253712" cy="1320402"/>
            <a:chOff x="3503612" y="2468444"/>
            <a:chExt cx="381000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It is used to create the array and initialize the array </a:t>
            </a:r>
            <a:br>
              <a:rPr lang="en-US" dirty="0"/>
            </a:br>
            <a:r>
              <a:rPr lang="en-US" dirty="0"/>
              <a:t>elements to their default values</a:t>
            </a:r>
          </a:p>
          <a:p>
            <a:r>
              <a:rPr lang="en-US" dirty="0"/>
              <a:t>Allocating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10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An array that stores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elements can be declared in the same way: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D8F1-4A2B-4BA9-9C6B-C51434935A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741614" y="3733800"/>
            <a:ext cx="53339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812" y="3429000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741614" y="5516512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names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753" y="5313333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8925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</a:t>
            </a:r>
          </a:p>
          <a:p>
            <a:pPr marL="1123569" lvl="1" indent="-51435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noProof="1"/>
              <a:t>The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Length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holds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the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number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of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array</a:t>
            </a:r>
            <a:r>
              <a:rPr lang="en-US" sz="3200" b="1" noProof="1">
                <a:solidFill>
                  <a:schemeClr val="tx2"/>
                </a:solidFill>
              </a:rPr>
              <a:t> </a:t>
            </a:r>
            <a:r>
              <a:rPr lang="en-US" noProof="1"/>
              <a:t>elements</a:t>
            </a:r>
          </a:p>
          <a:p>
            <a:pPr marL="514350" indent="-51435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</a:t>
            </a:r>
          </a:p>
          <a:p>
            <a:pPr marL="1066419" lvl="1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noProof="1"/>
              <a:t>The</a:t>
            </a:r>
            <a:r>
              <a:rPr lang="en-US" sz="3400" b="1" noProof="1"/>
              <a:t> </a:t>
            </a:r>
            <a:r>
              <a:rPr lang="en-US" b="1" noProof="1">
                <a:solidFill>
                  <a:schemeClr val="bg1"/>
                </a:solidFill>
              </a:rPr>
              <a:t>[]</a:t>
            </a:r>
            <a:r>
              <a:rPr lang="en-US" sz="3400" b="1" noProof="1"/>
              <a:t> </a:t>
            </a:r>
            <a:r>
              <a:rPr lang="en-US" noProof="1"/>
              <a:t>operator</a:t>
            </a:r>
            <a:r>
              <a:rPr lang="en-US" sz="3400" b="1" noProof="1"/>
              <a:t> </a:t>
            </a:r>
            <a:r>
              <a:rPr lang="en-US" noProof="1"/>
              <a:t>accesses</a:t>
            </a:r>
            <a:r>
              <a:rPr lang="en-US" sz="3400" b="1" noProof="1"/>
              <a:t> </a:t>
            </a:r>
            <a:r>
              <a:rPr lang="en-US" noProof="1"/>
              <a:t>elements</a:t>
            </a:r>
            <a:r>
              <a:rPr lang="en-US" sz="3400" b="1" noProof="1"/>
              <a:t> </a:t>
            </a:r>
            <a:r>
              <a:rPr lang="en-US" noProof="1"/>
              <a:t>by</a:t>
            </a:r>
            <a:r>
              <a:rPr lang="en-US" sz="3400" b="1" noProof="1"/>
              <a:t> </a:t>
            </a:r>
            <a:r>
              <a:rPr lang="en-US" noProof="1"/>
              <a:t>index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6212" y="2514600"/>
            <a:ext cx="739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6214" y="5181600"/>
            <a:ext cx="81533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IndexOutOfRangeException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569757" y="2113239"/>
          <a:ext cx="4175216" cy="4051808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2437983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https://judge.softuni.bg/Contests/1202/Arrays-Lab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3268</TotalTime>
  <Words>1413</Words>
  <Application>Microsoft Office PowerPoint</Application>
  <PresentationFormat>Custom</PresentationFormat>
  <Paragraphs>330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Arrays</vt:lpstr>
      <vt:lpstr>Table of Contents</vt:lpstr>
      <vt:lpstr>Have a Question?</vt:lpstr>
      <vt:lpstr>PowerPoint Presentation</vt:lpstr>
      <vt:lpstr>What are Arrays?</vt:lpstr>
      <vt:lpstr>Creating Arrays</vt:lpstr>
      <vt:lpstr>Working with Arrays</vt:lpstr>
      <vt:lpstr>Days of Week – Example</vt:lpstr>
      <vt:lpstr>Problem: Day of Week</vt:lpstr>
      <vt:lpstr>Solution: Day of Week</vt:lpstr>
      <vt:lpstr>PowerPoint Presentation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Problem: Rounding Numbers</vt:lpstr>
      <vt:lpstr>Solution: Rounding Numbers</vt:lpstr>
      <vt:lpstr>Printing Arrays with for / String.Join(…)</vt:lpstr>
      <vt:lpstr>Problem: Reverse Array of Strings</vt:lpstr>
      <vt:lpstr>Solution: Reverse Array of Strings</vt:lpstr>
      <vt:lpstr>PowerPoint Presentation</vt:lpstr>
      <vt:lpstr>Foreach Loop</vt:lpstr>
      <vt:lpstr>Print an Array with Foreach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Arrays</dc:title>
  <dc:subject>Software Development Course</dc:subject>
  <dc:creator>Software University Foundation</dc:creator>
  <cp:keywords>Programming Fundamentals, Programming, Fundamentals, Software University, SoftUni, programming, coding, software development, education, training, course</cp:keywords>
  <dc:description>Software University Foundation - http://softuni.foundation/</dc:description>
  <cp:lastModifiedBy>Stoyan</cp:lastModifiedBy>
  <cp:revision>356</cp:revision>
  <dcterms:created xsi:type="dcterms:W3CDTF">2014-01-02T17:00:34Z</dcterms:created>
  <dcterms:modified xsi:type="dcterms:W3CDTF">2020-01-29T13:14:06Z</dcterms:modified>
  <cp:category>programming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