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2"/>
  </p:sldMasterIdLst>
  <p:notesMasterIdLst>
    <p:notesMasterId r:id="rId21"/>
  </p:notesMasterIdLst>
  <p:handoutMasterIdLst>
    <p:handoutMasterId r:id="rId22"/>
  </p:handoutMasterIdLst>
  <p:sldIdLst>
    <p:sldId id="394" r:id="rId3"/>
    <p:sldId id="476" r:id="rId4"/>
    <p:sldId id="535" r:id="rId5"/>
    <p:sldId id="479" r:id="rId6"/>
    <p:sldId id="536" r:id="rId7"/>
    <p:sldId id="483" r:id="rId8"/>
    <p:sldId id="585" r:id="rId9"/>
    <p:sldId id="415" r:id="rId10"/>
    <p:sldId id="588" r:id="rId11"/>
    <p:sldId id="492" r:id="rId12"/>
    <p:sldId id="594" r:id="rId13"/>
    <p:sldId id="595" r:id="rId14"/>
    <p:sldId id="494" r:id="rId15"/>
    <p:sldId id="575" r:id="rId16"/>
    <p:sldId id="587" r:id="rId17"/>
    <p:sldId id="581" r:id="rId18"/>
    <p:sldId id="586" r:id="rId19"/>
    <p:sldId id="405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545B3C-8861-4738-869D-3B7DA15AE876}">
          <p14:sldIdLst>
            <p14:sldId id="394"/>
            <p14:sldId id="476"/>
          </p14:sldIdLst>
        </p14:section>
        <p14:section name="Course Objective" id="{9F9759C1-F095-4CA3-819D-800E38407578}">
          <p14:sldIdLst>
            <p14:sldId id="535"/>
            <p14:sldId id="479"/>
            <p14:sldId id="536"/>
          </p14:sldIdLst>
        </p14:section>
        <p14:section name="Team" id="{D358BE77-7272-44D1-BDCE-F47F1E2C64D7}">
          <p14:sldIdLst>
            <p14:sldId id="483"/>
            <p14:sldId id="585"/>
          </p14:sldIdLst>
        </p14:section>
        <p14:section name="Course Organization" id="{2B4D2ED8-F966-4FF9-BC04-EA7C60E10932}">
          <p14:sldIdLst>
            <p14:sldId id="415"/>
            <p14:sldId id="588"/>
            <p14:sldId id="492"/>
            <p14:sldId id="594"/>
            <p14:sldId id="595"/>
            <p14:sldId id="494"/>
          </p14:sldIdLst>
        </p14:section>
        <p14:section name="Conclusion" id="{E47C5259-9EA6-4EC9-BC48-DB727F9AFB1B}">
          <p14:sldIdLst>
            <p14:sldId id="575"/>
            <p14:sldId id="587"/>
            <p14:sldId id="581"/>
            <p14:sldId id="586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595" autoAdjust="0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12/24/2020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916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11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3311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0950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11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724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2158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8056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877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2000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334" y="5184001"/>
            <a:ext cx="3750563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6237" y="6130863"/>
            <a:ext cx="2950749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6237" y="5756628"/>
            <a:ext cx="2950749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6620" y="2609644"/>
            <a:ext cx="2788167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12" y="5918568"/>
            <a:ext cx="1829828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2938" y="5336551"/>
            <a:ext cx="2979920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2938" y="4851838"/>
            <a:ext cx="2979920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2938" y="2740914"/>
            <a:ext cx="4641710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038" y="1258272"/>
            <a:ext cx="11080750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038" y="321502"/>
            <a:ext cx="11080750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250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444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7812" y="1353867"/>
            <a:ext cx="7424300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88825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1306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8729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2000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0971" y="6454759"/>
            <a:ext cx="11966883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18" y="2898831"/>
            <a:ext cx="2450970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1349" y="1702473"/>
            <a:ext cx="8312744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17" y="703245"/>
            <a:ext cx="5914831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154" y="190268"/>
            <a:ext cx="2012812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5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1609" y="5249556"/>
            <a:ext cx="969903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4714" y="3689937"/>
            <a:ext cx="1003693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689" y="1674000"/>
            <a:ext cx="119174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0087" y="2584290"/>
            <a:ext cx="2732243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8"/>
            <a:ext cx="8686327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740089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70523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74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9571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12/24/2020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71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4949" y="5585916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39285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5"/>
            <a:ext cx="11815018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1306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94637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5514" y="1121143"/>
            <a:ext cx="10126596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154" y="190268"/>
            <a:ext cx="2012812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62327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28" y="1868178"/>
            <a:ext cx="1937003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799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799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799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799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799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799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799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799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560" y="4203953"/>
            <a:ext cx="954955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33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126" y="1121143"/>
            <a:ext cx="10318987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154" y="190268"/>
            <a:ext cx="2012812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62327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704" y="3429001"/>
            <a:ext cx="1521652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799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799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799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799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799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799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799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799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62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1" y="0"/>
            <a:ext cx="42935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024" y="1121143"/>
            <a:ext cx="11407090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024" y="100750"/>
            <a:ext cx="1140709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68" y="5591710"/>
            <a:ext cx="641582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799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799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799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799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799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799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799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799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9929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073" y="1931155"/>
            <a:ext cx="10946680" cy="13801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1306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52477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3522" y="3408497"/>
            <a:ext cx="2250471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4"/>
            <a:ext cx="9046877" cy="5207396"/>
          </a:xfrm>
        </p:spPr>
        <p:txBody>
          <a:bodyPr>
            <a:normAutofit/>
          </a:bodyPr>
          <a:lstStyle>
            <a:lvl1pPr marL="513888" indent="-513888" latinLnBrk="0">
              <a:buFont typeface="+mj-lt"/>
              <a:buAutoNum type="arabicPeriod"/>
              <a:defRPr sz="3599">
                <a:solidFill>
                  <a:schemeClr val="tx1"/>
                </a:solidFill>
              </a:defRPr>
            </a:lvl1pPr>
            <a:lvl2pPr>
              <a:defRPr sz="3399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1306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87509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88825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462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4319" y="1195931"/>
            <a:ext cx="5544153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2" y="1195931"/>
            <a:ext cx="5544154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1306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59035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b="1672"/>
          <a:stretch/>
        </p:blipFill>
        <p:spPr>
          <a:xfrm>
            <a:off x="0" y="2"/>
            <a:ext cx="12188825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54" y="1138844"/>
            <a:ext cx="11801756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1180175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615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255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803034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255336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1699703" indent="-3523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058370" indent="-266620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quiz.softuni.bg/" TargetMode="External"/><Relationship Id="rId2" Type="http://schemas.openxmlformats.org/officeDocument/2006/relationships/hyperlink" Target="https://judge.softuni.bg/Contests/#!/List/ByCategory/215/Data-Structures-Fundamentals-Exercise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3186" TargetMode="External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hyperlink" Target="https://softuni.bg/forum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8.png"/><Relationship Id="rId26" Type="http://schemas.openxmlformats.org/officeDocument/2006/relationships/image" Target="../media/image4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5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4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43.png"/><Relationship Id="rId10" Type="http://schemas.openxmlformats.org/officeDocument/2006/relationships/image" Target="../media/image34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3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6.png"/><Relationship Id="rId22" Type="http://schemas.openxmlformats.org/officeDocument/2006/relationships/image" Target="../media/image40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8.gif"/><Relationship Id="rId4" Type="http://schemas.openxmlformats.org/officeDocument/2006/relationships/image" Target="../media/image45.jpeg"/><Relationship Id="rId9" Type="http://schemas.openxmlformats.org/officeDocument/2006/relationships/hyperlink" Target="https://www.lukanet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938804"/>
            <a:ext cx="2950749" cy="382788"/>
          </a:xfrm>
        </p:spPr>
        <p:txBody>
          <a:bodyPr/>
          <a:lstStyle/>
          <a:p>
            <a:r>
              <a:rPr lang="en-US" sz="28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598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218438" latinLnBrk="0"/>
            <a:r>
              <a:rPr lang="en-US" sz="4798" dirty="0"/>
              <a:t>Algorithms Advanced (with C#)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AD21C1-E34F-4A20-A9BA-2920F583B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188" y="2000763"/>
            <a:ext cx="3515024" cy="28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homework: 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 + tests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For practical problems:                                                                          Submitted in the </a:t>
            </a:r>
            <a:r>
              <a:rPr lang="en-US" b="1" dirty="0">
                <a:hlinkClick r:id="rId2"/>
              </a:rPr>
              <a:t>judge</a:t>
            </a:r>
            <a:r>
              <a:rPr lang="en-US" dirty="0">
                <a:hlinkClick r:id="rId2"/>
              </a:rPr>
              <a:t> </a:t>
            </a:r>
            <a:r>
              <a:rPr lang="en-US" b="1" dirty="0">
                <a:hlinkClick r:id="rId2"/>
              </a:rPr>
              <a:t>system</a:t>
            </a:r>
            <a:endParaRPr lang="en-US" b="1" dirty="0"/>
          </a:p>
          <a:p>
            <a:pPr lvl="1"/>
            <a:r>
              <a:rPr lang="en-US" dirty="0"/>
              <a:t>For tests </a:t>
            </a:r>
            <a:r>
              <a:rPr lang="en-US" b="1" dirty="0">
                <a:hlinkClick r:id="rId3"/>
              </a:rPr>
              <a:t>https://quiz.softuni.bg/</a:t>
            </a:r>
            <a:endParaRPr lang="en-US" b="1" dirty="0"/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77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1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162" y="1651157"/>
            <a:ext cx="5205952" cy="52059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5051" y="1879431"/>
            <a:ext cx="2947704" cy="34550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393880" y="2786421"/>
            <a:ext cx="1959010" cy="1285159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299" b="1" dirty="0"/>
              <a:t>Practical </a:t>
            </a:r>
            <a:br>
              <a:rPr lang="en-US" sz="2299" b="1" dirty="0"/>
            </a:br>
            <a:r>
              <a:rPr lang="en-US" sz="2299" b="1" dirty="0"/>
              <a:t>Exam</a:t>
            </a:r>
            <a:br>
              <a:rPr lang="bg-BG" sz="2299" b="1" dirty="0"/>
            </a:br>
            <a:r>
              <a:rPr lang="bg-BG" sz="2299" b="1" dirty="0"/>
              <a:t>100%</a:t>
            </a:r>
            <a:endParaRPr lang="en-US" sz="2299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720033" y="3961660"/>
            <a:ext cx="2196213" cy="58494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9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245302">
            <a:off x="7119144" y="2270584"/>
            <a:ext cx="2947704" cy="34550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8002820" y="3276340"/>
            <a:ext cx="1910601" cy="1285159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99" b="1" dirty="0"/>
              <a:t>Homework</a:t>
            </a:r>
            <a:br>
              <a:rPr lang="bg-BG" sz="2399" b="1" dirty="0"/>
            </a:br>
            <a:r>
              <a:rPr lang="bg-BG" sz="2399" b="1" dirty="0"/>
              <a:t>5%</a:t>
            </a:r>
            <a:endParaRPr lang="en-US" sz="2399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543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244" y="1597171"/>
            <a:ext cx="5205952" cy="520595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5115" y="3907674"/>
            <a:ext cx="2196213" cy="58494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9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7463" y="1844125"/>
            <a:ext cx="2947704" cy="34550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897521" y="2786421"/>
            <a:ext cx="1910601" cy="1285159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99" b="1" dirty="0"/>
              <a:t>Theoretical </a:t>
            </a:r>
            <a:br>
              <a:rPr lang="en-US" sz="2399" b="1" dirty="0"/>
            </a:br>
            <a:r>
              <a:rPr lang="en-US" sz="2399" b="1" dirty="0"/>
              <a:t>Exam</a:t>
            </a:r>
            <a:br>
              <a:rPr lang="bg-BG" sz="2399" b="1" dirty="0"/>
            </a:br>
            <a:r>
              <a:rPr lang="bg-BG" sz="2399" b="1" dirty="0"/>
              <a:t>100%</a:t>
            </a:r>
            <a:endParaRPr lang="en-US" sz="2399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036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55903" y="1692974"/>
            <a:ext cx="9104956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  <a:hlinkClick r:id="rId3"/>
              </a:rPr>
              <a:t>https://softuni.bg/trainings/3186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4918" y="3118452"/>
            <a:ext cx="9100449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4"/>
              </a:rPr>
              <a:t>https://softuni.bg/forum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8821" y="2818772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8910" y="1236426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760410" y="4604827"/>
            <a:ext cx="9100449" cy="98453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</a:rPr>
              <a:t>https://www.facebook.com/groups/AlgorithmsAdvancedwithCsharpJanuary2021/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837" y="4466903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5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Questions?</a:t>
            </a:r>
            <a:endParaRPr lang="bg-BG" sz="8800" dirty="0"/>
          </a:p>
        </p:txBody>
      </p:sp>
    </p:spTree>
    <p:extLst>
      <p:ext uri="{BB962C8B-B14F-4D97-AF65-F5344CB8AC3E}">
        <p14:creationId xmlns:p14="http://schemas.microsoft.com/office/powerpoint/2010/main" val="68958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126">
              <a:defRPr/>
            </a:pPr>
            <a:fld id="{2BF067CD-8E6B-4360-9AA8-C5DF2A48A6D1}" type="slidenum">
              <a:rPr lang="en-US" smtClean="0"/>
              <a:pPr defTabSz="914126">
                <a:defRPr/>
              </a:pPr>
              <a:t>15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89519" y="4551433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0722" y="3479744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7697" y="1476892"/>
            <a:ext cx="5575977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418" y="4550827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1189" y="1467733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6584" y="2482131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419" y="1468885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418" y="3479744"/>
            <a:ext cx="2466333" cy="8760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1834" y="2460230"/>
            <a:ext cx="1147706" cy="8781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0877" y="4550827"/>
            <a:ext cx="1502525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4449" y="3487370"/>
            <a:ext cx="3290953" cy="86844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419" y="5565405"/>
            <a:ext cx="6836028" cy="86789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4371" y="5561966"/>
            <a:ext cx="2961504" cy="87133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7376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61429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672959" y="6507000"/>
            <a:ext cx="44432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z="1800" smtClean="0"/>
              <a:pPr/>
              <a:t>17</a:t>
            </a:fld>
            <a:endParaRPr lang="en-US" sz="180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269564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</a:t>
            </a:r>
            <a:br>
              <a:rPr lang="en-US" dirty="0"/>
            </a:br>
            <a:r>
              <a:rPr lang="en-US" dirty="0"/>
              <a:t>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2485" y="4445191"/>
            <a:ext cx="1930474" cy="204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9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73C89-5D68-46FD-805E-4691B9E9BF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28CC0-ED90-46D1-AE74-8EF199E28D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990600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4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08212" y="1121143"/>
            <a:ext cx="10126596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Shortest paths in weighted graphs</a:t>
            </a:r>
          </a:p>
          <a:p>
            <a:pPr>
              <a:buClr>
                <a:schemeClr val="tx1"/>
              </a:buClr>
            </a:pPr>
            <a:r>
              <a:rPr lang="en-US" dirty="0"/>
              <a:t>Minimum spanning tree</a:t>
            </a:r>
          </a:p>
          <a:p>
            <a:pPr>
              <a:buClr>
                <a:schemeClr val="tx1"/>
              </a:buClr>
            </a:pPr>
            <a:r>
              <a:rPr lang="en-US" dirty="0"/>
              <a:t>Bellman-Ford and Longest path </a:t>
            </a:r>
          </a:p>
          <a:p>
            <a:pPr>
              <a:buClr>
                <a:schemeClr val="tx1"/>
              </a:buClr>
            </a:pPr>
            <a:r>
              <a:rPr lang="en-US" dirty="0"/>
              <a:t>Strongly connected components and Max flow</a:t>
            </a:r>
          </a:p>
          <a:p>
            <a:pPr>
              <a:buClr>
                <a:schemeClr val="tx1"/>
              </a:buClr>
            </a:pPr>
            <a:r>
              <a:rPr lang="en-US" dirty="0"/>
              <a:t>Dynamic programming advanced</a:t>
            </a:r>
          </a:p>
          <a:p>
            <a:pPr>
              <a:buClr>
                <a:schemeClr val="tx1"/>
              </a:buClr>
            </a:pPr>
            <a:r>
              <a:rPr lang="en-US" dirty="0"/>
              <a:t>Amortization and problem classification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4412" y="1121143"/>
            <a:ext cx="9475788" cy="5546589"/>
          </a:xfrm>
        </p:spPr>
        <p:txBody>
          <a:bodyPr>
            <a:normAutofit/>
          </a:bodyPr>
          <a:lstStyle/>
          <a:p>
            <a:r>
              <a:rPr lang="en-GB" dirty="0"/>
              <a:t>Practical Exam</a:t>
            </a:r>
          </a:p>
          <a:p>
            <a:pPr lvl="1"/>
            <a:r>
              <a:rPr lang="en-GB" dirty="0"/>
              <a:t>3 practical problems in Judge – 4 hours</a:t>
            </a:r>
          </a:p>
          <a:p>
            <a:r>
              <a:rPr lang="en-US" dirty="0"/>
              <a:t>Theoretical Exam</a:t>
            </a:r>
          </a:p>
          <a:p>
            <a:pPr lvl="1"/>
            <a:r>
              <a:rPr lang="en-US" dirty="0"/>
              <a:t>10 questions for 15 minutes</a:t>
            </a:r>
          </a:p>
          <a:p>
            <a:pPr lvl="1"/>
            <a:r>
              <a:rPr lang="en-US" dirty="0"/>
              <a:t>Automated quiz system</a:t>
            </a:r>
          </a:p>
          <a:p>
            <a:pPr lvl="1"/>
            <a:r>
              <a:rPr lang="en-US" dirty="0"/>
              <a:t>Available online at the day and time of the                 practical exam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253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1903A1-16BE-4FFA-B0C9-759872B7BE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z="1800" noProof="0" smtClean="0"/>
              <a:pPr/>
              <a:t>7</a:t>
            </a:fld>
            <a:endParaRPr lang="en-US" sz="1800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891" y="1196706"/>
            <a:ext cx="11769921" cy="5199712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noProof="1"/>
              <a:t>.NET Software Engineer at Fourth</a:t>
            </a:r>
          </a:p>
          <a:p>
            <a:pPr>
              <a:buClr>
                <a:schemeClr val="tx1"/>
              </a:buClr>
            </a:pPr>
            <a:r>
              <a:rPr lang="en-US" noProof="1"/>
              <a:t>Technical Trainer @ SoftUni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100+</a:t>
            </a:r>
            <a:r>
              <a:rPr lang="en-US" noProof="1"/>
              <a:t> training sessions</a:t>
            </a:r>
          </a:p>
          <a:p>
            <a:pPr>
              <a:buClr>
                <a:schemeClr val="tx1"/>
              </a:buClr>
            </a:pPr>
            <a:r>
              <a:rPr lang="en-US" noProof="1"/>
              <a:t>Interested in the vast world of algorithms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Atanas Atanasov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AEF65B-77FE-4980-A169-F701AC15F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452" y="1503941"/>
            <a:ext cx="3278517" cy="3278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565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AAF33-8FB9-4DCD-A2DF-FB2DD8D29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Organization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06862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614912" y="6507000"/>
            <a:ext cx="502375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z="1800" smtClean="0"/>
              <a:pPr/>
              <a:t>9</a:t>
            </a:fld>
            <a:endParaRPr lang="en-US" sz="1800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Timeline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396798" y="2249848"/>
            <a:ext cx="11334945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39098" y="1990939"/>
            <a:ext cx="0" cy="517822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838620" y="2005578"/>
            <a:ext cx="0" cy="517822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14912" y="2005578"/>
            <a:ext cx="0" cy="517822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0901" y="1495273"/>
            <a:ext cx="1470274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9" b="1" dirty="0"/>
              <a:t>14-Jan-2021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391311" y="1534592"/>
            <a:ext cx="1501758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999" b="1" dirty="0"/>
              <a:t>27</a:t>
            </a:r>
            <a:r>
              <a:rPr lang="en-US" sz="1999" b="1" dirty="0"/>
              <a:t>-Feb-2021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4019966" y="3276600"/>
            <a:ext cx="4148894" cy="304882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 Advanced with C#</a:t>
            </a:r>
          </a:p>
          <a:p>
            <a:pPr algn="ctr"/>
            <a:endParaRPr lang="en-GB" sz="19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weeks * 2 times / week</a:t>
            </a:r>
            <a:endParaRPr lang="en-US" sz="19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 credits</a:t>
            </a:r>
          </a:p>
          <a:p>
            <a:pPr algn="ctr"/>
            <a:endParaRPr lang="en-GB" sz="19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14-Jan-2021</a:t>
            </a:r>
          </a:p>
          <a:p>
            <a:pPr algn="ctr"/>
            <a:r>
              <a:rPr lang="en-GB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20-Feb-2021</a:t>
            </a:r>
          </a:p>
          <a:p>
            <a:pPr algn="ctr"/>
            <a:r>
              <a:rPr lang="en-GB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Retake: 27-Feb-2021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7770812" y="1500290"/>
            <a:ext cx="1550596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99" b="1" dirty="0"/>
              <a:t>20</a:t>
            </a:r>
            <a:r>
              <a:rPr lang="en-US" sz="1999" b="1" dirty="0"/>
              <a:t>-Feb-2021</a:t>
            </a:r>
          </a:p>
        </p:txBody>
      </p:sp>
    </p:spTree>
    <p:extLst>
      <p:ext uri="{BB962C8B-B14F-4D97-AF65-F5344CB8AC3E}">
        <p14:creationId xmlns:p14="http://schemas.microsoft.com/office/powerpoint/2010/main" val="101072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0</TotalTime>
  <Words>544</Words>
  <Application>Microsoft Office PowerPoint</Application>
  <PresentationFormat>Custom</PresentationFormat>
  <Paragraphs>117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Wingdings 2</vt:lpstr>
      <vt:lpstr>SoftUni</vt:lpstr>
      <vt:lpstr>Algorithms Advanced (with C#)</vt:lpstr>
      <vt:lpstr>Table of Contents</vt:lpstr>
      <vt:lpstr>PowerPoint Presentation</vt:lpstr>
      <vt:lpstr>Course Objectives</vt:lpstr>
      <vt:lpstr>Exam</vt:lpstr>
      <vt:lpstr>PowerPoint Presentation</vt:lpstr>
      <vt:lpstr>Atanas Atanasov</vt:lpstr>
      <vt:lpstr>PowerPoint Presentation</vt:lpstr>
      <vt:lpstr>Course Timeline</vt:lpstr>
      <vt:lpstr>Homework Assignments &amp; Exercises</vt:lpstr>
      <vt:lpstr>SoftUni Certificate</vt:lpstr>
      <vt:lpstr>CPE Certificate</vt:lpstr>
      <vt:lpstr>Course Web Site, Forum and FB Group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Fundamentals - Course Introduction</dc:title>
  <dc:subject>C# Fundamentals – Practical Training Course @ SoftUni</dc:subject>
  <dc:creator/>
  <cp:keywords>C# Fundamentals, tech, fundamentals, technologySoftware University, SoftUni, programming, coding, software development, education, training, course</cp:keywords>
  <dc:description>C# Fundamentals Course @ SoftUni – https://softuni.bg/modules/70/fundamentals-module</dc:description>
  <cp:lastModifiedBy/>
  <cp:revision>1</cp:revision>
  <dcterms:created xsi:type="dcterms:W3CDTF">2014-01-02T17:00:34Z</dcterms:created>
  <dcterms:modified xsi:type="dcterms:W3CDTF">2020-12-24T09:34:20Z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