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4"/>
  </p:notesMasterIdLst>
  <p:handoutMasterIdLst>
    <p:handoutMasterId r:id="rId65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61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349" r:id="rId59"/>
    <p:sldId id="401" r:id="rId60"/>
    <p:sldId id="259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Dijkstra's Algorithm" id="{68EFEE6D-BE3B-46FA-BD7A-A572ED5C5AC3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Minimum Spanning Tree" id="{E83CE1D5-2EF7-4668-B306-E80AC8086532}">
          <p14:sldIdLst>
            <p14:sldId id="524"/>
            <p14:sldId id="525"/>
            <p14:sldId id="526"/>
            <p14:sldId id="527"/>
          </p14:sldIdLst>
        </p14:section>
        <p14:section name="Kruskal's Algorithm" id="{F052DD33-17D9-4292-8BF8-15D4361AB1AF}">
          <p14:sldIdLst>
            <p14:sldId id="561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Prim's Algorithm" id="{F5377B2C-6D5D-404F-B945-61E455869C11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82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51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265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08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90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6882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11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6123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543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6553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03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4407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456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141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5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532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9515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7918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9207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48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618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507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67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5628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42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7294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268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856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6456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227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5095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3954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803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419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8251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7431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79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496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5162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3268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77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801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872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9955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2551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7087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4040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673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54676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1432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02459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22228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447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389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518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Edsger_W._Dijkstra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Weighted Edges, Shortest Paths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Graphs, Dijkstra and MST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: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{6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02683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  <a:r>
              <a:rPr lang="en-US" sz="3000" dirty="0">
                <a:solidFill>
                  <a:srgbClr val="234465"/>
                </a:solidFill>
              </a:rPr>
              <a:t>: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2}, {8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5}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11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79472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</a:p>
          <a:p>
            <a:pPr marL="457200" lvl="1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5</a:t>
            </a:r>
            <a:r>
              <a:rPr lang="en-US" sz="3000" dirty="0">
                <a:solidFill>
                  <a:srgbClr val="234465"/>
                </a:solidFill>
              </a:rPr>
              <a:t>: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4}, {5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12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73301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48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4</a:t>
            </a:r>
            <a:r>
              <a:rPr lang="en-US" sz="3000" dirty="0">
                <a:solidFill>
                  <a:srgbClr val="234465"/>
                </a:solidFill>
              </a:rPr>
              <a:t>: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{4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13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7958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2</a:t>
            </a:r>
            <a:r>
              <a:rPr lang="en-US" sz="3000" dirty="0">
                <a:solidFill>
                  <a:srgbClr val="234465"/>
                </a:solidFill>
              </a:rPr>
              <a:t>: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{2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11}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14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025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6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11</a:t>
            </a:r>
            <a:r>
              <a:rPr lang="en-US" sz="3000" dirty="0">
                <a:solidFill>
                  <a:srgbClr val="234465"/>
                </a:solidFill>
              </a:rPr>
              <a:t>: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1}, {11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15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43643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0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1</a:t>
            </a:r>
            <a:r>
              <a:rPr lang="en-US" sz="3000" dirty="0">
                <a:solidFill>
                  <a:srgbClr val="234465"/>
                </a:solidFill>
              </a:rPr>
              <a:t>: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7}, {1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16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8975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u="none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u="none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u="none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u="none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0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7</a:t>
            </a:r>
            <a:r>
              <a:rPr lang="en-US" sz="3000" dirty="0">
                <a:solidFill>
                  <a:srgbClr val="234465"/>
                </a:solidFill>
              </a:rPr>
              <a:t>: {7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9}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17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04076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none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9</a:t>
            </a:r>
            <a:r>
              <a:rPr lang="en-US" sz="3000" dirty="0">
                <a:solidFill>
                  <a:srgbClr val="234465"/>
                </a:solidFill>
              </a:rPr>
              <a:t>: none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4057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The queue is empty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Dijkstra's algorithm is completed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d[</a:t>
            </a:r>
            <a:r>
              <a:rPr lang="en-US" sz="3000" b="1" i="1" dirty="0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hold shortest distances; 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sym typeface="Wingdings" panose="05000000000000000000" pitchFamily="2" charset="2"/>
              </a:rPr>
              <a:t>v</a:t>
            </a:r>
            <a:r>
              <a:rPr lang="en-US" sz="3000" b="1" noProof="1">
                <a:solidFill>
                  <a:srgbClr val="FFA000"/>
                </a:solidFill>
                <a:sym typeface="Wingdings" panose="05000000000000000000" pitchFamily="2" charset="2"/>
              </a:rPr>
              <a:t>]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 holds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edges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41569"/>
              </p:ext>
            </p:extLst>
          </p:nvPr>
        </p:nvGraphicFramePr>
        <p:xfrm>
          <a:off x="1524009" y="2493264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116" name="Straight Arrow Connector 115"/>
            <p:cNvCxnSpPr>
              <a:cxnSpLocks noChangeShapeType="1"/>
              <a:stCxn id="127" idx="7"/>
              <a:endCxn id="12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7" name="Straight Arrow Connector 116"/>
            <p:cNvCxnSpPr>
              <a:cxnSpLocks noChangeShapeType="1"/>
              <a:stCxn id="129" idx="6"/>
              <a:endCxn id="12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8" name="Straight Arrow Connector 117"/>
            <p:cNvCxnSpPr>
              <a:cxnSpLocks noChangeShapeType="1"/>
              <a:stCxn id="127" idx="1"/>
              <a:endCxn id="12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9" name="Straight Arrow Connector 118"/>
            <p:cNvCxnSpPr>
              <a:cxnSpLocks noChangeShapeType="1"/>
              <a:stCxn id="130" idx="6"/>
              <a:endCxn id="12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0" name="Straight Arrow Connector 119"/>
            <p:cNvCxnSpPr>
              <a:cxnSpLocks noChangeShapeType="1"/>
              <a:stCxn id="129" idx="3"/>
              <a:endCxn id="13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135" idx="6"/>
              <a:endCxn id="12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7" idx="5"/>
              <a:endCxn id="13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132" idx="2"/>
              <a:endCxn id="13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5" name="Straight Arrow Connector 124"/>
            <p:cNvCxnSpPr>
              <a:cxnSpLocks noChangeShapeType="1"/>
              <a:stCxn id="130" idx="3"/>
              <a:endCxn id="13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32" idx="7"/>
              <a:endCxn id="12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4" name="Straight Arrow Connector 133"/>
            <p:cNvCxnSpPr>
              <a:cxnSpLocks noChangeShapeType="1"/>
              <a:stCxn id="164" idx="7"/>
              <a:endCxn id="13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3" idx="0"/>
              <a:endCxn id="12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7" name="Straight Arrow Connector 136"/>
            <p:cNvCxnSpPr>
              <a:cxnSpLocks noChangeShapeType="1"/>
              <a:stCxn id="133" idx="2"/>
              <a:endCxn id="13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38" name="Straight Arrow Connector 137"/>
            <p:cNvCxnSpPr>
              <a:cxnSpLocks noChangeShapeType="1"/>
              <a:stCxn id="164" idx="5"/>
              <a:endCxn id="13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39" name="TextBox 138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cxnSp>
          <p:nvCxnSpPr>
            <p:cNvPr id="155" name="Straight Arrow Connector 154"/>
            <p:cNvCxnSpPr>
              <a:cxnSpLocks noChangeShapeType="1"/>
              <a:stCxn id="154" idx="1"/>
              <a:endCxn id="12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54" idx="3"/>
              <a:endCxn id="13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62" name="Straight Arrow Connector 161"/>
            <p:cNvCxnSpPr>
              <a:cxnSpLocks noChangeShapeType="1"/>
              <a:stCxn id="160" idx="4"/>
              <a:endCxn id="161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9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Dijkstra Algorithm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  <a:p>
            <a:pPr marL="514350" indent="-514350"/>
            <a:r>
              <a:rPr lang="en-US" dirty="0">
                <a:solidFill>
                  <a:srgbClr val="234465"/>
                </a:solidFill>
              </a:rPr>
              <a:t>MST</a:t>
            </a:r>
          </a:p>
          <a:p>
            <a:pPr marL="803583" lvl="1" indent="-514350"/>
            <a:r>
              <a:rPr lang="en-US" noProof="1">
                <a:solidFill>
                  <a:srgbClr val="234465"/>
                </a:solidFill>
              </a:rPr>
              <a:t>Kruskal's Algorithm</a:t>
            </a:r>
            <a:endParaRPr lang="en-US" dirty="0">
              <a:solidFill>
                <a:srgbClr val="234465"/>
              </a:solidFill>
            </a:endParaRPr>
          </a:p>
          <a:p>
            <a:pPr marL="803583" lvl="1" indent="-514350"/>
            <a:r>
              <a:rPr lang="en-US" dirty="0">
                <a:solidFill>
                  <a:srgbClr val="234465"/>
                </a:solidFill>
              </a:rPr>
              <a:t>Prim's Algorithm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The output is the </a:t>
            </a:r>
            <a:r>
              <a:rPr lang="en-US" sz="3000" b="1" dirty="0">
                <a:solidFill>
                  <a:srgbClr val="FFA000"/>
                </a:solidFill>
                <a:sym typeface="Wingdings" panose="05000000000000000000" pitchFamily="2" charset="2"/>
              </a:rPr>
              <a:t>shortest paths tree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from the starting node to all others</a:t>
            </a:r>
            <a:endParaRPr lang="en-US" sz="3000" dirty="0">
              <a:solidFill>
                <a:srgbClr val="234465"/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Reconstruct the path destination to source using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0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000" b="1" noProof="1">
              <a:solidFill>
                <a:srgbClr val="FFA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3050" lvl="1" indent="-273050"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sz="3200" b="1" i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234465"/>
                </a:solidFill>
              </a:rPr>
              <a:t> holds the </a:t>
            </a:r>
          </a:p>
          <a:p>
            <a:pPr marL="273050" lvl="1" indent="-273050"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shortest paths tree                                                                                      edges Path[9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0</a:t>
            </a:r>
            <a:r>
              <a:rPr lang="en-US" sz="3200" dirty="0">
                <a:solidFill>
                  <a:srgbClr val="234465"/>
                </a:solidFill>
              </a:rPr>
              <a:t>] =                                                                                          {9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</a:rPr>
              <a:t> 11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4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5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6 </a:t>
            </a:r>
            <a:r>
              <a:rPr lang="en-US" sz="32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rgbClr val="234465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0}</a:t>
            </a:r>
            <a:endParaRPr lang="en-US" sz="3200" b="1" noProof="1">
              <a:solidFill>
                <a:srgbClr val="23446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20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94315"/>
              </p:ext>
            </p:extLst>
          </p:nvPr>
        </p:nvGraphicFramePr>
        <p:xfrm>
          <a:off x="1524009" y="2514600"/>
          <a:ext cx="9143996" cy="1204963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37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14800" y="4101152"/>
            <a:ext cx="6487424" cy="2331310"/>
            <a:chOff x="4189412" y="4221890"/>
            <a:chExt cx="6487424" cy="2331310"/>
          </a:xfrm>
        </p:grpSpPr>
        <p:cxnSp>
          <p:nvCxnSpPr>
            <p:cNvPr id="113" name="Straight Arrow Connector 112"/>
            <p:cNvCxnSpPr>
              <a:cxnSpLocks noChangeShapeType="1"/>
              <a:stCxn id="173" idx="7"/>
              <a:endCxn id="209" idx="3"/>
            </p:cNvCxnSpPr>
            <p:nvPr/>
          </p:nvCxnSpPr>
          <p:spPr bwMode="auto">
            <a:xfrm flipV="1">
              <a:off x="8364439" y="4848913"/>
              <a:ext cx="700228" cy="3914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14" name="Straight Arrow Connector 113"/>
            <p:cNvCxnSpPr>
              <a:cxnSpLocks noChangeShapeType="1"/>
              <a:stCxn id="174" idx="6"/>
              <a:endCxn id="209" idx="2"/>
            </p:cNvCxnSpPr>
            <p:nvPr/>
          </p:nvCxnSpPr>
          <p:spPr bwMode="auto">
            <a:xfrm>
              <a:off x="7515701" y="4499918"/>
              <a:ext cx="1458166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73" idx="1"/>
              <a:endCxn id="174" idx="5"/>
            </p:cNvCxnSpPr>
            <p:nvPr/>
          </p:nvCxnSpPr>
          <p:spPr bwMode="auto">
            <a:xfrm flipH="1" flipV="1">
              <a:off x="7429541" y="4696513"/>
              <a:ext cx="505070" cy="54386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5" name="Straight Arrow Connector 164"/>
            <p:cNvCxnSpPr>
              <a:cxnSpLocks noChangeShapeType="1"/>
              <a:stCxn id="175" idx="6"/>
              <a:endCxn id="173" idx="2"/>
            </p:cNvCxnSpPr>
            <p:nvPr/>
          </p:nvCxnSpPr>
          <p:spPr bwMode="auto">
            <a:xfrm>
              <a:off x="6760482" y="5414318"/>
              <a:ext cx="1085108" cy="226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6" name="Straight Arrow Connector 165"/>
            <p:cNvCxnSpPr>
              <a:cxnSpLocks noChangeShapeType="1"/>
              <a:stCxn id="174" idx="3"/>
              <a:endCxn id="175" idx="7"/>
            </p:cNvCxnSpPr>
            <p:nvPr/>
          </p:nvCxnSpPr>
          <p:spPr bwMode="auto">
            <a:xfrm flipH="1">
              <a:off x="6678762" y="4696513"/>
              <a:ext cx="334765" cy="5212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67" name="Straight Arrow Connector 166"/>
            <p:cNvCxnSpPr>
              <a:cxnSpLocks noChangeShapeType="1"/>
              <a:stCxn id="178" idx="6"/>
              <a:endCxn id="174" idx="2"/>
            </p:cNvCxnSpPr>
            <p:nvPr/>
          </p:nvCxnSpPr>
          <p:spPr bwMode="auto">
            <a:xfrm flipV="1">
              <a:off x="5621054" y="4499918"/>
              <a:ext cx="130631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8" name="Straight Arrow Connector 167"/>
            <p:cNvCxnSpPr>
              <a:cxnSpLocks noChangeShapeType="1"/>
              <a:stCxn id="175" idx="1"/>
              <a:endCxn id="178" idx="5"/>
            </p:cNvCxnSpPr>
            <p:nvPr/>
          </p:nvCxnSpPr>
          <p:spPr bwMode="auto">
            <a:xfrm flipH="1" flipV="1">
              <a:off x="5534894" y="4848913"/>
              <a:ext cx="749287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9" name="Straight Arrow Connector 168"/>
            <p:cNvCxnSpPr>
              <a:cxnSpLocks noChangeShapeType="1"/>
              <a:stCxn id="173" idx="5"/>
              <a:endCxn id="208" idx="1"/>
            </p:cNvCxnSpPr>
            <p:nvPr/>
          </p:nvCxnSpPr>
          <p:spPr bwMode="auto">
            <a:xfrm>
              <a:off x="8364439" y="5633568"/>
              <a:ext cx="658779" cy="3688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76" idx="2"/>
              <a:endCxn id="207" idx="6"/>
            </p:cNvCxnSpPr>
            <p:nvPr/>
          </p:nvCxnSpPr>
          <p:spPr bwMode="auto">
            <a:xfrm flipH="1" flipV="1">
              <a:off x="5846082" y="6247877"/>
              <a:ext cx="1247193" cy="2729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75" idx="3"/>
              <a:endCxn id="207" idx="7"/>
            </p:cNvCxnSpPr>
            <p:nvPr/>
          </p:nvCxnSpPr>
          <p:spPr bwMode="auto">
            <a:xfrm flipH="1">
              <a:off x="5759922" y="5610913"/>
              <a:ext cx="524259" cy="44036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76" idx="7"/>
              <a:endCxn id="173" idx="3"/>
            </p:cNvCxnSpPr>
            <p:nvPr/>
          </p:nvCxnSpPr>
          <p:spPr bwMode="auto">
            <a:xfrm flipV="1">
              <a:off x="7595449" y="5633568"/>
              <a:ext cx="339162" cy="44500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173" name="Oval 172"/>
            <p:cNvSpPr>
              <a:spLocks noChangeArrowheads="1"/>
            </p:cNvSpPr>
            <p:nvPr/>
          </p:nvSpPr>
          <p:spPr bwMode="auto">
            <a:xfrm>
              <a:off x="7845590" y="5158945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4" name="Oval 173"/>
            <p:cNvSpPr>
              <a:spLocks noChangeArrowheads="1"/>
            </p:cNvSpPr>
            <p:nvPr/>
          </p:nvSpPr>
          <p:spPr bwMode="auto">
            <a:xfrm>
              <a:off x="6927367" y="42218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>
              <a:off x="6202461" y="513629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7093275" y="59971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7" name="Straight Arrow Connector 176"/>
            <p:cNvCxnSpPr>
              <a:cxnSpLocks noChangeShapeType="1"/>
              <a:stCxn id="206" idx="7"/>
              <a:endCxn id="178" idx="3"/>
            </p:cNvCxnSpPr>
            <p:nvPr/>
          </p:nvCxnSpPr>
          <p:spPr bwMode="auto">
            <a:xfrm flipV="1">
              <a:off x="4691586" y="4848913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5032720" y="437429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79" name="Straight Arrow Connector 178"/>
            <p:cNvCxnSpPr>
              <a:cxnSpLocks noChangeShapeType="1"/>
              <a:stCxn id="208" idx="0"/>
              <a:endCxn id="209" idx="4"/>
            </p:cNvCxnSpPr>
            <p:nvPr/>
          </p:nvCxnSpPr>
          <p:spPr bwMode="auto">
            <a:xfrm flipV="1">
              <a:off x="9231225" y="4930345"/>
              <a:ext cx="52654" cy="9906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0" name="Straight Arrow Connector 179"/>
            <p:cNvCxnSpPr>
              <a:cxnSpLocks noChangeShapeType="1"/>
              <a:stCxn id="208" idx="2"/>
              <a:endCxn id="176" idx="6"/>
            </p:cNvCxnSpPr>
            <p:nvPr/>
          </p:nvCxnSpPr>
          <p:spPr bwMode="auto">
            <a:xfrm flipH="1">
              <a:off x="7681609" y="6198973"/>
              <a:ext cx="1255449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81" name="Straight Arrow Connector 180"/>
            <p:cNvCxnSpPr>
              <a:cxnSpLocks noChangeShapeType="1"/>
              <a:stCxn id="206" idx="5"/>
              <a:endCxn id="207" idx="1"/>
            </p:cNvCxnSpPr>
            <p:nvPr/>
          </p:nvCxnSpPr>
          <p:spPr bwMode="auto">
            <a:xfrm>
              <a:off x="4691586" y="5657352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 type="arrow"/>
              <a:tailEnd/>
            </a:ln>
            <a:effectLst/>
          </p:spPr>
        </p:cxnSp>
        <p:cxnSp>
          <p:nvCxnSpPr>
            <p:cNvPr id="197" name="Straight Arrow Connector 196"/>
            <p:cNvCxnSpPr>
              <a:cxnSpLocks noChangeShapeType="1"/>
              <a:stCxn id="210" idx="1"/>
              <a:endCxn id="209" idx="5"/>
            </p:cNvCxnSpPr>
            <p:nvPr/>
          </p:nvCxnSpPr>
          <p:spPr bwMode="auto">
            <a:xfrm flipH="1" flipV="1">
              <a:off x="9503091" y="4848913"/>
              <a:ext cx="644521" cy="3098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 type="arrow"/>
            </a:ln>
            <a:effectLst/>
          </p:spPr>
        </p:cxnSp>
        <p:cxnSp>
          <p:nvCxnSpPr>
            <p:cNvPr id="198" name="Straight Arrow Connector 197"/>
            <p:cNvCxnSpPr>
              <a:cxnSpLocks noChangeShapeType="1"/>
              <a:stCxn id="210" idx="3"/>
              <a:endCxn id="208" idx="7"/>
            </p:cNvCxnSpPr>
            <p:nvPr/>
          </p:nvCxnSpPr>
          <p:spPr bwMode="auto">
            <a:xfrm flipH="1">
              <a:off x="9439232" y="5551957"/>
              <a:ext cx="708380" cy="4504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189412" y="518272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5257748" y="596984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8937058" y="59209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8973867" y="437429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10056812" y="507733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76491" y="468477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96524" y="55470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542438" y="46815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351565" y="588464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28398" y="584682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815158" y="545154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618102" y="45992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01041" y="47314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791206" y="466926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6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000" y="1269375"/>
            <a:ext cx="10949531" cy="523762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d[0…n-1] = INFINITY; d[startNode] = 0</a:t>
            </a:r>
          </a:p>
          <a:p>
            <a:r>
              <a:rPr lang="en-US" dirty="0">
                <a:solidFill>
                  <a:srgbClr val="234465"/>
                </a:solidFill>
              </a:rPr>
              <a:t>Q = priority queue holding nodes ordered by distance d[]</a:t>
            </a:r>
          </a:p>
          <a:p>
            <a:r>
              <a:rPr lang="en-US" dirty="0">
                <a:solidFill>
                  <a:srgbClr val="234465"/>
                </a:solidFill>
              </a:rPr>
              <a:t>startNode add to Q</a:t>
            </a:r>
          </a:p>
          <a:p>
            <a:r>
              <a:rPr lang="en-US" dirty="0">
                <a:solidFill>
                  <a:schemeClr val="bg1"/>
                </a:solidFill>
              </a:rPr>
              <a:t>while</a:t>
            </a:r>
            <a:r>
              <a:rPr lang="en-US" dirty="0">
                <a:solidFill>
                  <a:srgbClr val="234465"/>
                </a:solidFill>
              </a:rPr>
              <a:t> (Q is not empty)</a:t>
            </a:r>
          </a:p>
          <a:p>
            <a:r>
              <a:rPr lang="en-US" dirty="0">
                <a:solidFill>
                  <a:srgbClr val="234465"/>
                </a:solidFill>
              </a:rPr>
              <a:t>  minNode = dequeue the smallest node from Q</a:t>
            </a:r>
          </a:p>
          <a:p>
            <a:r>
              <a:rPr lang="en-US" dirty="0">
                <a:solidFill>
                  <a:srgbClr val="234465"/>
                </a:solidFill>
              </a:rPr>
              <a:t>  if (d[minNode] == INFINITY) break;</a:t>
            </a:r>
          </a:p>
          <a:p>
            <a:r>
              <a:rPr lang="en-US" dirty="0">
                <a:solidFill>
                  <a:srgbClr val="234465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foreach</a:t>
            </a:r>
            <a:r>
              <a:rPr lang="en-US" dirty="0">
                <a:solidFill>
                  <a:srgbClr val="234465"/>
                </a:solidFill>
              </a:rPr>
              <a:t> (child c of minNode)</a:t>
            </a:r>
          </a:p>
          <a:p>
            <a:r>
              <a:rPr lang="en-US" dirty="0">
                <a:solidFill>
                  <a:srgbClr val="234465"/>
                </a:solidFill>
              </a:rPr>
              <a:t>    if (c is unvisited) c add to Q</a:t>
            </a:r>
          </a:p>
          <a:p>
            <a:r>
              <a:rPr lang="en-US" dirty="0">
                <a:solidFill>
                  <a:srgbClr val="234465"/>
                </a:solidFill>
              </a:rPr>
              <a:t>    newDistance = d[minNode] + distance {minNode → c}</a:t>
            </a:r>
          </a:p>
          <a:p>
            <a:r>
              <a:rPr lang="en-US" dirty="0">
                <a:solidFill>
                  <a:srgbClr val="234465"/>
                </a:solidFill>
              </a:rPr>
              <a:t>    if (newDistance &lt; d[c])</a:t>
            </a:r>
          </a:p>
          <a:p>
            <a:r>
              <a:rPr lang="en-US" dirty="0">
                <a:solidFill>
                  <a:srgbClr val="234465"/>
                </a:solidFill>
              </a:rPr>
              <a:t>      d[c] = newDistance;</a:t>
            </a:r>
          </a:p>
          <a:p>
            <a:r>
              <a:rPr lang="en-US" dirty="0">
                <a:solidFill>
                  <a:srgbClr val="234465"/>
                </a:solidFill>
              </a:rPr>
              <a:t>      reorder Q;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7195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Modifications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Implementation with </a:t>
            </a:r>
            <a:r>
              <a:rPr lang="en-US" b="1" dirty="0">
                <a:solidFill>
                  <a:srgbClr val="FFA000"/>
                </a:solidFill>
              </a:rPr>
              <a:t>array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priority queue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Having a target node + stop when it is found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Saving the shortest paths tree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prev[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Complexity depends on the implementation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Typical implementation (with array):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</a:t>
            </a:r>
            <a:r>
              <a:rPr lang="en-US" b="1" baseline="30000" dirty="0">
                <a:solidFill>
                  <a:srgbClr val="FFA000"/>
                </a:solidFill>
              </a:rPr>
              <a:t>2</a:t>
            </a:r>
            <a:r>
              <a:rPr lang="en-US" b="1" dirty="0">
                <a:solidFill>
                  <a:srgbClr val="FFA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With priority queue: </a:t>
            </a:r>
            <a:r>
              <a:rPr lang="en-US" b="1" dirty="0">
                <a:solidFill>
                  <a:srgbClr val="FFA000"/>
                </a:solidFill>
              </a:rPr>
              <a:t>O((|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|+|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|)*log(|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|))</a:t>
            </a:r>
          </a:p>
          <a:p>
            <a:r>
              <a:rPr lang="en-US" dirty="0">
                <a:solidFill>
                  <a:srgbClr val="234465"/>
                </a:solidFill>
              </a:rPr>
              <a:t>Applications – maps, GPS, networks, air travel,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 –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22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 tree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Subgraph without cycles (tree)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Connects all vertices together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connected graphs have a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spanning tree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All undirected graphs have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b="1" dirty="0">
                <a:solidFill>
                  <a:srgbClr val="FFA000"/>
                </a:solidFill>
              </a:rPr>
              <a:t>spanning forest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24</a:t>
            </a:fld>
            <a:endParaRPr lang="en-US" dirty="0">
              <a:solidFill>
                <a:srgbClr val="234465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09593" y="3092784"/>
            <a:ext cx="693986" cy="46858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2" name="Straight Arrow Connector 11"/>
          <p:cNvCxnSpPr>
            <a:cxnSpLocks noChangeShapeType="1"/>
            <a:stCxn id="9" idx="6"/>
            <a:endCxn id="8" idx="1"/>
          </p:cNvCxnSpPr>
          <p:nvPr/>
        </p:nvCxnSpPr>
        <p:spPr bwMode="auto">
          <a:xfrm>
            <a:off x="9563595" y="2411629"/>
            <a:ext cx="839984" cy="28796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3" name="Straight Arrow Connector 12"/>
          <p:cNvCxnSpPr>
            <a:cxnSpLocks noChangeShapeType="1"/>
            <a:stCxn id="7" idx="0"/>
            <a:endCxn id="9" idx="4"/>
          </p:cNvCxnSpPr>
          <p:nvPr/>
        </p:nvCxnSpPr>
        <p:spPr bwMode="auto">
          <a:xfrm flipH="1" flipV="1">
            <a:off x="9269428" y="2689656"/>
            <a:ext cx="242874" cy="79027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4" name="Straight Arrow Connector 13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8558665" y="3710864"/>
            <a:ext cx="674627" cy="4709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8476945" y="2608223"/>
            <a:ext cx="584477" cy="9060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17" name="Straight Arrow Connector 16"/>
          <p:cNvCxnSpPr>
            <a:cxnSpLocks noChangeShapeType="1"/>
            <a:stCxn id="16" idx="6"/>
            <a:endCxn id="9" idx="2"/>
          </p:cNvCxnSpPr>
          <p:nvPr/>
        </p:nvCxnSpPr>
        <p:spPr bwMode="auto">
          <a:xfrm flipV="1">
            <a:off x="7730573" y="2411629"/>
            <a:ext cx="1244689" cy="39955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18" name="Straight Arrow Connector 17"/>
          <p:cNvCxnSpPr>
            <a:cxnSpLocks noChangeShapeType="1"/>
            <a:stCxn id="10" idx="1"/>
            <a:endCxn id="16" idx="5"/>
          </p:cNvCxnSpPr>
          <p:nvPr/>
        </p:nvCxnSpPr>
        <p:spPr bwMode="auto">
          <a:xfrm flipH="1" flipV="1">
            <a:off x="7644413" y="2648179"/>
            <a:ext cx="437951" cy="86608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2" name="Straight Arrow Connector 21"/>
          <p:cNvCxnSpPr>
            <a:cxnSpLocks noChangeShapeType="1"/>
            <a:stCxn id="7" idx="5"/>
            <a:endCxn id="21" idx="1"/>
          </p:cNvCxnSpPr>
          <p:nvPr/>
        </p:nvCxnSpPr>
        <p:spPr bwMode="auto">
          <a:xfrm>
            <a:off x="9709594" y="3954557"/>
            <a:ext cx="822135" cy="465244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  <a:stCxn id="20" idx="2"/>
            <a:endCxn id="19" idx="6"/>
          </p:cNvCxnSpPr>
          <p:nvPr/>
        </p:nvCxnSpPr>
        <p:spPr bwMode="auto">
          <a:xfrm flipH="1" flipV="1">
            <a:off x="7877962" y="4755223"/>
            <a:ext cx="1046006" cy="186582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10" idx="3"/>
            <a:endCxn id="19" idx="7"/>
          </p:cNvCxnSpPr>
          <p:nvPr/>
        </p:nvCxnSpPr>
        <p:spPr bwMode="auto">
          <a:xfrm flipH="1">
            <a:off x="7791803" y="3907459"/>
            <a:ext cx="290561" cy="651169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cxnSp>
        <p:nvCxnSpPr>
          <p:cNvPr id="25" name="Straight Arrow Connector 24"/>
          <p:cNvCxnSpPr>
            <a:cxnSpLocks noChangeShapeType="1"/>
            <a:stCxn id="20" idx="0"/>
            <a:endCxn id="7" idx="4"/>
          </p:cNvCxnSpPr>
          <p:nvPr/>
        </p:nvCxnSpPr>
        <p:spPr bwMode="auto">
          <a:xfrm flipV="1">
            <a:off x="9218136" y="4035989"/>
            <a:ext cx="294167" cy="627788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3291" y="3479935"/>
            <a:ext cx="558022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G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12779" y="2618161"/>
            <a:ext cx="620024" cy="55605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J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975261" y="2133601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F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000644" y="3432836"/>
            <a:ext cx="558021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D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289628" y="447719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E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923968" y="4663778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C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45568" y="433837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H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6" idx="0"/>
            <a:endCxn id="16" idx="3"/>
          </p:cNvCxnSpPr>
          <p:nvPr/>
        </p:nvCxnSpPr>
        <p:spPr bwMode="auto">
          <a:xfrm flipV="1">
            <a:off x="6847368" y="2648179"/>
            <a:ext cx="381031" cy="764051"/>
          </a:xfrm>
          <a:prstGeom prst="straightConnector1">
            <a:avLst/>
          </a:prstGeom>
          <a:noFill/>
          <a:ln w="76200" algn="ctr">
            <a:solidFill>
              <a:srgbClr val="FFA000"/>
            </a:solidFill>
            <a:round/>
            <a:headEnd/>
            <a:tailEnd type="non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142238" y="2173556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A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553200" y="3412230"/>
            <a:ext cx="588334" cy="556055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solidFill>
                  <a:srgbClr val="234465"/>
                </a:solidFill>
                <a:latin typeface="Calibri" pitchFamily="34" charset="0"/>
              </a:rPr>
              <a:t>K</a:t>
            </a:r>
            <a:endParaRPr lang="bg-BG" sz="20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  <a:stCxn id="21" idx="0"/>
            <a:endCxn id="8" idx="4"/>
          </p:cNvCxnSpPr>
          <p:nvPr/>
        </p:nvCxnSpPr>
        <p:spPr bwMode="auto">
          <a:xfrm flipH="1" flipV="1">
            <a:off x="10622791" y="3174215"/>
            <a:ext cx="116944" cy="116415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8" name="Straight Arrow Connector 57"/>
          <p:cNvCxnSpPr>
            <a:cxnSpLocks noChangeShapeType="1"/>
            <a:stCxn id="21" idx="2"/>
            <a:endCxn id="20" idx="6"/>
          </p:cNvCxnSpPr>
          <p:nvPr/>
        </p:nvCxnSpPr>
        <p:spPr bwMode="auto">
          <a:xfrm flipH="1">
            <a:off x="9512302" y="4616397"/>
            <a:ext cx="933266" cy="3254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2" name="Straight Arrow Connector 71"/>
          <p:cNvCxnSpPr>
            <a:cxnSpLocks noChangeShapeType="1"/>
            <a:stCxn id="26" idx="4"/>
            <a:endCxn id="19" idx="1"/>
          </p:cNvCxnSpPr>
          <p:nvPr/>
        </p:nvCxnSpPr>
        <p:spPr bwMode="auto">
          <a:xfrm>
            <a:off x="6847368" y="3968285"/>
            <a:ext cx="528421" cy="590343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91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Minimum spanning tree </a:t>
            </a:r>
            <a:r>
              <a:rPr lang="en-US" dirty="0">
                <a:solidFill>
                  <a:srgbClr val="234465"/>
                </a:solidFill>
              </a:rPr>
              <a:t>(MST)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 &lt;= weight(all other spanning trees)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used in electrical networks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Minimal cost of wiring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25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678110"/>
            <a:ext cx="2952558" cy="3542470"/>
          </a:xfrm>
          <a:prstGeom prst="roundRect">
            <a:avLst>
              <a:gd name="adj" fmla="val 2016"/>
            </a:avLst>
          </a:prstGeom>
          <a:solidFill>
            <a:srgbClr val="FFFFFF"/>
          </a:solidFill>
          <a:ln>
            <a:noFill/>
          </a:ln>
          <a:effectLst/>
        </p:spPr>
      </p:pic>
      <p:grpSp>
        <p:nvGrpSpPr>
          <p:cNvPr id="168" name="Group 167"/>
          <p:cNvGrpSpPr/>
          <p:nvPr/>
        </p:nvGrpSpPr>
        <p:grpSpPr>
          <a:xfrm>
            <a:off x="1587248" y="3846380"/>
            <a:ext cx="5538819" cy="2649756"/>
            <a:chOff x="5974145" y="3549667"/>
            <a:chExt cx="5538819" cy="2649756"/>
          </a:xfrm>
        </p:grpSpPr>
        <p:cxnSp>
          <p:nvCxnSpPr>
            <p:cNvPr id="169" name="Straight Arrow Connector 168"/>
            <p:cNvCxnSpPr>
              <a:cxnSpLocks noChangeShapeType="1"/>
              <a:stCxn id="180" idx="7"/>
              <a:endCxn id="181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0" name="Straight Arrow Connector 169"/>
            <p:cNvCxnSpPr>
              <a:cxnSpLocks noChangeShapeType="1"/>
              <a:stCxn id="182" idx="6"/>
              <a:endCxn id="181" idx="2"/>
            </p:cNvCxnSpPr>
            <p:nvPr/>
          </p:nvCxnSpPr>
          <p:spPr bwMode="auto">
            <a:xfrm>
              <a:off x="9300434" y="3927668"/>
              <a:ext cx="1458166" cy="8415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80" idx="1"/>
              <a:endCxn id="182" idx="5"/>
            </p:cNvCxnSpPr>
            <p:nvPr/>
          </p:nvCxnSpPr>
          <p:spPr bwMode="auto">
            <a:xfrm flipH="1" flipV="1">
              <a:off x="9214274" y="4124263"/>
              <a:ext cx="497769" cy="66730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83" idx="6"/>
              <a:endCxn id="180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3" name="Straight Arrow Connector 172"/>
            <p:cNvCxnSpPr>
              <a:cxnSpLocks noChangeShapeType="1"/>
              <a:stCxn id="182" idx="3"/>
              <a:endCxn id="183" idx="7"/>
            </p:cNvCxnSpPr>
            <p:nvPr/>
          </p:nvCxnSpPr>
          <p:spPr bwMode="auto">
            <a:xfrm flipH="1">
              <a:off x="8421213" y="4124263"/>
              <a:ext cx="377047" cy="6813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4" name="Straight Arrow Connector 173"/>
            <p:cNvCxnSpPr>
              <a:cxnSpLocks noChangeShapeType="1"/>
              <a:stCxn id="188" idx="6"/>
              <a:endCxn id="182" idx="2"/>
            </p:cNvCxnSpPr>
            <p:nvPr/>
          </p:nvCxnSpPr>
          <p:spPr bwMode="auto">
            <a:xfrm flipV="1">
              <a:off x="7405787" y="3927668"/>
              <a:ext cx="1306313" cy="10961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5" name="Straight Arrow Connector 174"/>
            <p:cNvCxnSpPr>
              <a:cxnSpLocks noChangeShapeType="1"/>
              <a:stCxn id="183" idx="1"/>
              <a:endCxn id="188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6" name="Straight Arrow Connector 175"/>
            <p:cNvCxnSpPr>
              <a:cxnSpLocks noChangeShapeType="1"/>
              <a:stCxn id="180" idx="5"/>
              <a:endCxn id="186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5" idx="2"/>
              <a:endCxn id="184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8" name="Straight Arrow Connector 177"/>
            <p:cNvCxnSpPr>
              <a:cxnSpLocks noChangeShapeType="1"/>
              <a:stCxn id="183" idx="3"/>
              <a:endCxn id="184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9" name="Straight Arrow Connector 178"/>
            <p:cNvCxnSpPr>
              <a:cxnSpLocks noChangeShapeType="1"/>
              <a:stCxn id="185" idx="7"/>
              <a:endCxn id="180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0" name="Oval 179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1" name="Oval 180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8712100" y="364964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3" name="Oval 182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5" name="Oval 184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6" name="Oval 185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87" name="Straight Arrow Connector 186"/>
            <p:cNvCxnSpPr>
              <a:cxnSpLocks noChangeShapeType="1"/>
              <a:stCxn id="189" idx="7"/>
              <a:endCxn id="188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9" name="Oval 188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90" name="Straight Arrow Connector 189"/>
            <p:cNvCxnSpPr>
              <a:cxnSpLocks noChangeShapeType="1"/>
              <a:stCxn id="186" idx="0"/>
              <a:endCxn id="181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1" name="Straight Arrow Connector 190"/>
            <p:cNvCxnSpPr>
              <a:cxnSpLocks noChangeShapeType="1"/>
              <a:stCxn id="186" idx="2"/>
              <a:endCxn id="185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2" name="Straight Arrow Connector 191"/>
            <p:cNvCxnSpPr>
              <a:cxnSpLocks noChangeShapeType="1"/>
              <a:stCxn id="189" idx="5"/>
              <a:endCxn id="184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830208" y="358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629426" y="414452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822116" y="35496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347964" y="500922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109689" y="551155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818282" y="55008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187068" y="409779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Minimum spanning forest</a:t>
            </a:r>
          </a:p>
          <a:p>
            <a:r>
              <a:rPr lang="en-US" dirty="0">
                <a:solidFill>
                  <a:srgbClr val="234465"/>
                </a:solidFill>
              </a:rPr>
              <a:t>Set of all minimum spanning trees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(when the graph is not connected)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Forest (MSF)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26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" y="3423312"/>
            <a:ext cx="4800600" cy="2880360"/>
          </a:xfrm>
          <a:prstGeom prst="rect">
            <a:avLst/>
          </a:prstGeom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a14:hiddenEffects>
            </a:ext>
          </a:extLst>
        </p:spPr>
      </p:pic>
      <p:grpSp>
        <p:nvGrpSpPr>
          <p:cNvPr id="75" name="Group 74"/>
          <p:cNvGrpSpPr/>
          <p:nvPr/>
        </p:nvGrpSpPr>
        <p:grpSpPr>
          <a:xfrm>
            <a:off x="5975734" y="1293781"/>
            <a:ext cx="5538819" cy="4905642"/>
            <a:chOff x="5974145" y="1293781"/>
            <a:chExt cx="5538819" cy="4905642"/>
          </a:xfrm>
        </p:grpSpPr>
        <p:cxnSp>
          <p:nvCxnSpPr>
            <p:cNvPr id="6" name="Straight Arrow Connector 5"/>
            <p:cNvCxnSpPr>
              <a:cxnSpLocks noChangeShapeType="1"/>
              <a:stCxn id="18" idx="7"/>
              <a:endCxn id="19" idx="3"/>
            </p:cNvCxnSpPr>
            <p:nvPr/>
          </p:nvCxnSpPr>
          <p:spPr bwMode="auto">
            <a:xfrm flipV="1">
              <a:off x="10106625" y="4208422"/>
              <a:ext cx="742775" cy="583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20" idx="6"/>
              <a:endCxn id="19" idx="2"/>
            </p:cNvCxnSpPr>
            <p:nvPr/>
          </p:nvCxnSpPr>
          <p:spPr bwMode="auto">
            <a:xfrm>
              <a:off x="9300434" y="3859428"/>
              <a:ext cx="1458166" cy="15239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1"/>
              <a:endCxn id="20" idx="5"/>
            </p:cNvCxnSpPr>
            <p:nvPr/>
          </p:nvCxnSpPr>
          <p:spPr bwMode="auto">
            <a:xfrm flipH="1" flipV="1">
              <a:off x="9214274" y="4056023"/>
              <a:ext cx="497769" cy="735549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1" idx="6"/>
              <a:endCxn id="18" idx="2"/>
            </p:cNvCxnSpPr>
            <p:nvPr/>
          </p:nvCxnSpPr>
          <p:spPr bwMode="auto">
            <a:xfrm flipV="1">
              <a:off x="8502933" y="4988168"/>
              <a:ext cx="1127390" cy="140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8421213" y="4056023"/>
              <a:ext cx="377047" cy="74961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6" idx="6"/>
              <a:endCxn id="20" idx="2"/>
            </p:cNvCxnSpPr>
            <p:nvPr/>
          </p:nvCxnSpPr>
          <p:spPr bwMode="auto">
            <a:xfrm flipV="1">
              <a:off x="7405787" y="3859428"/>
              <a:ext cx="1306313" cy="17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1"/>
              <a:endCxn id="26" idx="5"/>
            </p:cNvCxnSpPr>
            <p:nvPr/>
          </p:nvCxnSpPr>
          <p:spPr bwMode="auto">
            <a:xfrm flipH="1" flipV="1">
              <a:off x="7319627" y="4233882"/>
              <a:ext cx="707005" cy="57175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5"/>
              <a:endCxn id="24" idx="1"/>
            </p:cNvCxnSpPr>
            <p:nvPr/>
          </p:nvCxnSpPr>
          <p:spPr bwMode="auto">
            <a:xfrm>
              <a:off x="10106625" y="5184763"/>
              <a:ext cx="701326" cy="46934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 flipV="1">
              <a:off x="7605284" y="5891191"/>
              <a:ext cx="1272724" cy="3020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7519124" y="5198829"/>
              <a:ext cx="507508" cy="49576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9380182" y="5184763"/>
              <a:ext cx="331861" cy="54003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9630323" y="471014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0758600" y="37338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8712100" y="3581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944912" y="472420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6950" y="5613163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878008" y="56433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0721791" y="55726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6476319" y="4233882"/>
              <a:ext cx="427294" cy="546757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6817453" y="375925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974145" y="469920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K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4" idx="0"/>
              <a:endCxn id="19" idx="4"/>
            </p:cNvCxnSpPr>
            <p:nvPr/>
          </p:nvCxnSpPr>
          <p:spPr bwMode="auto">
            <a:xfrm flipV="1">
              <a:off x="11015958" y="4289854"/>
              <a:ext cx="52654" cy="12828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>
              <a:off x="9466342" y="5850703"/>
              <a:ext cx="1255449" cy="706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27" idx="5"/>
              <a:endCxn id="22" idx="1"/>
            </p:cNvCxnSpPr>
            <p:nvPr/>
          </p:nvCxnSpPr>
          <p:spPr bwMode="auto">
            <a:xfrm>
              <a:off x="6476319" y="5173830"/>
              <a:ext cx="626791" cy="520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237968" y="417500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3704" y="50509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16560" y="35542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0370" y="418546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19246" y="46012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49412" y="35223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75264" y="418546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68612" y="473562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375260" y="502287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09689" y="55252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18282" y="55144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38862" y="51408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2714" y="506460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7068" y="407050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13</a:t>
              </a:r>
            </a:p>
          </p:txBody>
        </p:sp>
        <p:cxnSp>
          <p:nvCxnSpPr>
            <p:cNvPr id="48" name="Straight Arrow Connector 47"/>
            <p:cNvCxnSpPr>
              <a:cxnSpLocks noChangeShapeType="1"/>
              <a:stCxn id="50" idx="6"/>
              <a:endCxn id="49" idx="2"/>
            </p:cNvCxnSpPr>
            <p:nvPr/>
          </p:nvCxnSpPr>
          <p:spPr bwMode="auto">
            <a:xfrm>
              <a:off x="8509909" y="2683272"/>
              <a:ext cx="1457905" cy="867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9087020" y="23007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cxnSp>
          <p:nvCxnSpPr>
            <p:cNvPr id="53" name="Straight Arrow Connector 52"/>
            <p:cNvCxnSpPr>
              <a:cxnSpLocks noChangeShapeType="1"/>
              <a:stCxn id="50" idx="7"/>
              <a:endCxn id="52" idx="3"/>
            </p:cNvCxnSpPr>
            <p:nvPr/>
          </p:nvCxnSpPr>
          <p:spPr bwMode="auto">
            <a:xfrm flipV="1">
              <a:off x="8423749" y="1768403"/>
              <a:ext cx="701072" cy="718273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49" idx="1"/>
              <a:endCxn id="52" idx="5"/>
            </p:cNvCxnSpPr>
            <p:nvPr/>
          </p:nvCxnSpPr>
          <p:spPr bwMode="auto">
            <a:xfrm flipH="1" flipV="1">
              <a:off x="9563245" y="1768403"/>
              <a:ext cx="495369" cy="8049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8523102" y="17411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8591" y="1809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967814" y="2491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I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921575" y="240524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9034021" y="1293781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solidFill>
                    <a:srgbClr val="234465"/>
                  </a:solidFill>
                  <a:latin typeface="Calibri" pitchFamily="34" charset="0"/>
                </a:rPr>
                <a:t>L</a:t>
              </a:r>
              <a:endParaRPr lang="bg-BG" sz="20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31869" y="411252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8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Kruskal's </a:t>
            </a:r>
            <a:r>
              <a:rPr lang="en-US" dirty="0"/>
              <a:t>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5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Create a forest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holding all graph vertices and no edges</a:t>
            </a:r>
          </a:p>
          <a:p>
            <a:r>
              <a:rPr lang="en-US" dirty="0">
                <a:solidFill>
                  <a:srgbClr val="234465"/>
                </a:solidFill>
              </a:rPr>
              <a:t>Create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holding all edges in the graph</a:t>
            </a:r>
          </a:p>
          <a:p>
            <a:r>
              <a:rPr lang="en-US" dirty="0">
                <a:solidFill>
                  <a:srgbClr val="234465"/>
                </a:solidFill>
              </a:rPr>
              <a:t>While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rgbClr val="234465"/>
                </a:solidFill>
              </a:rPr>
              <a:t> is non-empty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Remove the edge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with min weight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234465"/>
                </a:solidFill>
              </a:rPr>
              <a:t>If </a:t>
            </a:r>
            <a:r>
              <a:rPr lang="en-US" b="1" i="1" dirty="0">
                <a:solidFill>
                  <a:schemeClr val="bg1"/>
                </a:solidFill>
              </a:rPr>
              <a:t>e</a:t>
            </a:r>
            <a:r>
              <a:rPr lang="en-US" b="1" i="1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connects two different trees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Add </a:t>
            </a:r>
            <a:r>
              <a:rPr lang="en-US" sz="3198" b="1" i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the forest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Join these two trees into a single tree</a:t>
            </a:r>
          </a:p>
          <a:p>
            <a:r>
              <a:rPr lang="en-US" dirty="0">
                <a:solidFill>
                  <a:srgbClr val="234465"/>
                </a:solidFill>
              </a:rPr>
              <a:t>The graph may not be connected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5147" y="2514601"/>
            <a:ext cx="3492966" cy="3818681"/>
            <a:chOff x="4341812" y="1058119"/>
            <a:chExt cx="3492966" cy="3818681"/>
          </a:xfrm>
        </p:grpSpPr>
        <p:sp>
          <p:nvSpPr>
            <p:cNvPr id="6" name="TextBox 30"/>
            <p:cNvSpPr txBox="1"/>
            <p:nvPr/>
          </p:nvSpPr>
          <p:spPr>
            <a:xfrm>
              <a:off x="4341812" y="3772625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7" name="TextBox 30"/>
            <p:cNvSpPr txBox="1"/>
            <p:nvPr/>
          </p:nvSpPr>
          <p:spPr>
            <a:xfrm>
              <a:off x="5219703" y="4222658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8" name="TextBox 30"/>
            <p:cNvSpPr txBox="1"/>
            <p:nvPr/>
          </p:nvSpPr>
          <p:spPr>
            <a:xfrm>
              <a:off x="4943977" y="3691330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  <a:latin typeface="+mn-lt"/>
                </a:rPr>
                <a:t>9</a:t>
              </a:r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7416074" y="3885372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62175" y="3747223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8</a:t>
              </a:r>
            </a:p>
          </p:txBody>
        </p:sp>
        <p:sp>
          <p:nvSpPr>
            <p:cNvPr id="11" name="TextBox 30"/>
            <p:cNvSpPr txBox="1"/>
            <p:nvPr/>
          </p:nvSpPr>
          <p:spPr>
            <a:xfrm>
              <a:off x="6693114" y="308728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7</a:t>
              </a: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294878" y="2924199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24" idx="7"/>
              <a:endCxn id="25" idx="3"/>
            </p:cNvCxnSpPr>
            <p:nvPr/>
          </p:nvCxnSpPr>
          <p:spPr bwMode="auto">
            <a:xfrm flipV="1">
              <a:off x="6379669" y="37330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  <a:stCxn id="24" idx="0"/>
              <a:endCxn id="23" idx="4"/>
            </p:cNvCxnSpPr>
            <p:nvPr/>
          </p:nvCxnSpPr>
          <p:spPr bwMode="auto">
            <a:xfrm flipH="1" flipV="1">
              <a:off x="6143646" y="35611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H="1" flipV="1">
              <a:off x="7442263" y="3811236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24" idx="2"/>
              <a:endCxn id="22" idx="6"/>
            </p:cNvCxnSpPr>
            <p:nvPr/>
          </p:nvCxnSpPr>
          <p:spPr bwMode="auto">
            <a:xfrm flipH="1">
              <a:off x="4957817" y="4580215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24" idx="1"/>
              <a:endCxn id="21" idx="5"/>
            </p:cNvCxnSpPr>
            <p:nvPr/>
          </p:nvCxnSpPr>
          <p:spPr bwMode="auto">
            <a:xfrm flipH="1" flipV="1">
              <a:off x="4887826" y="34640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23" idx="6"/>
              <a:endCxn id="25" idx="2"/>
            </p:cNvCxnSpPr>
            <p:nvPr/>
          </p:nvCxnSpPr>
          <p:spPr bwMode="auto">
            <a:xfrm>
              <a:off x="6427164" y="3294262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  <a:stCxn id="22" idx="0"/>
              <a:endCxn id="21" idx="4"/>
            </p:cNvCxnSpPr>
            <p:nvPr/>
          </p:nvCxnSpPr>
          <p:spPr bwMode="auto">
            <a:xfrm flipV="1">
              <a:off x="4674298" y="3542206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21" idx="6"/>
              <a:endCxn id="23" idx="2"/>
            </p:cNvCxnSpPr>
            <p:nvPr/>
          </p:nvCxnSpPr>
          <p:spPr bwMode="auto">
            <a:xfrm>
              <a:off x="4970866" y="3275300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4403831" y="30083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390781" y="43429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860128" y="30273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95674" y="43012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7158746" y="32774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161063" y="42879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5715244" y="3653674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+mn-lt"/>
                  <a:cs typeface="Consolas" pitchFamily="49" charset="0"/>
                </a:rPr>
                <a:t>20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  <a:stCxn id="35" idx="6"/>
              <a:endCxn id="34" idx="2"/>
            </p:cNvCxnSpPr>
            <p:nvPr/>
          </p:nvCxnSpPr>
          <p:spPr bwMode="auto">
            <a:xfrm>
              <a:off x="5895330" y="2317298"/>
              <a:ext cx="1137310" cy="68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6300074" y="1995311"/>
              <a:ext cx="4187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30" name="Straight Arrow Connector 29"/>
            <p:cNvCxnSpPr>
              <a:cxnSpLocks noChangeShapeType="1"/>
              <a:stCxn id="35" idx="7"/>
              <a:endCxn id="36" idx="3"/>
            </p:cNvCxnSpPr>
            <p:nvPr/>
          </p:nvCxnSpPr>
          <p:spPr bwMode="auto">
            <a:xfrm flipV="1">
              <a:off x="5816077" y="1505933"/>
              <a:ext cx="518768" cy="6258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  <a:stCxn id="34" idx="1"/>
              <a:endCxn id="36" idx="5"/>
            </p:cNvCxnSpPr>
            <p:nvPr/>
          </p:nvCxnSpPr>
          <p:spPr bwMode="auto">
            <a:xfrm flipH="1" flipV="1">
              <a:off x="6738125" y="1505933"/>
              <a:ext cx="378036" cy="694275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5806467" y="1480194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4390" y="1532011"/>
              <a:ext cx="301686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032640" y="2123376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354156" y="2054974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251323" y="1058119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Start from forest holding all vertices and no edges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all edges, ordered by weight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en-US" sz="3600" dirty="0">
                <a:solidFill>
                  <a:srgbClr val="234465"/>
                </a:solidFill>
              </a:rPr>
              <a:t> = { 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rgbClr val="234465"/>
                </a:solidFill>
              </a:rPr>
              <a:t> = {</a:t>
            </a:r>
            <a:r>
              <a:rPr lang="en-US" sz="3600" b="1" dirty="0">
                <a:solidFill>
                  <a:schemeClr val="bg1"/>
                </a:solidFill>
              </a:rPr>
              <a:t>BD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AB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4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AC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5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HI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7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DE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GH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8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AD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9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GI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10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EF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12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CD</a:t>
            </a:r>
            <a:r>
              <a:rPr lang="en-US" sz="3600" dirty="0">
                <a:solidFill>
                  <a:srgbClr val="234465"/>
                </a:solidFill>
              </a:rPr>
              <a:t>=</a:t>
            </a:r>
            <a:r>
              <a:rPr lang="en-US" sz="3600" dirty="0">
                <a:solidFill>
                  <a:srgbClr val="FFA000"/>
                </a:solidFill>
              </a:rPr>
              <a:t>20</a:t>
            </a:r>
            <a:r>
              <a:rPr lang="en-US" sz="36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29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25763" y="4577590"/>
            <a:ext cx="5946829" cy="1938953"/>
            <a:chOff x="3898409" y="3755315"/>
            <a:chExt cx="5946829" cy="1938953"/>
          </a:xfrm>
        </p:grpSpPr>
        <p:sp>
          <p:nvSpPr>
            <p:cNvPr id="28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cxnSpLocks noChangeShapeType="1"/>
              <a:stCxn id="60" idx="7"/>
              <a:endCxn id="61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  <a:stCxn id="60" idx="0"/>
              <a:endCxn id="59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>
              <a:cxnSpLocks noChangeShapeType="1"/>
              <a:stCxn id="62" idx="0"/>
              <a:endCxn id="61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  <a:stCxn id="60" idx="2"/>
              <a:endCxn id="58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0" idx="1"/>
              <a:endCxn id="57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59" idx="6"/>
              <a:endCxn id="61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58" idx="0"/>
              <a:endCxn id="57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3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4" name="Straight Arrow Connector 63"/>
            <p:cNvCxnSpPr>
              <a:cxnSpLocks noChangeShapeType="1"/>
              <a:stCxn id="71" idx="6"/>
              <a:endCxn id="70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6" name="Straight Arrow Connector 65"/>
            <p:cNvCxnSpPr>
              <a:cxnSpLocks noChangeShapeType="1"/>
              <a:stCxn id="71" idx="7"/>
              <a:endCxn id="72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67" name="Straight Arrow Connector 66"/>
            <p:cNvCxnSpPr>
              <a:cxnSpLocks noChangeShapeType="1"/>
              <a:stCxn id="70" idx="1"/>
              <a:endCxn id="72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9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Shortest Paths in Graph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>
                <a:solidFill>
                  <a:srgbClr val="234465"/>
                </a:solidFill>
              </a:rPr>
              <a:t>Dijkstra's Algorithm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5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chemeClr val="bg1"/>
                </a:solidFill>
              </a:rPr>
              <a:t>AB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endParaRPr lang="en-US" sz="3200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AB</a:t>
            </a:r>
            <a:r>
              <a:rPr lang="en-US" sz="3000" dirty="0">
                <a:solidFill>
                  <a:srgbClr val="234465"/>
                </a:solidFill>
              </a:rPr>
              <a:t> 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AC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AC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5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HI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CE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DE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DE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DE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GH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8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GH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AD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1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AD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AD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GI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GI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10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GI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6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EF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EF </a:t>
            </a:r>
            <a:r>
              <a:rPr lang="en-US" sz="3000" dirty="0">
                <a:solidFill>
                  <a:srgbClr val="234465"/>
                </a:solidFill>
              </a:rPr>
              <a:t>connects different trees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add it to the forest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CD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39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rgbClr val="FFA000"/>
                </a:solidFill>
                <a:hlinkClick r:id="rId3"/>
              </a:rPr>
              <a:t>Dijkstra's algorithm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>
                <a:solidFill>
                  <a:srgbClr val="234465"/>
                </a:solidFill>
              </a:rPr>
              <a:t>finds the </a:t>
            </a:r>
            <a:r>
              <a:rPr lang="en-US" b="1" noProof="1">
                <a:solidFill>
                  <a:srgbClr val="FFA000"/>
                </a:solidFill>
              </a:rPr>
              <a:t>shortest path </a:t>
            </a:r>
            <a:r>
              <a:rPr lang="en-US" noProof="1">
                <a:solidFill>
                  <a:srgbClr val="234465"/>
                </a:solidFill>
              </a:rPr>
              <a:t>from given vertex to all other vertices in a directed / undirected </a:t>
            </a:r>
            <a:r>
              <a:rPr lang="en-US" b="1" noProof="1">
                <a:solidFill>
                  <a:srgbClr val="FFA000"/>
                </a:solidFill>
              </a:rPr>
              <a:t>weighted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First described by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Edsger W. Dijkstra</a:t>
            </a:r>
            <a:r>
              <a:rPr lang="en-US" dirty="0">
                <a:solidFill>
                  <a:srgbClr val="234465"/>
                </a:solidFill>
              </a:rPr>
              <a:t> in 1956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Assumptions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on edges are non-negative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Edges can be directed or not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Weights do not have to be distances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Shortest path is not necessarily unique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Not all edges need to be reachable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026" name="Picture 2" descr="http://i.stack.imgur.com/90Qw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73" y="3905591"/>
            <a:ext cx="3749040" cy="2343150"/>
          </a:xfrm>
          <a:prstGeom prst="roundRect">
            <a:avLst>
              <a:gd name="adj" fmla="val 26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34465"/>
                </a:solidFill>
              </a:rPr>
              <a:t>Take the smallest edge </a:t>
            </a:r>
            <a:r>
              <a:rPr lang="en-US" sz="3200" b="1" dirty="0">
                <a:solidFill>
                  <a:srgbClr val="FFA000"/>
                </a:solidFill>
              </a:rPr>
              <a:t>CD </a:t>
            </a:r>
            <a:r>
              <a:rPr lang="en-US" sz="3200" dirty="0">
                <a:solidFill>
                  <a:srgbClr val="234465"/>
                </a:solidFill>
              </a:rPr>
              <a:t>= </a:t>
            </a:r>
            <a:r>
              <a:rPr lang="en-US" sz="3200" dirty="0">
                <a:solidFill>
                  <a:srgbClr val="FFA000"/>
                </a:solidFill>
              </a:rPr>
              <a:t>20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</a:rPr>
              <a:t>The edge </a:t>
            </a:r>
            <a:r>
              <a:rPr lang="en-US" sz="3000" b="1" dirty="0">
                <a:solidFill>
                  <a:srgbClr val="FFA000"/>
                </a:solidFill>
              </a:rPr>
              <a:t>CD </a:t>
            </a:r>
            <a:r>
              <a:rPr lang="en-US" sz="3000" dirty="0">
                <a:solidFill>
                  <a:srgbClr val="234465"/>
                </a:solidFill>
              </a:rPr>
              <a:t>causes a cycle (connects the same tree) </a:t>
            </a:r>
            <a:r>
              <a:rPr lang="en-US" sz="3000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sz="3000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F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BD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2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AB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4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AC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5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CE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HI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GH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7</a:t>
            </a:r>
            <a:r>
              <a:rPr lang="en-US" sz="3200" dirty="0">
                <a:solidFill>
                  <a:srgbClr val="234465"/>
                </a:solidFill>
              </a:rPr>
              <a:t>, </a:t>
            </a:r>
            <a:r>
              <a:rPr lang="en-US" sz="3200" b="1" dirty="0">
                <a:solidFill>
                  <a:srgbClr val="FFA000"/>
                </a:solidFill>
              </a:rPr>
              <a:t>EF</a:t>
            </a:r>
            <a:r>
              <a:rPr lang="en-US" sz="3200" dirty="0">
                <a:solidFill>
                  <a:srgbClr val="234465"/>
                </a:solidFill>
              </a:rPr>
              <a:t>=</a:t>
            </a:r>
            <a:r>
              <a:rPr lang="en-US" sz="3200" dirty="0">
                <a:solidFill>
                  <a:srgbClr val="FFA000"/>
                </a:solidFill>
              </a:rPr>
              <a:t>12</a:t>
            </a:r>
            <a:r>
              <a:rPr lang="en-US" sz="3200" dirty="0">
                <a:solidFill>
                  <a:srgbClr val="234465"/>
                </a:solidFill>
              </a:rPr>
              <a:t>}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S</a:t>
            </a:r>
            <a:r>
              <a:rPr lang="en-US" sz="3200" dirty="0">
                <a:solidFill>
                  <a:srgbClr val="234465"/>
                </a:solidFill>
              </a:rPr>
              <a:t> = {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} </a:t>
            </a:r>
            <a:r>
              <a:rPr lang="en-US" sz="3200" dirty="0">
                <a:solidFill>
                  <a:srgbClr val="234465"/>
                </a:solidFill>
                <a:sym typeface="Wingdings" panose="05000000000000000000" pitchFamily="2" charset="2"/>
              </a:rPr>
              <a:t> stop the algorithm</a:t>
            </a:r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7822" y="4385648"/>
            <a:ext cx="5946829" cy="1938953"/>
            <a:chOff x="3898409" y="3755315"/>
            <a:chExt cx="5946829" cy="1938953"/>
          </a:xfrm>
        </p:grpSpPr>
        <p:sp>
          <p:nvSpPr>
            <p:cNvPr id="39" name="TextBox 30"/>
            <p:cNvSpPr txBox="1"/>
            <p:nvPr/>
          </p:nvSpPr>
          <p:spPr>
            <a:xfrm>
              <a:off x="3898409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03596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46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86319" y="467554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9" name="TextBox 30"/>
            <p:cNvSpPr txBox="1"/>
            <p:nvPr/>
          </p:nvSpPr>
          <p:spPr>
            <a:xfrm>
              <a:off x="6236063" y="389110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0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51" name="Straight Connector 50"/>
            <p:cNvCxnSpPr>
              <a:cxnSpLocks noChangeShapeType="1"/>
              <a:stCxn id="82" idx="7"/>
              <a:endCxn id="83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cxnSpLocks noChangeShapeType="1"/>
              <a:stCxn id="82" idx="0"/>
              <a:endCxn id="81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  <a:stCxn id="84" idx="0"/>
              <a:endCxn id="83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4" name="Straight Connector 73"/>
            <p:cNvCxnSpPr>
              <a:cxnSpLocks noChangeShapeType="1"/>
              <a:stCxn id="82" idx="2"/>
              <a:endCxn id="80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  <a:stCxn id="82" idx="1"/>
              <a:endCxn id="79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cxnSpLocks noChangeShapeType="1"/>
              <a:stCxn id="81" idx="6"/>
              <a:endCxn id="83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7" name="Straight Connector 76"/>
            <p:cNvCxnSpPr>
              <a:cxnSpLocks noChangeShapeType="1"/>
              <a:stCxn id="80" idx="0"/>
              <a:endCxn id="79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5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86" name="Straight Arrow Connector 85"/>
            <p:cNvCxnSpPr>
              <a:cxnSpLocks noChangeShapeType="1"/>
              <a:stCxn id="93" idx="6"/>
              <a:endCxn id="92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88" name="Straight Arrow Connector 87"/>
            <p:cNvCxnSpPr>
              <a:cxnSpLocks noChangeShapeType="1"/>
              <a:stCxn id="93" idx="7"/>
              <a:endCxn id="94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  <a:stCxn id="92" idx="1"/>
              <a:endCxn id="94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8100722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Time complexity: </a:t>
            </a:r>
            <a:r>
              <a:rPr lang="en-US" b="1" dirty="0">
                <a:solidFill>
                  <a:srgbClr val="FFA000"/>
                </a:solidFill>
              </a:rPr>
              <a:t>O(|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 * log* |</a:t>
            </a:r>
            <a:r>
              <a:rPr lang="en-US" b="1" i="1" dirty="0">
                <a:solidFill>
                  <a:srgbClr val="FFA000"/>
                </a:solidFill>
              </a:rPr>
              <a:t>E</a:t>
            </a:r>
            <a:r>
              <a:rPr lang="en-US" b="1" dirty="0">
                <a:solidFill>
                  <a:srgbClr val="FFA000"/>
                </a:solidFill>
              </a:rPr>
              <a:t>|)</a:t>
            </a: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  <a:p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41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000" y="1815786"/>
            <a:ext cx="7949717" cy="4853930"/>
          </a:xfrm>
        </p:spPr>
        <p:txBody>
          <a:bodyPr/>
          <a:lstStyle/>
          <a:p>
            <a:r>
              <a:rPr lang="en-US" sz="2400" dirty="0">
                <a:solidFill>
                  <a:srgbClr val="234465"/>
                </a:solidFill>
              </a:rPr>
              <a:t>foreach v ∈ graph edges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parent[v] = v</a:t>
            </a:r>
          </a:p>
          <a:p>
            <a:r>
              <a:rPr lang="en-US" sz="2400" dirty="0" err="1">
                <a:solidFill>
                  <a:srgbClr val="234465"/>
                </a:solidFill>
              </a:rPr>
              <a:t>foreach</a:t>
            </a:r>
            <a:r>
              <a:rPr lang="en-US" sz="2400" dirty="0">
                <a:solidFill>
                  <a:srgbClr val="234465"/>
                </a:solidFill>
              </a:rPr>
              <a:t> edge {u, v} ordered by weight(u, v)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var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(u)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</a:t>
            </a:r>
            <a:r>
              <a:rPr lang="en-US" sz="2400" dirty="0" err="1">
                <a:solidFill>
                  <a:srgbClr val="234465"/>
                </a:solidFill>
              </a:rPr>
              <a:t>var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r>
              <a:rPr lang="en-US" sz="2400" dirty="0">
                <a:solidFill>
                  <a:srgbClr val="234465"/>
                </a:solidFill>
              </a:rPr>
              <a:t> = </a:t>
            </a:r>
            <a:r>
              <a:rPr lang="en-US" sz="2400" dirty="0" err="1">
                <a:solidFill>
                  <a:srgbClr val="234465"/>
                </a:solidFill>
              </a:rPr>
              <a:t>findRoot</a:t>
            </a:r>
            <a:r>
              <a:rPr lang="en-US" sz="2400" dirty="0">
                <a:solidFill>
                  <a:srgbClr val="234465"/>
                </a:solidFill>
              </a:rPr>
              <a:t>[v]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if </a:t>
            </a:r>
            <a:r>
              <a:rPr lang="en-US" sz="2400" dirty="0" err="1">
                <a:solidFill>
                  <a:srgbClr val="234465"/>
                </a:solidFill>
              </a:rPr>
              <a:t>rootU</a:t>
            </a:r>
            <a:r>
              <a:rPr lang="en-US" sz="2400" dirty="0">
                <a:solidFill>
                  <a:srgbClr val="234465"/>
                </a:solidFill>
              </a:rPr>
              <a:t> ≠ </a:t>
            </a:r>
            <a:r>
              <a:rPr lang="en-US" sz="2400" dirty="0" err="1">
                <a:solidFill>
                  <a:srgbClr val="234465"/>
                </a:solidFill>
              </a:rPr>
              <a:t>rootV</a:t>
            </a:r>
            <a:endParaRPr lang="en-US" sz="2400" dirty="0">
              <a:solidFill>
                <a:srgbClr val="234465"/>
              </a:solidFill>
            </a:endParaRPr>
          </a:p>
          <a:p>
            <a:r>
              <a:rPr lang="en-US" sz="2400" dirty="0">
                <a:solidFill>
                  <a:srgbClr val="234465"/>
                </a:solidFill>
              </a:rPr>
              <a:t>    print edge {u, v}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parent[rootU] = rootV</a:t>
            </a:r>
          </a:p>
          <a:p>
            <a:r>
              <a:rPr lang="en-US" sz="2400" dirty="0">
                <a:solidFill>
                  <a:srgbClr val="234465"/>
                </a:solidFill>
              </a:rPr>
              <a:t>findRoot(node)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while (parent[node] ≠ node)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  node = parent[node]</a:t>
            </a:r>
          </a:p>
          <a:p>
            <a:r>
              <a:rPr lang="en-US" sz="2400" dirty="0">
                <a:solidFill>
                  <a:srgbClr val="234465"/>
                </a:solidFill>
              </a:rPr>
              <a:t>  return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Kruskal's</a:t>
            </a:r>
            <a:r>
              <a:rPr lang="en-US" dirty="0"/>
              <a:t> Algorithm – Pseudo Code</a:t>
            </a:r>
          </a:p>
        </p:txBody>
      </p:sp>
    </p:spTree>
    <p:extLst>
      <p:ext uri="{BB962C8B-B14F-4D97-AF65-F5344CB8AC3E}">
        <p14:creationId xmlns:p14="http://schemas.microsoft.com/office/powerpoint/2010/main" val="215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315E57-9562-42A7-A126-2161872A2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Prim's Algorithm</a:t>
            </a:r>
            <a:endParaRPr lang="bg-BG" dirty="0"/>
          </a:p>
        </p:txBody>
      </p:sp>
      <p:pic>
        <p:nvPicPr>
          <p:cNvPr id="1026" name="Picture 2" descr="Cartoon Tree Vector (EPS, SVG, PNG Transparent) | OnlyGFX.com">
            <a:extLst>
              <a:ext uri="{FF2B5EF4-FFF2-40B4-BE49-F238E27FC236}">
                <a16:creationId xmlns:a16="http://schemas.microsoft.com/office/drawing/2014/main" id="{ACDAD8A5-B22B-4149-A718-A59A12F3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0" y="1269000"/>
            <a:ext cx="1964522" cy="28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Given a graph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 find the minimum spanning forest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V'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E'</a:t>
            </a:r>
            <a:r>
              <a:rPr lang="en-US" dirty="0">
                <a:solidFill>
                  <a:srgbClr val="FFA000"/>
                </a:solidFill>
              </a:rPr>
              <a:t>)</a:t>
            </a:r>
          </a:p>
          <a:p>
            <a:r>
              <a:rPr lang="en-US" dirty="0">
                <a:solidFill>
                  <a:srgbClr val="234465"/>
                </a:solidFill>
              </a:rPr>
              <a:t>Attach to the tree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the starting node</a:t>
            </a:r>
            <a:endParaRPr lang="en-US" b="1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While smallest edge exists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Attach to </a:t>
            </a:r>
            <a:r>
              <a:rPr lang="en-US" b="1" dirty="0">
                <a:solidFill>
                  <a:srgbClr val="FFA000"/>
                </a:solidFill>
              </a:rPr>
              <a:t>T </a:t>
            </a:r>
            <a:r>
              <a:rPr lang="en-US" dirty="0">
                <a:solidFill>
                  <a:srgbClr val="234465"/>
                </a:solidFill>
              </a:rPr>
              <a:t>the smallest possible edge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without creating a cycle in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pPr lvl="2"/>
            <a:r>
              <a:rPr lang="en-US" dirty="0">
                <a:solidFill>
                  <a:srgbClr val="234465"/>
                </a:solidFill>
              </a:rPr>
              <a:t>Use the smallest edge </a:t>
            </a:r>
            <a:r>
              <a:rPr lang="en-US" dirty="0">
                <a:solidFill>
                  <a:srgbClr val="FFA000"/>
                </a:solidFill>
              </a:rPr>
              <a:t>(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FFA000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)</a:t>
            </a:r>
            <a:r>
              <a:rPr lang="en-US" dirty="0">
                <a:solidFill>
                  <a:srgbClr val="234465"/>
                </a:solidFill>
              </a:rPr>
              <a:t>,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such that </a:t>
            </a:r>
            <a:r>
              <a:rPr lang="en-US" b="1" dirty="0">
                <a:solidFill>
                  <a:srgbClr val="FFA000"/>
                </a:solidFill>
              </a:rPr>
              <a:t>u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sz="2500" dirty="0">
                <a:solidFill>
                  <a:srgbClr val="234465"/>
                </a:solidFill>
              </a:rPr>
              <a:t>∈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234465"/>
                </a:solidFill>
              </a:rPr>
              <a:t> and </a:t>
            </a:r>
            <a:r>
              <a:rPr lang="en-US" b="1" dirty="0">
                <a:solidFill>
                  <a:srgbClr val="FFA000"/>
                </a:solidFill>
              </a:rPr>
              <a:t>v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l-GR" sz="2500" dirty="0">
                <a:solidFill>
                  <a:srgbClr val="234465"/>
                </a:solidFill>
              </a:rPr>
              <a:t>∉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>
                <a:solidFill>
                  <a:srgbClr val="234465"/>
                </a:solidFill>
              </a:rPr>
              <a:t>Start the Prim's algorithm for each node </a:t>
            </a:r>
            <a:r>
              <a:rPr lang="en-US">
                <a:solidFill>
                  <a:srgbClr val="234465"/>
                </a:solidFill>
              </a:rPr>
              <a:t>from </a:t>
            </a:r>
            <a:r>
              <a:rPr lang="en-US" b="1">
                <a:solidFill>
                  <a:srgbClr val="FFA000"/>
                </a:solidFill>
              </a:rPr>
              <a:t>G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0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105" name="Straight Arrow Connector 104"/>
            <p:cNvCxnSpPr>
              <a:cxnSpLocks noChangeShapeType="1"/>
              <a:stCxn id="112" idx="6"/>
              <a:endCxn id="111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6" name="TextBox 105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107" name="Straight Arrow Connector 106"/>
            <p:cNvCxnSpPr>
              <a:cxnSpLocks noChangeShapeType="1"/>
              <a:stCxn id="112" idx="7"/>
              <a:endCxn id="113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108" name="Straight Arrow Connector 107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 the shortest edge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B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D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DC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5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E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48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DE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49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In </a:t>
            </a:r>
            <a:r>
              <a:rPr lang="en-US" b="1" dirty="0">
                <a:solidFill>
                  <a:srgbClr val="FFA000"/>
                </a:solidFill>
              </a:rPr>
              <a:t>unweighted graphs</a:t>
            </a:r>
            <a:r>
              <a:rPr lang="en-US" b="1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finding the shortest path can be done with </a:t>
            </a:r>
            <a:r>
              <a:rPr lang="en-US" b="1" dirty="0">
                <a:solidFill>
                  <a:srgbClr val="FFA000"/>
                </a:solidFill>
              </a:rPr>
              <a:t>BFS</a:t>
            </a:r>
            <a:r>
              <a:rPr lang="en-US" dirty="0">
                <a:solidFill>
                  <a:srgbClr val="234465"/>
                </a:solidFill>
              </a:rPr>
              <a:t> (all edges have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79208" y="2541896"/>
            <a:ext cx="7030409" cy="3734348"/>
            <a:chOff x="2513012" y="2514051"/>
            <a:chExt cx="7030409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E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513012" y="3569333"/>
              <a:ext cx="647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D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G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J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H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I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F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AD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9</a:t>
            </a:r>
            <a:r>
              <a:rPr lang="en-US" dirty="0">
                <a:solidFill>
                  <a:srgbClr val="234465"/>
                </a:solidFill>
              </a:rPr>
              <a:t>}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  <a:endParaRPr lang="en-US" b="1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50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F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51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CD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20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4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BD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2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AC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5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CE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EF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12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52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14174" y="4309448"/>
            <a:ext cx="5960477" cy="1938953"/>
            <a:chOff x="3884761" y="3755315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884761" y="459009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62652" y="5040126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4486926" y="450879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959023" y="4702840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5124" y="456469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6236063" y="3904749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865123" y="375531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922618" y="4550529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5686595" y="4378636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985212" y="4628704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4500766" y="5397683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4430775" y="4281498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970113" y="4111730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4217247" y="4359674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4513815" y="4092768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946780" y="382586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933730" y="51604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5403077" y="38448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438623" y="5118702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6701695" y="4094891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6704012" y="5105400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5258193" y="447114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8305466" y="5367723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8574654" y="4982456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8226213" y="4520374"/>
              <a:ext cx="369564" cy="6618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999056" y="4520374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114370" y="458298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51674" y="4546452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9274915" y="510540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7764292" y="5105399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8512255" y="4072560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8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Start</a:t>
            </a:r>
            <a:r>
              <a:rPr lang="en-US" dirty="0">
                <a:solidFill>
                  <a:srgbClr val="234465"/>
                </a:solidFill>
              </a:rPr>
              <a:t> from the initial node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GH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GI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53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H</a:t>
            </a:r>
            <a:r>
              <a:rPr lang="en-US" dirty="0">
                <a:solidFill>
                  <a:srgbClr val="234465"/>
                </a:solidFill>
              </a:rPr>
              <a:t> to other graph nodes: </a:t>
            </a:r>
            <a:r>
              <a:rPr lang="en-US" b="1" dirty="0">
                <a:solidFill>
                  <a:srgbClr val="FFA000"/>
                </a:solidFill>
              </a:rPr>
              <a:t>HI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54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Enqueue</a:t>
            </a:r>
            <a:r>
              <a:rPr lang="en-US" dirty="0">
                <a:solidFill>
                  <a:srgbClr val="234465"/>
                </a:solidFill>
              </a:rPr>
              <a:t> all edges from </a:t>
            </a:r>
            <a:r>
              <a:rPr lang="en-US" b="1" dirty="0">
                <a:solidFill>
                  <a:srgbClr val="FFA000"/>
                </a:solidFill>
              </a:rPr>
              <a:t>I</a:t>
            </a:r>
            <a:r>
              <a:rPr lang="en-US" dirty="0">
                <a:solidFill>
                  <a:srgbClr val="234465"/>
                </a:solidFill>
              </a:rPr>
              <a:t> to other graph nodes: no such edges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=</a:t>
            </a:r>
            <a:r>
              <a:rPr lang="en-US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FFA000"/>
                </a:solidFill>
              </a:rPr>
              <a:t>10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55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76200" algn="ctr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Dequeue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shortest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edge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</a:t>
            </a:r>
            <a:r>
              <a:rPr lang="en-US" b="1" dirty="0">
                <a:solidFill>
                  <a:srgbClr val="FFA000"/>
                </a:solidFill>
              </a:rPr>
              <a:t>GI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 and add it to the tree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234465"/>
                </a:solidFill>
              </a:rPr>
              <a:t>It would create a loop in the spanning tree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skip it</a:t>
            </a:r>
            <a:endParaRPr lang="en-US" dirty="0">
              <a:solidFill>
                <a:srgbClr val="234465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Spanning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tree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</a:t>
            </a:r>
            <a:r>
              <a:rPr lang="en-US" b="1" dirty="0">
                <a:solidFill>
                  <a:srgbClr val="FFA000"/>
                </a:solidFill>
              </a:rPr>
              <a:t>AB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BD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AC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CE</a:t>
            </a:r>
            <a:r>
              <a:rPr lang="en-US" dirty="0">
                <a:solidFill>
                  <a:srgbClr val="234465"/>
                </a:solidFill>
              </a:rPr>
              <a:t>, </a:t>
            </a:r>
            <a:r>
              <a:rPr lang="en-US" b="1" dirty="0">
                <a:solidFill>
                  <a:srgbClr val="FFA000"/>
                </a:solidFill>
              </a:rPr>
              <a:t>EF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GH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8</a:t>
            </a:r>
            <a:r>
              <a:rPr lang="en-US" dirty="0">
                <a:solidFill>
                  <a:srgbClr val="234465"/>
                </a:solidFill>
              </a:rPr>
              <a:t>}, {</a:t>
            </a:r>
            <a:r>
              <a:rPr lang="en-US" b="1" dirty="0">
                <a:solidFill>
                  <a:srgbClr val="FFA000"/>
                </a:solidFill>
              </a:rPr>
              <a:t>HI </a:t>
            </a:r>
            <a:r>
              <a:rPr lang="en-US" dirty="0">
                <a:solidFill>
                  <a:srgbClr val="234465"/>
                </a:solidFill>
              </a:rPr>
              <a:t>= </a:t>
            </a:r>
            <a:r>
              <a:rPr lang="en-US" dirty="0">
                <a:solidFill>
                  <a:srgbClr val="FFA000"/>
                </a:solidFill>
              </a:rPr>
              <a:t>7</a:t>
            </a:r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Priority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queue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= { } </a:t>
            </a:r>
            <a:r>
              <a:rPr lang="en-US" dirty="0">
                <a:solidFill>
                  <a:srgbClr val="234465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34465"/>
                </a:solidFill>
              </a:rPr>
              <a:t>stop the algorithm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 – Step #13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56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4174" y="4309448"/>
            <a:ext cx="5960477" cy="1938953"/>
            <a:chOff x="3112585" y="4309447"/>
            <a:chExt cx="5960477" cy="1938953"/>
          </a:xfrm>
        </p:grpSpPr>
        <p:sp>
          <p:nvSpPr>
            <p:cNvPr id="31" name="TextBox 30"/>
            <p:cNvSpPr txBox="1"/>
            <p:nvPr/>
          </p:nvSpPr>
          <p:spPr>
            <a:xfrm>
              <a:off x="3112585" y="5144225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476" y="5594258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2</a:t>
              </a:r>
            </a:p>
          </p:txBody>
        </p:sp>
        <p:sp>
          <p:nvSpPr>
            <p:cNvPr id="38" name="TextBox 30"/>
            <p:cNvSpPr txBox="1"/>
            <p:nvPr/>
          </p:nvSpPr>
          <p:spPr>
            <a:xfrm>
              <a:off x="3714750" y="5062930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9</a:t>
              </a: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6186847" y="5256972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2948" y="5118823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2" name="TextBox 30"/>
            <p:cNvSpPr txBox="1"/>
            <p:nvPr/>
          </p:nvSpPr>
          <p:spPr>
            <a:xfrm>
              <a:off x="5463887" y="4458881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4" name="TextBox 30"/>
            <p:cNvSpPr txBox="1"/>
            <p:nvPr/>
          </p:nvSpPr>
          <p:spPr>
            <a:xfrm>
              <a:off x="4092947" y="430944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cxnSpLocks noChangeShapeType="1"/>
              <a:stCxn id="63" idx="7"/>
              <a:endCxn id="64" idx="3"/>
            </p:cNvCxnSpPr>
            <p:nvPr/>
          </p:nvCxnSpPr>
          <p:spPr bwMode="auto">
            <a:xfrm flipV="1">
              <a:off x="5150442" y="5104661"/>
              <a:ext cx="862118" cy="64988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cxnSpLocks noChangeShapeType="1"/>
              <a:stCxn id="63" idx="0"/>
              <a:endCxn id="62" idx="4"/>
            </p:cNvCxnSpPr>
            <p:nvPr/>
          </p:nvCxnSpPr>
          <p:spPr bwMode="auto">
            <a:xfrm flipH="1" flipV="1">
              <a:off x="4914419" y="4932768"/>
              <a:ext cx="35544" cy="740066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  <a:stCxn id="65" idx="0"/>
              <a:endCxn id="64" idx="4"/>
            </p:cNvCxnSpPr>
            <p:nvPr/>
          </p:nvCxnSpPr>
          <p:spPr bwMode="auto">
            <a:xfrm flipH="1" flipV="1">
              <a:off x="6213036" y="5182836"/>
              <a:ext cx="2317" cy="47669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5" name="Straight Connector 54"/>
            <p:cNvCxnSpPr>
              <a:cxnSpLocks noChangeShapeType="1"/>
              <a:stCxn id="63" idx="2"/>
              <a:endCxn id="61" idx="6"/>
            </p:cNvCxnSpPr>
            <p:nvPr/>
          </p:nvCxnSpPr>
          <p:spPr bwMode="auto">
            <a:xfrm flipH="1">
              <a:off x="3728590" y="5951815"/>
              <a:ext cx="937857" cy="2967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6" name="Straight Connector 55"/>
            <p:cNvCxnSpPr>
              <a:cxnSpLocks noChangeShapeType="1"/>
              <a:stCxn id="63" idx="1"/>
              <a:endCxn id="60" idx="5"/>
            </p:cNvCxnSpPr>
            <p:nvPr/>
          </p:nvCxnSpPr>
          <p:spPr bwMode="auto">
            <a:xfrm flipH="1" flipV="1">
              <a:off x="3658599" y="4835630"/>
              <a:ext cx="1090887" cy="918915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5197937" y="4665862"/>
              <a:ext cx="731581" cy="25006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  <a:stCxn id="61" idx="0"/>
              <a:endCxn id="60" idx="4"/>
            </p:cNvCxnSpPr>
            <p:nvPr/>
          </p:nvCxnSpPr>
          <p:spPr bwMode="auto">
            <a:xfrm flipV="1">
              <a:off x="3445071" y="4913806"/>
              <a:ext cx="13050" cy="8007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59" name="Straight Connector 58"/>
            <p:cNvCxnSpPr>
              <a:cxnSpLocks noChangeShapeType="1"/>
              <a:stCxn id="60" idx="6"/>
              <a:endCxn id="62" idx="2"/>
            </p:cNvCxnSpPr>
            <p:nvPr/>
          </p:nvCxnSpPr>
          <p:spPr bwMode="auto">
            <a:xfrm>
              <a:off x="3741639" y="4646900"/>
              <a:ext cx="889263" cy="1896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174604" y="437999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161554" y="5714587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4630901" y="4398955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4666447" y="5672834"/>
              <a:ext cx="567036" cy="55796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929519" y="4649023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5931836" y="5659532"/>
              <a:ext cx="567036" cy="53381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66" name="TextBox 30"/>
            <p:cNvSpPr txBox="1"/>
            <p:nvPr/>
          </p:nvSpPr>
          <p:spPr>
            <a:xfrm>
              <a:off x="4486017" y="5025274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FFA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cxnSp>
          <p:nvCxnSpPr>
            <p:cNvPr id="67" name="Straight Arrow Connector 66"/>
            <p:cNvCxnSpPr>
              <a:cxnSpLocks noChangeShapeType="1"/>
              <a:stCxn id="74" idx="6"/>
              <a:endCxn id="73" idx="2"/>
            </p:cNvCxnSpPr>
            <p:nvPr/>
          </p:nvCxnSpPr>
          <p:spPr bwMode="auto">
            <a:xfrm>
              <a:off x="7533290" y="5921855"/>
              <a:ext cx="969449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7802478" y="5536588"/>
              <a:ext cx="437940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10</a:t>
              </a:r>
            </a:p>
          </p:txBody>
        </p:sp>
        <p:cxnSp>
          <p:nvCxnSpPr>
            <p:cNvPr id="69" name="Straight Arrow Connector 68"/>
            <p:cNvCxnSpPr>
              <a:cxnSpLocks noChangeShapeType="1"/>
              <a:stCxn id="74" idx="7"/>
              <a:endCxn id="75" idx="3"/>
            </p:cNvCxnSpPr>
            <p:nvPr/>
          </p:nvCxnSpPr>
          <p:spPr bwMode="auto">
            <a:xfrm flipV="1">
              <a:off x="7454037" y="5074506"/>
              <a:ext cx="369564" cy="66185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cxnSp>
          <p:nvCxnSpPr>
            <p:cNvPr id="70" name="Straight Arrow Connector 69"/>
            <p:cNvCxnSpPr>
              <a:cxnSpLocks noChangeShapeType="1"/>
              <a:stCxn id="73" idx="1"/>
              <a:endCxn id="75" idx="5"/>
            </p:cNvCxnSpPr>
            <p:nvPr/>
          </p:nvCxnSpPr>
          <p:spPr bwMode="auto">
            <a:xfrm flipH="1" flipV="1">
              <a:off x="8226880" y="5074506"/>
              <a:ext cx="359381" cy="66185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7342194" y="5137117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79498" y="5100584"/>
              <a:ext cx="311304" cy="369332"/>
            </a:xfrm>
            <a:prstGeom prst="rect">
              <a:avLst/>
            </a:prstGeom>
            <a:noFill/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800" b="1">
                  <a:solidFill>
                    <a:srgbClr val="EBFFC2"/>
                  </a:solidFill>
                  <a:latin typeface="Consolas" pitchFamily="49" charset="0"/>
                  <a:cs typeface="Consolas" pitchFamily="49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rgbClr val="EBFFC2"/>
                  </a:solidFill>
                  <a:latin typeface="Corbel" pitchFamily="34" charset="0"/>
                </a:defRPr>
              </a:lvl5pPr>
              <a:lvl6pPr marL="22860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6pPr>
              <a:lvl7pPr marL="27432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7pPr>
              <a:lvl8pPr marL="32004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8pPr>
              <a:lvl9pPr marL="3657600" defTabSz="914400">
                <a:defRPr sz="2500">
                  <a:solidFill>
                    <a:srgbClr val="EBFFC2"/>
                  </a:solidFill>
                  <a:latin typeface="Corbel" pitchFamily="34" charset="0"/>
                </a:defRPr>
              </a:lvl9pPr>
            </a:lstStyle>
            <a:p>
              <a:r>
                <a:rPr lang="en-US" dirty="0">
                  <a:solidFill>
                    <a:srgbClr val="FFA000"/>
                  </a:solidFill>
                </a:rPr>
                <a:t>7</a:t>
              </a: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502739" y="565953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992116" y="5659531"/>
              <a:ext cx="541174" cy="52464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7740079" y="4626692"/>
              <a:ext cx="570323" cy="52464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>
              <a:solidFill>
                <a:srgbClr val="FFA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bg-BG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57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1000" y="1206586"/>
            <a:ext cx="10949531" cy="5178506"/>
          </a:xfrm>
        </p:spPr>
        <p:txBody>
          <a:bodyPr/>
          <a:lstStyle/>
          <a:p>
            <a:r>
              <a:rPr lang="en-US" sz="2200" dirty="0"/>
              <a:t>spanningTreeNodes = Ø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foreach (v </a:t>
            </a:r>
            <a:r>
              <a:rPr lang="el-GR" sz="2200" dirty="0">
                <a:solidFill>
                  <a:schemeClr val="bg1"/>
                </a:solidFill>
              </a:rPr>
              <a:t>ϵ </a:t>
            </a:r>
            <a:r>
              <a:rPr lang="en-US" sz="2200" dirty="0">
                <a:solidFill>
                  <a:schemeClr val="bg1"/>
                </a:solidFill>
              </a:rPr>
              <a:t>graphVertices)</a:t>
            </a:r>
          </a:p>
          <a:p>
            <a:r>
              <a:rPr lang="en-US" sz="2200" dirty="0"/>
              <a:t>  if (v ∉ spanningTreeNodes)</a:t>
            </a:r>
          </a:p>
          <a:p>
            <a:r>
              <a:rPr lang="en-US" sz="2200" dirty="0"/>
              <a:t>    prim(v)</a:t>
            </a:r>
          </a:p>
          <a:p>
            <a:r>
              <a:rPr lang="en-US" sz="2200" dirty="0"/>
              <a:t>prim(startNode)</a:t>
            </a:r>
          </a:p>
          <a:p>
            <a:r>
              <a:rPr lang="en-US" sz="2200" dirty="0"/>
              <a:t>  spanningTreeNodes -&gt; startNode</a:t>
            </a:r>
          </a:p>
          <a:p>
            <a:r>
              <a:rPr lang="en-US" sz="2200" dirty="0"/>
              <a:t>  var priorityQueue = Ø</a:t>
            </a:r>
          </a:p>
          <a:p>
            <a:r>
              <a:rPr lang="en-US" sz="2200" dirty="0"/>
              <a:t>  priorityQueue -&gt; childEdges(startNode)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while (priorityQueue is not empty)</a:t>
            </a:r>
          </a:p>
          <a:p>
            <a:r>
              <a:rPr lang="en-US" sz="2200" dirty="0"/>
              <a:t>    smallestEdge = priorityQueue.ExtractMin()</a:t>
            </a:r>
          </a:p>
          <a:p>
            <a:r>
              <a:rPr lang="en-US" sz="2200" dirty="0"/>
              <a:t>    if (smallestEdge connects tree node with non-tree node)</a:t>
            </a:r>
          </a:p>
          <a:p>
            <a:r>
              <a:rPr lang="en-US" sz="2200" dirty="0"/>
              <a:t>      print smallestEdge</a:t>
            </a:r>
          </a:p>
          <a:p>
            <a:r>
              <a:rPr lang="en-US" sz="2200" dirty="0"/>
              <a:t>      spanningTreeNodes -&gt; smallestEdge.nonTreeNode      </a:t>
            </a:r>
          </a:p>
          <a:p>
            <a:r>
              <a:rPr lang="en-US" sz="2200" dirty="0"/>
              <a:t>      priorityQueue -&gt; childEdges(smallestEdge.nonTreeNode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Prim's Algorithm (with Priority Queue)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5269" y="1208962"/>
            <a:ext cx="508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4465"/>
                </a:solidFill>
              </a:rPr>
              <a:t>Time complexity: </a:t>
            </a:r>
            <a:r>
              <a:rPr lang="en-US" sz="2800" dirty="0">
                <a:solidFill>
                  <a:srgbClr val="FFA000"/>
                </a:solidFill>
              </a:rPr>
              <a:t>O(|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 * log |</a:t>
            </a:r>
            <a:r>
              <a:rPr lang="en-US" sz="2800" i="1" dirty="0">
                <a:solidFill>
                  <a:srgbClr val="FFA000"/>
                </a:solidFill>
              </a:rPr>
              <a:t>E</a:t>
            </a:r>
            <a:r>
              <a:rPr lang="en-US" sz="2800" dirty="0">
                <a:solidFill>
                  <a:srgbClr val="FFA000"/>
                </a:solidFill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31652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Shortest paths in a graph: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Dijkstra's algorithm – </a:t>
            </a:r>
            <a:r>
              <a:rPr lang="en-US" sz="3200" b="1" dirty="0">
                <a:solidFill>
                  <a:schemeClr val="bg1"/>
                </a:solidFill>
              </a:rPr>
              <a:t>finds shortest </a:t>
            </a:r>
            <a:r>
              <a:rPr lang="en-US" sz="3200" b="1" dirty="0">
                <a:solidFill>
                  <a:schemeClr val="bg2"/>
                </a:solidFill>
              </a:rPr>
              <a:t>path from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b="1" dirty="0">
                <a:solidFill>
                  <a:schemeClr val="bg2"/>
                </a:solidFill>
              </a:rPr>
              <a:t> source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Does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work</a:t>
            </a:r>
            <a:r>
              <a:rPr lang="en-US" sz="3200" b="1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negative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weight</a:t>
            </a:r>
            <a:r>
              <a:rPr lang="en-US" sz="3200" b="1" dirty="0">
                <a:solidFill>
                  <a:schemeClr val="bg2"/>
                </a:solidFill>
              </a:rPr>
              <a:t> edges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chemeClr val="bg1"/>
                </a:solidFill>
              </a:rPr>
              <a:t>MST</a:t>
            </a:r>
            <a:r>
              <a:rPr lang="en-US" sz="3200" b="1" dirty="0"/>
              <a:t>)</a:t>
            </a:r>
          </a:p>
          <a:p>
            <a:pPr marL="914332" lvl="1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200" b="1" dirty="0">
                <a:solidFill>
                  <a:schemeClr val="bg2"/>
                </a:solidFill>
              </a:rPr>
              <a:t>Solved by </a:t>
            </a:r>
            <a:r>
              <a:rPr lang="en-US" sz="3200" b="1" dirty="0">
                <a:solidFill>
                  <a:schemeClr val="bg1"/>
                </a:solidFill>
              </a:rPr>
              <a:t>Prim's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Kruskal's</a:t>
            </a:r>
            <a:r>
              <a:rPr lang="en-US" sz="3200" b="1" dirty="0">
                <a:solidFill>
                  <a:schemeClr val="bg2"/>
                </a:solidFill>
              </a:rPr>
              <a:t>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58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In weighted graphs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Break the edges into sub-vertices and use BFS</a:t>
            </a: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* Too much memory usage even for smaller graphs!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Shortest Paths with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6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57400" y="2667000"/>
            <a:ext cx="2362200" cy="3048000"/>
            <a:chOff x="1598612" y="2362200"/>
            <a:chExt cx="2362200" cy="3048000"/>
          </a:xfrm>
        </p:grpSpPr>
        <p:cxnSp>
          <p:nvCxnSpPr>
            <p:cNvPr id="7" name="Straight Arrow Connector 6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 flipH="1">
              <a:off x="2282249" y="5084642"/>
              <a:ext cx="974227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3256476" y="47590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 flipH="1">
              <a:off x="1948226" y="3013317"/>
              <a:ext cx="2554" cy="17457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2" idx="3"/>
              <a:endCxn id="8" idx="7"/>
            </p:cNvCxnSpPr>
            <p:nvPr/>
          </p:nvCxnSpPr>
          <p:spPr bwMode="auto">
            <a:xfrm>
              <a:off x="2199800" y="2917963"/>
              <a:ext cx="1159824" cy="1936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1614203" y="47590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598612" y="23622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12260" y="380431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48760" y="349155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53030" y="4674513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2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694364" y="3948747"/>
            <a:ext cx="50884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5995576" y="2667000"/>
            <a:ext cx="2538825" cy="3048000"/>
            <a:chOff x="5993987" y="2667000"/>
            <a:chExt cx="2538825" cy="3048000"/>
          </a:xfrm>
        </p:grpSpPr>
        <p:cxnSp>
          <p:nvCxnSpPr>
            <p:cNvPr id="82" name="Straight Arrow Connector 81"/>
            <p:cNvCxnSpPr>
              <a:cxnSpLocks noChangeShapeType="1"/>
              <a:stCxn id="100" idx="6"/>
              <a:endCxn id="86" idx="2"/>
            </p:cNvCxnSpPr>
            <p:nvPr/>
          </p:nvCxnSpPr>
          <p:spPr bwMode="auto">
            <a:xfrm flipH="1">
              <a:off x="6677624" y="5389441"/>
              <a:ext cx="440936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 rot="10800000" flipV="1">
              <a:off x="7828476" y="506388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6343599" y="4708818"/>
              <a:ext cx="2" cy="3550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85" name="Straight Arrow Connector 84"/>
            <p:cNvCxnSpPr>
              <a:cxnSpLocks noChangeShapeType="1"/>
              <a:stCxn id="87" idx="3"/>
              <a:endCxn id="107" idx="7"/>
            </p:cNvCxnSpPr>
            <p:nvPr/>
          </p:nvCxnSpPr>
          <p:spPr bwMode="auto">
            <a:xfrm>
              <a:off x="6595175" y="3222763"/>
              <a:ext cx="144747" cy="1968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rot="10800000" flipV="1">
              <a:off x="6009578" y="5063883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rot="10800000" flipV="1">
              <a:off x="5993987" y="266700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10800000" flipV="1">
              <a:off x="6188810" y="4404498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10800000" flipV="1">
              <a:off x="6190183" y="3709255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2" idx="4"/>
              <a:endCxn id="91" idx="0"/>
            </p:cNvCxnSpPr>
            <p:nvPr/>
          </p:nvCxnSpPr>
          <p:spPr bwMode="auto">
            <a:xfrm flipH="1">
              <a:off x="6343599" y="4013575"/>
              <a:ext cx="1373" cy="3909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97" name="Straight Arrow Connector 96"/>
            <p:cNvCxnSpPr>
              <a:cxnSpLocks noChangeShapeType="1"/>
              <a:stCxn id="87" idx="4"/>
              <a:endCxn id="92" idx="0"/>
            </p:cNvCxnSpPr>
            <p:nvPr/>
          </p:nvCxnSpPr>
          <p:spPr bwMode="auto">
            <a:xfrm flipH="1">
              <a:off x="6344972" y="3318117"/>
              <a:ext cx="1183" cy="3911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10800000" flipV="1">
              <a:off x="7118560" y="5237281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3" name="Straight Arrow Connector 102"/>
            <p:cNvCxnSpPr>
              <a:cxnSpLocks noChangeShapeType="1"/>
              <a:stCxn id="83" idx="6"/>
              <a:endCxn id="100" idx="2"/>
            </p:cNvCxnSpPr>
            <p:nvPr/>
          </p:nvCxnSpPr>
          <p:spPr bwMode="auto">
            <a:xfrm flipH="1" flipV="1">
              <a:off x="7428139" y="5389441"/>
              <a:ext cx="400337" cy="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rot="10800000" flipV="1">
              <a:off x="6694585" y="3375084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rot="10800000" flipV="1">
              <a:off x="7056008" y="37927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 rot="10800000" flipV="1">
              <a:off x="7409712" y="420385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stCxn id="108" idx="7"/>
              <a:endCxn id="107" idx="3"/>
            </p:cNvCxnSpPr>
            <p:nvPr/>
          </p:nvCxnSpPr>
          <p:spPr bwMode="auto">
            <a:xfrm flipH="1" flipV="1">
              <a:off x="6958827" y="3634837"/>
              <a:ext cx="142518" cy="2024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5" name="Straight Arrow Connector 114"/>
            <p:cNvCxnSpPr>
              <a:cxnSpLocks noChangeShapeType="1"/>
              <a:stCxn id="110" idx="3"/>
              <a:endCxn id="83" idx="0"/>
            </p:cNvCxnSpPr>
            <p:nvPr/>
          </p:nvCxnSpPr>
          <p:spPr bwMode="auto">
            <a:xfrm>
              <a:off x="8027658" y="4862666"/>
              <a:ext cx="152986" cy="20121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6" name="Straight Arrow Connector 125"/>
            <p:cNvCxnSpPr>
              <a:cxnSpLocks noChangeShapeType="1"/>
              <a:stCxn id="109" idx="3"/>
              <a:endCxn id="110" idx="7"/>
            </p:cNvCxnSpPr>
            <p:nvPr/>
          </p:nvCxnSpPr>
          <p:spPr bwMode="auto">
            <a:xfrm>
              <a:off x="7673954" y="4463606"/>
              <a:ext cx="134799" cy="1838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29" name="Straight Arrow Connector 128"/>
            <p:cNvCxnSpPr>
              <a:cxnSpLocks noChangeShapeType="1"/>
              <a:stCxn id="108" idx="3"/>
              <a:endCxn id="109" idx="7"/>
            </p:cNvCxnSpPr>
            <p:nvPr/>
          </p:nvCxnSpPr>
          <p:spPr bwMode="auto">
            <a:xfrm>
              <a:off x="7320250" y="4052466"/>
              <a:ext cx="134799" cy="1959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 rot="10800000" flipV="1">
              <a:off x="7763416" y="4602913"/>
              <a:ext cx="309579" cy="3043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61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62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</a:rPr>
              <a:t>Dijskstra's algorithm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is similar to </a:t>
            </a:r>
            <a:r>
              <a:rPr lang="en-US" sz="3200" b="1" dirty="0">
                <a:solidFill>
                  <a:srgbClr val="FFA000"/>
                </a:solidFill>
              </a:rPr>
              <a:t>BFS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Use a </a:t>
            </a:r>
            <a:r>
              <a:rPr lang="en-US" sz="3200" b="1" dirty="0">
                <a:solidFill>
                  <a:srgbClr val="FFA000"/>
                </a:solidFill>
              </a:rPr>
              <a:t>priority queue</a:t>
            </a:r>
            <a:r>
              <a:rPr lang="en-US" sz="3200" b="1" dirty="0">
                <a:solidFill>
                  <a:srgbClr val="234465"/>
                </a:solidFill>
              </a:rPr>
              <a:t> </a:t>
            </a:r>
            <a:r>
              <a:rPr lang="en-US" sz="3200" dirty="0">
                <a:solidFill>
                  <a:srgbClr val="234465"/>
                </a:solidFill>
              </a:rPr>
              <a:t>instead of </a:t>
            </a:r>
            <a:r>
              <a:rPr lang="en-US" sz="3200" b="1" dirty="0">
                <a:solidFill>
                  <a:srgbClr val="FFA000"/>
                </a:solidFill>
              </a:rPr>
              <a:t>queue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000" dirty="0">
                <a:solidFill>
                  <a:srgbClr val="234465"/>
                </a:solidFill>
              </a:rPr>
              <a:t>Keep the shortest distances so far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solidFill>
                  <a:srgbClr val="234465"/>
                </a:solidFill>
              </a:rPr>
              <a:t>Steps in </a:t>
            </a:r>
            <a:r>
              <a:rPr lang="en-US" sz="3200" noProof="1">
                <a:solidFill>
                  <a:srgbClr val="234465"/>
                </a:solidFill>
              </a:rPr>
              <a:t>Dijkstra's</a:t>
            </a:r>
            <a:r>
              <a:rPr lang="en-US" sz="3200" dirty="0">
                <a:solidFill>
                  <a:srgbClr val="234465"/>
                </a:solidFill>
              </a:rPr>
              <a:t> algorithm: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>
                <a:solidFill>
                  <a:srgbClr val="234465"/>
                </a:solidFill>
              </a:rPr>
              <a:pPr/>
              <a:t>7</a:t>
            </a:fld>
            <a:endParaRPr lang="en-US" dirty="0">
              <a:solidFill>
                <a:srgbClr val="234465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34696" y="3989696"/>
            <a:ext cx="2243522" cy="2251318"/>
            <a:chOff x="8928308" y="3352799"/>
            <a:chExt cx="2243522" cy="2251318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9725064" y="4689717"/>
              <a:ext cx="775300" cy="45093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10467494" y="422568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B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13" idx="4"/>
              <a:endCxn id="12" idx="0"/>
            </p:cNvCxnSpPr>
            <p:nvPr/>
          </p:nvCxnSpPr>
          <p:spPr bwMode="auto">
            <a:xfrm flipH="1">
              <a:off x="9400235" y="4003916"/>
              <a:ext cx="75809" cy="94908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3" idx="3"/>
            </p:cNvCxnSpPr>
            <p:nvPr/>
          </p:nvCxnSpPr>
          <p:spPr bwMode="auto">
            <a:xfrm>
              <a:off x="9725064" y="3908562"/>
              <a:ext cx="775300" cy="47009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9066212" y="4953000"/>
              <a:ext cx="66804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9123876" y="3352799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FFA000"/>
                  </a:solidFill>
                  <a:latin typeface="Calibri" pitchFamily="34" charset="0"/>
                </a:rPr>
                <a:t>S</a:t>
              </a:r>
              <a:endParaRPr lang="bg-BG" sz="2800" b="1" dirty="0">
                <a:solidFill>
                  <a:srgbClr val="FFA000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28308" y="4245182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30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84108" y="373281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56812" y="491205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234465"/>
                  </a:solidFill>
                </a:rPr>
                <a:t>10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98581"/>
              </p:ext>
            </p:extLst>
          </p:nvPr>
        </p:nvGraphicFramePr>
        <p:xfrm>
          <a:off x="7070680" y="2411104"/>
          <a:ext cx="1853564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30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930"/>
              </p:ext>
            </p:extLst>
          </p:nvPr>
        </p:nvGraphicFramePr>
        <p:xfrm>
          <a:off x="9780897" y="2411104"/>
          <a:ext cx="1855151" cy="913766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73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14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b="1" i="1" u="none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234465"/>
                          </a:solidFill>
                          <a:effectLst/>
                        </a:rPr>
                        <a:t>15</a:t>
                      </a:r>
                    </a:p>
                  </a:txBody>
                  <a:tcPr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ight Arrow 28"/>
          <p:cNvSpPr/>
          <p:nvPr/>
        </p:nvSpPr>
        <p:spPr>
          <a:xfrm>
            <a:off x="9131941" y="2697846"/>
            <a:ext cx="476434" cy="340916"/>
          </a:xfrm>
          <a:prstGeom prst="rightArrow">
            <a:avLst/>
          </a:prstGeom>
          <a:ln w="190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3243" y="3649351"/>
            <a:ext cx="82390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Initially calculate all direct distances d[] from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Enqueue that start node S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While (queue not empty)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Dequeue the nearest vertex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Enqueue all unvisited child nodes of B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For each edge {B → A}, improve d[A] through B: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</a:rPr>
              <a:t>    d[S → A] = min(d[S → A], d[S → B] + weight[B → A])</a:t>
            </a:r>
          </a:p>
        </p:txBody>
      </p:sp>
    </p:spTree>
    <p:extLst>
      <p:ext uri="{BB962C8B-B14F-4D97-AF65-F5344CB8AC3E}">
        <p14:creationId xmlns:p14="http://schemas.microsoft.com/office/powerpoint/2010/main" val="40920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Initialize all distances </a:t>
            </a:r>
            <a:r>
              <a:rPr lang="en-US" sz="3000" b="1" dirty="0">
                <a:solidFill>
                  <a:srgbClr val="FFA000"/>
                </a:solidFill>
              </a:rPr>
              <a:t>d[] </a:t>
            </a:r>
            <a:r>
              <a:rPr lang="en-US" sz="3000" dirty="0">
                <a:solidFill>
                  <a:srgbClr val="234465"/>
                </a:solidFill>
              </a:rPr>
              <a:t>from </a:t>
            </a:r>
            <a:r>
              <a:rPr lang="en-US" sz="3000" b="1" dirty="0">
                <a:solidFill>
                  <a:srgbClr val="FFA000"/>
                </a:solidFill>
              </a:rPr>
              <a:t>s</a:t>
            </a:r>
            <a:r>
              <a:rPr lang="en-US" sz="3000" dirty="0">
                <a:solidFill>
                  <a:srgbClr val="234465"/>
                </a:solidFill>
              </a:rPr>
              <a:t>: </a:t>
            </a:r>
            <a:r>
              <a:rPr lang="en-US" sz="3000" b="1" dirty="0">
                <a:solidFill>
                  <a:srgbClr val="FFA000"/>
                </a:solidFill>
              </a:rPr>
              <a:t>d[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b="1" dirty="0">
                <a:solidFill>
                  <a:srgbClr val="FFA000"/>
                </a:solidFill>
              </a:rPr>
              <a:t>…n-1]</a:t>
            </a:r>
            <a:r>
              <a:rPr lang="en-US" sz="3000" b="1" dirty="0">
                <a:solidFill>
                  <a:srgbClr val="234465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= </a:t>
            </a:r>
            <a:r>
              <a:rPr lang="en-US" sz="3000" b="1" dirty="0">
                <a:solidFill>
                  <a:srgbClr val="FFA000"/>
                </a:solidFill>
              </a:rPr>
              <a:t>∞</a:t>
            </a:r>
            <a:r>
              <a:rPr lang="en-US" sz="3000" dirty="0">
                <a:solidFill>
                  <a:srgbClr val="234465"/>
                </a:solidFill>
              </a:rPr>
              <a:t>; </a:t>
            </a:r>
            <a:r>
              <a:rPr lang="en-US" sz="3000" b="1" dirty="0">
                <a:solidFill>
                  <a:srgbClr val="FFA000"/>
                </a:solidFill>
              </a:rPr>
              <a:t>d[s] =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Enqueue the start node (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 Algorithm: Step #1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8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7234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2198911" y="4095691"/>
            <a:ext cx="7763703" cy="2355061"/>
            <a:chOff x="2513690" y="3996558"/>
            <a:chExt cx="7763703" cy="2355061"/>
          </a:xfrm>
        </p:grpSpPr>
        <p:cxnSp>
          <p:nvCxnSpPr>
            <p:cNvPr id="6" name="Straight Arrow Connector 5"/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7024137" y="4647332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9" idx="6"/>
              <a:endCxn id="18" idx="2"/>
            </p:cNvCxnSpPr>
            <p:nvPr/>
          </p:nvCxnSpPr>
          <p:spPr bwMode="auto">
            <a:xfrm>
              <a:off x="6175399" y="4298337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7" idx="1"/>
              <a:endCxn id="19" idx="5"/>
            </p:cNvCxnSpPr>
            <p:nvPr/>
          </p:nvCxnSpPr>
          <p:spPr bwMode="auto">
            <a:xfrm flipH="1" flipV="1">
              <a:off x="6089239" y="4494932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20" idx="6"/>
              <a:endCxn id="17" idx="2"/>
            </p:cNvCxnSpPr>
            <p:nvPr/>
          </p:nvCxnSpPr>
          <p:spPr bwMode="auto">
            <a:xfrm>
              <a:off x="5420180" y="5212737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5338460" y="4494932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25" idx="6"/>
              <a:endCxn id="19" idx="2"/>
            </p:cNvCxnSpPr>
            <p:nvPr/>
          </p:nvCxnSpPr>
          <p:spPr bwMode="auto">
            <a:xfrm flipV="1">
              <a:off x="4280752" y="4298337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20" idx="1"/>
              <a:endCxn id="25" idx="5"/>
            </p:cNvCxnSpPr>
            <p:nvPr/>
          </p:nvCxnSpPr>
          <p:spPr bwMode="auto">
            <a:xfrm flipH="1" flipV="1">
              <a:off x="4194592" y="4647332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7024137" y="5431987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 flipV="1">
              <a:off x="4505780" y="6046296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4419620" y="5409332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22" idx="7"/>
              <a:endCxn id="17" idx="3"/>
            </p:cNvCxnSpPr>
            <p:nvPr/>
          </p:nvCxnSpPr>
          <p:spPr bwMode="auto">
            <a:xfrm flipV="1">
              <a:off x="6255147" y="5431987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505288" y="4957364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633565" y="41727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587065" y="40203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862159" y="4934709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17446" y="576826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752973" y="57955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7596756" y="571936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3351284" y="4647332"/>
              <a:ext cx="427294" cy="41524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2418" y="4172709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849110" y="498114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3" idx="0"/>
              <a:endCxn id="18" idx="4"/>
            </p:cNvCxnSpPr>
            <p:nvPr/>
          </p:nvCxnSpPr>
          <p:spPr bwMode="auto">
            <a:xfrm flipV="1">
              <a:off x="7890923" y="4728764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3" idx="2"/>
              <a:endCxn id="22" idx="6"/>
            </p:cNvCxnSpPr>
            <p:nvPr/>
          </p:nvCxnSpPr>
          <p:spPr bwMode="auto">
            <a:xfrm flipH="1">
              <a:off x="6341307" y="5997392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6" idx="5"/>
              <a:endCxn id="21" idx="1"/>
            </p:cNvCxnSpPr>
            <p:nvPr/>
          </p:nvCxnSpPr>
          <p:spPr bwMode="auto">
            <a:xfrm>
              <a:off x="3351284" y="5455771"/>
              <a:ext cx="652322" cy="3939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195932" y="449789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613" y="52919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5173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5335" y="450835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4211" y="488322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38025" y="399655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870" y="452199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6281" y="503121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50225" y="52638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5598" y="56841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4191" y="568723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7475" y="5368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25919" y="526466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0774" y="4447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06834" y="44627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716510" y="4875754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47" name="Straight Arrow Connector 46"/>
            <p:cNvCxnSpPr>
              <a:cxnSpLocks noChangeShapeType="1"/>
              <a:stCxn id="46" idx="1"/>
              <a:endCxn id="18" idx="5"/>
            </p:cNvCxnSpPr>
            <p:nvPr/>
          </p:nvCxnSpPr>
          <p:spPr bwMode="auto">
            <a:xfrm flipH="1" flipV="1">
              <a:off x="8162789" y="4647332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  <a:stCxn id="46" idx="3"/>
              <a:endCxn id="23" idx="7"/>
            </p:cNvCxnSpPr>
            <p:nvPr/>
          </p:nvCxnSpPr>
          <p:spPr bwMode="auto">
            <a:xfrm flipH="1">
              <a:off x="8098930" y="5350376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398062" y="44414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65239" y="54979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3690" y="4881228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632724" y="424891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9632724" y="554535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9942736" y="4804964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9962883" y="49871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4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Dequeue the nearest vertex (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) and enqueue unvisited children: </a:t>
            </a:r>
            <a:r>
              <a:rPr lang="en-US" sz="3000" b="1" dirty="0">
                <a:solidFill>
                  <a:srgbClr val="FFA000"/>
                </a:solidFill>
              </a:rPr>
              <a:t>6</a:t>
            </a:r>
            <a:r>
              <a:rPr lang="en-US" sz="3000" dirty="0">
                <a:solidFill>
                  <a:srgbClr val="234465"/>
                </a:solidFill>
              </a:rPr>
              <a:t>, </a:t>
            </a:r>
            <a:r>
              <a:rPr lang="en-US" sz="3000" b="1" dirty="0">
                <a:solidFill>
                  <a:srgbClr val="FFA000"/>
                </a:solidFill>
              </a:rPr>
              <a:t>8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000" dirty="0">
                <a:solidFill>
                  <a:srgbClr val="234465"/>
                </a:solidFill>
              </a:rPr>
              <a:t>Improve min distances through child edges of </a:t>
            </a:r>
            <a:r>
              <a:rPr lang="en-US" sz="3000" b="1" dirty="0">
                <a:solidFill>
                  <a:srgbClr val="FFA000"/>
                </a:solidFill>
              </a:rPr>
              <a:t>0</a:t>
            </a:r>
            <a:r>
              <a:rPr lang="en-US" sz="3000" dirty="0">
                <a:solidFill>
                  <a:srgbClr val="234465"/>
                </a:solidFill>
              </a:rPr>
              <a:t>: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6}, {0 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000" dirty="0">
                <a:solidFill>
                  <a:srgbClr val="234465"/>
                </a:solidFill>
              </a:rPr>
              <a:t> 8}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Dijkstra's</a:t>
            </a:r>
            <a:r>
              <a:rPr lang="en-US" dirty="0"/>
              <a:t> Algorithm: Step #2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9</a:t>
            </a:fld>
            <a:endParaRPr lang="en-US" dirty="0">
              <a:solidFill>
                <a:srgbClr val="234465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53000"/>
              </p:ext>
            </p:extLst>
          </p:nvPr>
        </p:nvGraphicFramePr>
        <p:xfrm>
          <a:off x="1524009" y="2493264"/>
          <a:ext cx="91439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prev[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98911" y="4095691"/>
            <a:ext cx="7763703" cy="2355061"/>
            <a:chOff x="2197322" y="4095690"/>
            <a:chExt cx="7763703" cy="2355061"/>
          </a:xfrm>
        </p:grpSpPr>
        <p:cxnSp>
          <p:nvCxnSpPr>
            <p:cNvPr id="60" name="Straight Arrow Connector 59"/>
            <p:cNvCxnSpPr>
              <a:cxnSpLocks noChangeShapeType="1"/>
              <a:stCxn id="77" idx="7"/>
              <a:endCxn id="78" idx="3"/>
            </p:cNvCxnSpPr>
            <p:nvPr/>
          </p:nvCxnSpPr>
          <p:spPr bwMode="auto">
            <a:xfrm flipV="1">
              <a:off x="6707769" y="4746464"/>
              <a:ext cx="700228" cy="3914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9" idx="6"/>
              <a:endCxn id="78" idx="2"/>
            </p:cNvCxnSpPr>
            <p:nvPr/>
          </p:nvCxnSpPr>
          <p:spPr bwMode="auto">
            <a:xfrm>
              <a:off x="5859031" y="4397469"/>
              <a:ext cx="1458166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7" idx="1"/>
              <a:endCxn id="79" idx="5"/>
            </p:cNvCxnSpPr>
            <p:nvPr/>
          </p:nvCxnSpPr>
          <p:spPr bwMode="auto">
            <a:xfrm flipH="1" flipV="1">
              <a:off x="5772871" y="4594064"/>
              <a:ext cx="505070" cy="54386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80" idx="6"/>
              <a:endCxn id="77" idx="2"/>
            </p:cNvCxnSpPr>
            <p:nvPr/>
          </p:nvCxnSpPr>
          <p:spPr bwMode="auto">
            <a:xfrm>
              <a:off x="5103812" y="5311869"/>
              <a:ext cx="1085108" cy="226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79" idx="3"/>
              <a:endCxn id="80" idx="7"/>
            </p:cNvCxnSpPr>
            <p:nvPr/>
          </p:nvCxnSpPr>
          <p:spPr bwMode="auto">
            <a:xfrm flipH="1">
              <a:off x="5022092" y="4594064"/>
              <a:ext cx="33476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85" idx="6"/>
              <a:endCxn id="79" idx="2"/>
            </p:cNvCxnSpPr>
            <p:nvPr/>
          </p:nvCxnSpPr>
          <p:spPr bwMode="auto">
            <a:xfrm flipV="1">
              <a:off x="3964384" y="4397469"/>
              <a:ext cx="1306313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80" idx="1"/>
              <a:endCxn id="85" idx="5"/>
            </p:cNvCxnSpPr>
            <p:nvPr/>
          </p:nvCxnSpPr>
          <p:spPr bwMode="auto">
            <a:xfrm flipH="1" flipV="1">
              <a:off x="3878224" y="4746464"/>
              <a:ext cx="749287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77" idx="5"/>
              <a:endCxn id="83" idx="1"/>
            </p:cNvCxnSpPr>
            <p:nvPr/>
          </p:nvCxnSpPr>
          <p:spPr bwMode="auto">
            <a:xfrm>
              <a:off x="6707769" y="5531119"/>
              <a:ext cx="658779" cy="3688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82" idx="2"/>
              <a:endCxn id="81" idx="6"/>
            </p:cNvCxnSpPr>
            <p:nvPr/>
          </p:nvCxnSpPr>
          <p:spPr bwMode="auto">
            <a:xfrm flipH="1" flipV="1">
              <a:off x="4189412" y="6145428"/>
              <a:ext cx="1247193" cy="2729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5" name="Straight Arrow Connector 74"/>
            <p:cNvCxnSpPr>
              <a:cxnSpLocks noChangeShapeType="1"/>
              <a:stCxn id="80" idx="3"/>
              <a:endCxn id="81" idx="7"/>
            </p:cNvCxnSpPr>
            <p:nvPr/>
          </p:nvCxnSpPr>
          <p:spPr bwMode="auto">
            <a:xfrm flipH="1">
              <a:off x="4103252" y="5508464"/>
              <a:ext cx="524259" cy="4403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cxnSpLocks noChangeShapeType="1"/>
              <a:stCxn id="82" idx="7"/>
              <a:endCxn id="77" idx="3"/>
            </p:cNvCxnSpPr>
            <p:nvPr/>
          </p:nvCxnSpPr>
          <p:spPr bwMode="auto">
            <a:xfrm flipV="1">
              <a:off x="5938779" y="5531119"/>
              <a:ext cx="339162" cy="4450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6188920" y="5056496"/>
              <a:ext cx="607870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7317197" y="42718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5270697" y="41194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545791" y="5033841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601078" y="5867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8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5436605" y="58946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7280388" y="581849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cxnSpLocks noChangeShapeType="1"/>
              <a:stCxn id="86" idx="7"/>
              <a:endCxn id="85" idx="3"/>
            </p:cNvCxnSpPr>
            <p:nvPr/>
          </p:nvCxnSpPr>
          <p:spPr bwMode="auto">
            <a:xfrm flipV="1">
              <a:off x="3034916" y="4746464"/>
              <a:ext cx="427294" cy="41524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376050" y="42718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87" name="Straight Arrow Connector 86"/>
            <p:cNvCxnSpPr>
              <a:cxnSpLocks noChangeShapeType="1"/>
              <a:stCxn id="83" idx="0"/>
              <a:endCxn id="78" idx="4"/>
            </p:cNvCxnSpPr>
            <p:nvPr/>
          </p:nvCxnSpPr>
          <p:spPr bwMode="auto">
            <a:xfrm flipV="1">
              <a:off x="7574555" y="4827896"/>
              <a:ext cx="52654" cy="9906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83" idx="2"/>
              <a:endCxn id="82" idx="6"/>
            </p:cNvCxnSpPr>
            <p:nvPr/>
          </p:nvCxnSpPr>
          <p:spPr bwMode="auto">
            <a:xfrm flipH="1">
              <a:off x="6024939" y="6096524"/>
              <a:ext cx="1255449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cxnSpLocks noChangeShapeType="1"/>
              <a:stCxn id="86" idx="5"/>
              <a:endCxn id="81" idx="1"/>
            </p:cNvCxnSpPr>
            <p:nvPr/>
          </p:nvCxnSpPr>
          <p:spPr bwMode="auto">
            <a:xfrm>
              <a:off x="3034916" y="5554903"/>
              <a:ext cx="652322" cy="39392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500" algn="ctr">
              <a:solidFill>
                <a:srgbClr val="FFA000"/>
              </a:solidFill>
              <a:round/>
              <a:headEnd/>
              <a:tailEnd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879564" y="459702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13245" y="53910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88805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8967" y="46074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77843" y="498235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21657" y="409569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70502" y="46211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99913" y="513034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33857" y="5363005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20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9230" y="57832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17823" y="57863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11107" y="5467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551" y="536379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14406" y="45471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0466" y="456183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11</a:t>
              </a:r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8400142" y="497488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9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06" name="Straight Arrow Connector 105"/>
            <p:cNvCxnSpPr>
              <a:cxnSpLocks noChangeShapeType="1"/>
              <a:stCxn id="105" idx="1"/>
              <a:endCxn id="78" idx="5"/>
            </p:cNvCxnSpPr>
            <p:nvPr/>
          </p:nvCxnSpPr>
          <p:spPr bwMode="auto">
            <a:xfrm flipH="1" flipV="1">
              <a:off x="7846421" y="4746464"/>
              <a:ext cx="644521" cy="3098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05" idx="3"/>
              <a:endCxn id="83" idx="7"/>
            </p:cNvCxnSpPr>
            <p:nvPr/>
          </p:nvCxnSpPr>
          <p:spPr bwMode="auto">
            <a:xfrm flipH="1">
              <a:off x="7782562" y="5449508"/>
              <a:ext cx="708380" cy="45042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8081694" y="454056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48871" y="559703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97322" y="4980360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34465"/>
                  </a:solidFill>
                </a:rPr>
                <a:t>s</a:t>
              </a: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9316356" y="4348042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9316356" y="5644488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234465"/>
                  </a:solidFill>
                  <a:latin typeface="Calibri" pitchFamily="34" charset="0"/>
                </a:rPr>
                <a:t>10</a:t>
              </a:r>
              <a:endParaRPr lang="bg-BG" sz="26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113" name="Straight Arrow Connector 112"/>
            <p:cNvCxnSpPr>
              <a:cxnSpLocks noChangeShapeType="1"/>
              <a:stCxn id="111" idx="4"/>
              <a:endCxn id="112" idx="0"/>
            </p:cNvCxnSpPr>
            <p:nvPr/>
          </p:nvCxnSpPr>
          <p:spPr bwMode="auto">
            <a:xfrm>
              <a:off x="9626368" y="4904096"/>
              <a:ext cx="0" cy="7403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9646515" y="5086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34465"/>
                  </a:solidFill>
                </a:rPr>
                <a:t>7</a:t>
              </a: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532742" y="5080280"/>
              <a:ext cx="588334" cy="556055"/>
            </a:xfrm>
            <a:prstGeom prst="ellipse">
              <a:avLst/>
            </a:prstGeom>
            <a:solidFill>
              <a:srgbClr val="FFFFFF"/>
            </a:solidFill>
            <a:ln w="63500" algn="ctr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6250</Words>
  <Application>Microsoft Office PowerPoint</Application>
  <PresentationFormat>Widescreen</PresentationFormat>
  <Paragraphs>2036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Graphs, Dijkstra and MST</vt:lpstr>
      <vt:lpstr>Table of Contents</vt:lpstr>
      <vt:lpstr>Dijkstra's Algorithm</vt:lpstr>
      <vt:lpstr>Dijkstra's Algorithm</vt:lpstr>
      <vt:lpstr>Shortest Path in Unweighted Graph</vt:lpstr>
      <vt:lpstr>Weighted Shortest Paths with BFS</vt:lpstr>
      <vt:lpstr>Dijkstra's Algorithm</vt:lpstr>
      <vt:lpstr>Dijkstra's Algorithm: Step #1</vt:lpstr>
      <vt:lpstr>Dijkstra's Algorithm: Step #2</vt:lpstr>
      <vt:lpstr>Dijkstra's Algorithm: Step #3</vt:lpstr>
      <vt:lpstr>Dijkstra's Algorithm: Step #4</vt:lpstr>
      <vt:lpstr>Dijkstra's Algorithm: Step #5</vt:lpstr>
      <vt:lpstr>Dijkstra's Algorithm: Step #6</vt:lpstr>
      <vt:lpstr>Dijkstra's Algorithm: Step #7</vt:lpstr>
      <vt:lpstr>Dijkstra's Algorithm: Step #8</vt:lpstr>
      <vt:lpstr>Dijkstra's Algorithm: Step #9</vt:lpstr>
      <vt:lpstr>Dijkstra's Algorithm: Step #10</vt:lpstr>
      <vt:lpstr>Dijkstra's Algorithm: Step #11</vt:lpstr>
      <vt:lpstr>Dijkstra's Algorithm: Step #12</vt:lpstr>
      <vt:lpstr>Dijkstra's Algorithm: Step #13</vt:lpstr>
      <vt:lpstr>Dijkstra's Algorithm – Pseudo Code</vt:lpstr>
      <vt:lpstr>Dijkstra's Algorithm – More Details</vt:lpstr>
      <vt:lpstr>Minimum Spanning Tree (MST)</vt:lpstr>
      <vt:lpstr>Spanning Tree</vt:lpstr>
      <vt:lpstr>Minimum Spanning Tree (MST)</vt:lpstr>
      <vt:lpstr>Minimum Spanning Forest (MSF)</vt:lpstr>
      <vt:lpstr>Kruskal's Algorithm</vt:lpstr>
      <vt:lpstr>Kruskal's Algorithm</vt:lpstr>
      <vt:lpstr>Kruskal's Algorithm – Step #1</vt:lpstr>
      <vt:lpstr>Kruskal's Algorithm – Step #2</vt:lpstr>
      <vt:lpstr>Kruskal's Algorithm – Step #3</vt:lpstr>
      <vt:lpstr>Kruskal's Algorithm – Step #4</vt:lpstr>
      <vt:lpstr>Kruskal's Algorithm – Step #5</vt:lpstr>
      <vt:lpstr>Kruskal's Algorithm – Step #6</vt:lpstr>
      <vt:lpstr>Kruskal's Algorithm – Step #7</vt:lpstr>
      <vt:lpstr>Kruskal's Algorithm – Step #8</vt:lpstr>
      <vt:lpstr>Kruskal's Algorithm – Step #9</vt:lpstr>
      <vt:lpstr>Kruskal's Algorithm – Step #10</vt:lpstr>
      <vt:lpstr>Kruskal's Algorithm – Step #11</vt:lpstr>
      <vt:lpstr>Kruskal's Algorithm – Step #12</vt:lpstr>
      <vt:lpstr>Kruskal's Algorithm – Pseudo Code</vt:lpstr>
      <vt:lpstr>Prim's Algorithm</vt:lpstr>
      <vt:lpstr>Prim's Algorithm</vt:lpstr>
      <vt:lpstr>Prim's Algorithm – Step #1</vt:lpstr>
      <vt:lpstr>Prim's Algorithm – Step #2</vt:lpstr>
      <vt:lpstr>Prim's Algorithm – Step #3</vt:lpstr>
      <vt:lpstr>Prim's Algorithm – Step #4</vt:lpstr>
      <vt:lpstr>Prim's Algorithm – Step #5</vt:lpstr>
      <vt:lpstr>Prim's Algorithm – Step #6</vt:lpstr>
      <vt:lpstr>Prim's Algorithm – Step #7</vt:lpstr>
      <vt:lpstr>Prim's Algorithm – Step #8</vt:lpstr>
      <vt:lpstr>Prim's Algorithm – Step #9</vt:lpstr>
      <vt:lpstr>Prim's Algorithm – Step #10</vt:lpstr>
      <vt:lpstr>Prim's Algorithm – Step #11</vt:lpstr>
      <vt:lpstr>Prim's Algorithm – Step #12</vt:lpstr>
      <vt:lpstr>Prim's Algorithm – Step #13</vt:lpstr>
      <vt:lpstr>Prim's Algorithm (with Priority Queue)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Graphs, Dijkstra, MST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351</cp:revision>
  <dcterms:created xsi:type="dcterms:W3CDTF">2018-05-23T13:08:44Z</dcterms:created>
  <dcterms:modified xsi:type="dcterms:W3CDTF">2021-01-15T07:03:22Z</dcterms:modified>
  <cp:category>computer programming;programming;software development;software engineering</cp:category>
</cp:coreProperties>
</file>