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504" r:id="rId4"/>
    <p:sldId id="505" r:id="rId5"/>
    <p:sldId id="506" r:id="rId6"/>
    <p:sldId id="564" r:id="rId7"/>
    <p:sldId id="565" r:id="rId8"/>
    <p:sldId id="507" r:id="rId9"/>
    <p:sldId id="524" r:id="rId10"/>
    <p:sldId id="567" r:id="rId11"/>
    <p:sldId id="569" r:id="rId12"/>
    <p:sldId id="570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68" r:id="rId29"/>
    <p:sldId id="577" r:id="rId30"/>
    <p:sldId id="578" r:id="rId31"/>
    <p:sldId id="579" r:id="rId32"/>
    <p:sldId id="595" r:id="rId33"/>
    <p:sldId id="597" r:id="rId34"/>
    <p:sldId id="598" r:id="rId35"/>
    <p:sldId id="599" r:id="rId36"/>
    <p:sldId id="600" r:id="rId37"/>
    <p:sldId id="349" r:id="rId38"/>
    <p:sldId id="401" r:id="rId39"/>
    <p:sldId id="259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Negative Cycles" id="{51034E10-5F4C-4E8B-B2CB-31615FFC6F91}">
          <p14:sldIdLst>
            <p14:sldId id="504"/>
            <p14:sldId id="505"/>
            <p14:sldId id="506"/>
          </p14:sldIdLst>
        </p14:section>
        <p14:section name="Negative Weights" id="{759ED883-2732-4667-BF53-839C8423C235}">
          <p14:sldIdLst>
            <p14:sldId id="564"/>
            <p14:sldId id="565"/>
            <p14:sldId id="507"/>
          </p14:sldIdLst>
        </p14:section>
        <p14:section name="Bellman-Ford" id="{EEAABB5B-5659-4498-8F17-D56528AD7E78}">
          <p14:sldIdLst>
            <p14:sldId id="524"/>
            <p14:sldId id="567"/>
            <p14:sldId id="569"/>
            <p14:sldId id="570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68"/>
          </p14:sldIdLst>
        </p14:section>
        <p14:section name="Longest Path in DAG" id="{280D38FF-B7EE-4652-8915-D5ED2A6CDC09}">
          <p14:sldIdLst>
            <p14:sldId id="577"/>
            <p14:sldId id="578"/>
            <p14:sldId id="579"/>
            <p14:sldId id="595"/>
            <p14:sldId id="597"/>
            <p14:sldId id="598"/>
            <p14:sldId id="599"/>
            <p14:sldId id="600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A334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64" y="72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5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1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2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8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6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1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37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0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57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0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4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931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28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76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3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84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52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8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39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96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2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43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Weighted Negative Edges and Negative Cycles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Graphs Bellman-Ford and Longest Path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630000" cy="5546589"/>
          </a:xfrm>
        </p:spPr>
        <p:txBody>
          <a:bodyPr/>
          <a:lstStyle/>
          <a:p>
            <a:r>
              <a:rPr lang="en-US" dirty="0"/>
              <a:t>Computes 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 from a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 vertex 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vertices in a  </a:t>
            </a:r>
            <a:r>
              <a:rPr lang="en-US" b="1" dirty="0">
                <a:solidFill>
                  <a:schemeClr val="bg1"/>
                </a:solidFill>
              </a:rPr>
              <a:t>weighted</a:t>
            </a:r>
            <a:r>
              <a:rPr lang="en-US" dirty="0"/>
              <a:t> digraph</a:t>
            </a:r>
          </a:p>
          <a:p>
            <a:r>
              <a:rPr lang="en-US" dirty="0"/>
              <a:t>Named after Richard </a:t>
            </a:r>
            <a:r>
              <a:rPr lang="en-US" b="1" dirty="0">
                <a:solidFill>
                  <a:schemeClr val="bg1"/>
                </a:solidFill>
              </a:rPr>
              <a:t>Bellman</a:t>
            </a:r>
            <a:r>
              <a:rPr lang="en-US" dirty="0"/>
              <a:t> and Lester </a:t>
            </a:r>
            <a:r>
              <a:rPr lang="en-US" b="1" dirty="0">
                <a:solidFill>
                  <a:schemeClr val="bg1"/>
                </a:solidFill>
              </a:rPr>
              <a:t>Ford</a:t>
            </a:r>
            <a:r>
              <a:rPr lang="en-US" dirty="0"/>
              <a:t> Jr.,          who published it in </a:t>
            </a:r>
            <a:r>
              <a:rPr lang="en-US" b="1" dirty="0">
                <a:solidFill>
                  <a:schemeClr val="bg1"/>
                </a:solidFill>
              </a:rPr>
              <a:t>1958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1956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respectively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report</a:t>
            </a:r>
            <a:r>
              <a:rPr lang="en-US" dirty="0"/>
              <a:t> negative cycles</a:t>
            </a:r>
          </a:p>
          <a:p>
            <a:r>
              <a:rPr lang="en-US" dirty="0"/>
              <a:t>Time complexity: </a:t>
            </a:r>
            <a:r>
              <a:rPr lang="en-US" b="1" dirty="0">
                <a:solidFill>
                  <a:schemeClr val="bg1"/>
                </a:solidFill>
              </a:rPr>
              <a:t>O(VE)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6783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Bellman-Ford algorithm will do </a:t>
            </a:r>
            <a:r>
              <a:rPr lang="en-US" b="1" dirty="0">
                <a:solidFill>
                  <a:schemeClr val="bg1"/>
                </a:solidFill>
              </a:rPr>
              <a:t>V - 1</a:t>
            </a:r>
            <a:r>
              <a:rPr lang="en-US" b="1" dirty="0"/>
              <a:t> </a:t>
            </a:r>
            <a:r>
              <a:rPr lang="en-US" dirty="0"/>
              <a:t>iterations where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vertices</a:t>
            </a:r>
          </a:p>
          <a:p>
            <a:pPr lvl="1"/>
            <a:r>
              <a:rPr lang="en-US" dirty="0"/>
              <a:t>For each iteration:</a:t>
            </a:r>
            <a:endParaRPr lang="en-US" sz="3398" dirty="0"/>
          </a:p>
          <a:p>
            <a:pPr lvl="2"/>
            <a:r>
              <a:rPr lang="en-US" sz="3198" dirty="0"/>
              <a:t>For each edge in the graph </a:t>
            </a:r>
            <a:r>
              <a:rPr lang="en-US" sz="3398" b="1" dirty="0">
                <a:solidFill>
                  <a:schemeClr val="bg1"/>
                </a:solidFill>
              </a:rPr>
              <a:t>(u, v, w)</a:t>
            </a:r>
          </a:p>
          <a:p>
            <a:pPr lvl="3"/>
            <a:r>
              <a:rPr lang="en-US" sz="3198" dirty="0"/>
              <a:t>If </a:t>
            </a:r>
            <a:r>
              <a:rPr lang="en-US" sz="3198" b="1" dirty="0">
                <a:solidFill>
                  <a:schemeClr val="bg1"/>
                </a:solidFill>
              </a:rPr>
              <a:t>d[u] + w(u, v) &lt; d[v] </a:t>
            </a:r>
            <a:r>
              <a:rPr lang="en-US" sz="3198" dirty="0"/>
              <a:t>and d[v] is visited before</a:t>
            </a:r>
          </a:p>
          <a:p>
            <a:pPr lvl="3"/>
            <a:r>
              <a:rPr lang="en-US" sz="3198" dirty="0"/>
              <a:t>Update </a:t>
            </a:r>
            <a:r>
              <a:rPr lang="en-US" sz="3198" b="1" dirty="0">
                <a:solidFill>
                  <a:schemeClr val="bg1"/>
                </a:solidFill>
              </a:rPr>
              <a:t>d[v] </a:t>
            </a:r>
            <a:r>
              <a:rPr lang="en-US" sz="3198" dirty="0"/>
              <a:t>with</a:t>
            </a:r>
            <a:r>
              <a:rPr lang="en-US" sz="3198" b="1" dirty="0">
                <a:solidFill>
                  <a:schemeClr val="bg1"/>
                </a:solidFill>
              </a:rPr>
              <a:t> d[u] + w(u, v)</a:t>
            </a:r>
          </a:p>
          <a:p>
            <a:pPr lvl="3"/>
            <a:r>
              <a:rPr lang="en-US" sz="3198" dirty="0"/>
              <a:t>Update the </a:t>
            </a:r>
            <a:r>
              <a:rPr lang="en-US" sz="3198" b="1" dirty="0">
                <a:solidFill>
                  <a:schemeClr val="bg1"/>
                </a:solidFill>
              </a:rPr>
              <a:t>prev[v] = u</a:t>
            </a:r>
          </a:p>
          <a:p>
            <a:r>
              <a:rPr lang="en-US" dirty="0"/>
              <a:t>Run the algorithm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more time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edge</a:t>
            </a:r>
            <a:endParaRPr lang="en-US" dirty="0"/>
          </a:p>
          <a:p>
            <a:pPr lvl="1"/>
            <a:r>
              <a:rPr lang="en-US" dirty="0"/>
              <a:t>If you can </a:t>
            </a:r>
            <a:r>
              <a:rPr lang="en-US" b="1" dirty="0">
                <a:solidFill>
                  <a:schemeClr val="bg1"/>
                </a:solidFill>
              </a:rPr>
              <a:t>update any d[v] </a:t>
            </a:r>
            <a:r>
              <a:rPr lang="en-US" dirty="0"/>
              <a:t>there is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2"/>
            <a:endParaRPr lang="en-US" sz="3398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5632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dirty="0"/>
              <a:t> vertices so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/>
              <a:t> iterations and 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is the starting vertex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D1D5C2-9BB4-4FDC-A6BC-C306A85C5D23}"/>
              </a:ext>
            </a:extLst>
          </p:cNvPr>
          <p:cNvGrpSpPr/>
          <p:nvPr/>
        </p:nvGrpSpPr>
        <p:grpSpPr>
          <a:xfrm>
            <a:off x="1845817" y="2308010"/>
            <a:ext cx="4138237" cy="4208378"/>
            <a:chOff x="3609988" y="2034000"/>
            <a:chExt cx="4138237" cy="420837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061000" y="203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>
              <a:cxnSpLocks noChangeShapeType="1"/>
              <a:endCxn id="11" idx="5"/>
            </p:cNvCxnSpPr>
            <p:nvPr/>
          </p:nvCxnSpPr>
          <p:spPr bwMode="auto">
            <a:xfrm flipV="1">
              <a:off x="4335605" y="3669763"/>
              <a:ext cx="2043543" cy="139190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756000" y="3339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6276000" y="311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5061000" y="559126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3756000" y="496241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6276000" y="441817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53856" y="374617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-4</a:t>
              </a:r>
            </a:p>
          </p:txBody>
        </p:sp>
        <p:cxnSp>
          <p:nvCxnSpPr>
            <p:cNvPr id="18" name="Straight Arrow Connector 17"/>
            <p:cNvCxnSpPr>
              <a:cxnSpLocks noChangeShapeType="1"/>
              <a:endCxn id="10" idx="1"/>
            </p:cNvCxnSpPr>
            <p:nvPr/>
          </p:nvCxnSpPr>
          <p:spPr bwMode="auto">
            <a:xfrm flipH="1">
              <a:off x="4357188" y="2553331"/>
              <a:ext cx="792424" cy="8810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391880" y="24052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8</a:t>
              </a:r>
            </a:p>
          </p:txBody>
        </p:sp>
        <p:cxnSp>
          <p:nvCxnSpPr>
            <p:cNvPr id="23" name="Straight Arrow Connector 22"/>
            <p:cNvCxnSpPr>
              <a:cxnSpLocks noChangeShapeType="1"/>
              <a:stCxn id="7" idx="3"/>
              <a:endCxn id="11" idx="7"/>
            </p:cNvCxnSpPr>
            <p:nvPr/>
          </p:nvCxnSpPr>
          <p:spPr bwMode="auto">
            <a:xfrm>
              <a:off x="5662188" y="2589763"/>
              <a:ext cx="716960" cy="61959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914742" y="2263558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10</a:t>
              </a:r>
            </a:p>
          </p:txBody>
        </p:sp>
        <p:cxnSp>
          <p:nvCxnSpPr>
            <p:cNvPr id="27" name="Straight Arrow Connector 26"/>
            <p:cNvCxnSpPr>
              <a:cxnSpLocks noChangeShapeType="1"/>
              <a:endCxn id="13" idx="0"/>
            </p:cNvCxnSpPr>
            <p:nvPr/>
          </p:nvCxnSpPr>
          <p:spPr bwMode="auto">
            <a:xfrm>
              <a:off x="4088726" y="3975026"/>
              <a:ext cx="19442" cy="9873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609988" y="4025376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27871" y="550964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-1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  <a:endCxn id="12" idx="6"/>
            </p:cNvCxnSpPr>
            <p:nvPr/>
          </p:nvCxnSpPr>
          <p:spPr bwMode="auto">
            <a:xfrm>
              <a:off x="4316163" y="5539424"/>
              <a:ext cx="744837" cy="37739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endCxn id="12" idx="0"/>
            </p:cNvCxnSpPr>
            <p:nvPr/>
          </p:nvCxnSpPr>
          <p:spPr bwMode="auto">
            <a:xfrm flipH="1">
              <a:off x="5413168" y="3742280"/>
              <a:ext cx="1087841" cy="184898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260488" y="440145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2</a:t>
              </a:r>
            </a:p>
          </p:txBody>
        </p:sp>
        <p:cxnSp>
          <p:nvCxnSpPr>
            <p:cNvPr id="36" name="Straight Arrow Connector 35"/>
            <p:cNvCxnSpPr>
              <a:cxnSpLocks noChangeShapeType="1"/>
              <a:stCxn id="14" idx="0"/>
            </p:cNvCxnSpPr>
            <p:nvPr/>
          </p:nvCxnSpPr>
          <p:spPr bwMode="auto">
            <a:xfrm flipV="1">
              <a:off x="6628168" y="3746647"/>
              <a:ext cx="41129" cy="67152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682631" y="371469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1</a:t>
              </a:r>
            </a:p>
          </p:txBody>
        </p:sp>
        <p:cxnSp>
          <p:nvCxnSpPr>
            <p:cNvPr id="41" name="Straight Arrow Connector 40"/>
            <p:cNvCxnSpPr>
              <a:cxnSpLocks noChangeShapeType="1"/>
              <a:endCxn id="14" idx="5"/>
            </p:cNvCxnSpPr>
            <p:nvPr/>
          </p:nvCxnSpPr>
          <p:spPr bwMode="auto">
            <a:xfrm flipV="1">
              <a:off x="5686985" y="4973936"/>
              <a:ext cx="692163" cy="71910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5957088" y="5101689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-2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55796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219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7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02235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92216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17713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#1: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13859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1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Edges and Cycles</a:t>
            </a: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Weights and Dijkstra</a:t>
            </a:r>
          </a:p>
          <a:p>
            <a:pPr marL="514350" indent="-514350"/>
            <a:r>
              <a:rPr lang="en-US" noProof="1">
                <a:solidFill>
                  <a:srgbClr val="234465"/>
                </a:solidFill>
              </a:rPr>
              <a:t>Bellman-Ford</a:t>
            </a:r>
            <a:endParaRPr lang="en-US" dirty="0">
              <a:solidFill>
                <a:srgbClr val="234465"/>
              </a:solidFill>
            </a:endParaRP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Longest Path in DAG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64727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0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65180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8974"/>
              </p:ext>
            </p:extLst>
          </p:nvPr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Iteration #2: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in Action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296829" y="230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S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endCxn id="11" idx="5"/>
          </p:cNvCxnSpPr>
          <p:nvPr/>
        </p:nvCxnSpPr>
        <p:spPr bwMode="auto">
          <a:xfrm flipV="1">
            <a:off x="2571434" y="3943773"/>
            <a:ext cx="2043543" cy="139190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1991829" y="3613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4511829" y="338801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0800000" flipV="1">
            <a:off x="3296829" y="586527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10800000" flipV="1">
            <a:off x="1991829" y="523642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0800000" flipV="1">
            <a:off x="4511829" y="469218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9685" y="402018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-4</a:t>
            </a:r>
          </a:p>
        </p:txBody>
      </p:sp>
      <p:cxnSp>
        <p:nvCxnSpPr>
          <p:cNvPr id="18" name="Straight Arrow Connector 17"/>
          <p:cNvCxnSpPr>
            <a:cxnSpLocks noChangeShapeType="1"/>
            <a:endCxn id="10" idx="1"/>
          </p:cNvCxnSpPr>
          <p:nvPr/>
        </p:nvCxnSpPr>
        <p:spPr bwMode="auto">
          <a:xfrm flipH="1">
            <a:off x="2593017" y="2827341"/>
            <a:ext cx="792424" cy="88102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27709" y="26792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8</a:t>
            </a:r>
          </a:p>
        </p:txBody>
      </p:sp>
      <p:cxnSp>
        <p:nvCxnSpPr>
          <p:cNvPr id="23" name="Straight Arrow Connector 22"/>
          <p:cNvCxnSpPr>
            <a:cxnSpLocks noChangeShapeType="1"/>
            <a:stCxn id="7" idx="3"/>
            <a:endCxn id="11" idx="7"/>
          </p:cNvCxnSpPr>
          <p:nvPr/>
        </p:nvCxnSpPr>
        <p:spPr bwMode="auto">
          <a:xfrm>
            <a:off x="3898017" y="2863773"/>
            <a:ext cx="716960" cy="61959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50571" y="253756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10</a:t>
            </a:r>
          </a:p>
        </p:txBody>
      </p:sp>
      <p:cxnSp>
        <p:nvCxnSpPr>
          <p:cNvPr id="27" name="Straight Arrow Connector 26"/>
          <p:cNvCxnSpPr>
            <a:cxnSpLocks noChangeShapeType="1"/>
            <a:endCxn id="13" idx="0"/>
          </p:cNvCxnSpPr>
          <p:nvPr/>
        </p:nvCxnSpPr>
        <p:spPr bwMode="auto">
          <a:xfrm>
            <a:off x="2324555" y="4249036"/>
            <a:ext cx="19442" cy="9873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45817" y="4299386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3700" y="578365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-1</a:t>
            </a:r>
          </a:p>
        </p:txBody>
      </p:sp>
      <p:cxnSp>
        <p:nvCxnSpPr>
          <p:cNvPr id="31" name="Straight Arrow Connector 30"/>
          <p:cNvCxnSpPr>
            <a:cxnSpLocks noChangeShapeType="1"/>
            <a:endCxn id="12" idx="6"/>
          </p:cNvCxnSpPr>
          <p:nvPr/>
        </p:nvCxnSpPr>
        <p:spPr bwMode="auto">
          <a:xfrm>
            <a:off x="2551992" y="5813434"/>
            <a:ext cx="744837" cy="37739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33" name="Straight Arrow Connector 32"/>
          <p:cNvCxnSpPr>
            <a:cxnSpLocks noChangeShapeType="1"/>
            <a:endCxn id="12" idx="0"/>
          </p:cNvCxnSpPr>
          <p:nvPr/>
        </p:nvCxnSpPr>
        <p:spPr bwMode="auto">
          <a:xfrm flipH="1">
            <a:off x="3648997" y="4016290"/>
            <a:ext cx="1087841" cy="18489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96317" y="4675460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 2</a:t>
            </a:r>
          </a:p>
        </p:txBody>
      </p:sp>
      <p:cxnSp>
        <p:nvCxnSpPr>
          <p:cNvPr id="36" name="Straight Arrow Connector 35"/>
          <p:cNvCxnSpPr>
            <a:cxnSpLocks noChangeShapeType="1"/>
            <a:stCxn id="14" idx="0"/>
          </p:cNvCxnSpPr>
          <p:nvPr/>
        </p:nvCxnSpPr>
        <p:spPr bwMode="auto">
          <a:xfrm flipV="1">
            <a:off x="4863997" y="4020657"/>
            <a:ext cx="41129" cy="67152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918460" y="39887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1</a:t>
            </a:r>
          </a:p>
        </p:txBody>
      </p:sp>
      <p:cxnSp>
        <p:nvCxnSpPr>
          <p:cNvPr id="41" name="Straight Arrow Connector 40"/>
          <p:cNvCxnSpPr>
            <a:cxnSpLocks noChangeShapeType="1"/>
            <a:endCxn id="14" idx="5"/>
          </p:cNvCxnSpPr>
          <p:nvPr/>
        </p:nvCxnSpPr>
        <p:spPr bwMode="auto">
          <a:xfrm flipV="1">
            <a:off x="3922814" y="5247946"/>
            <a:ext cx="692163" cy="719103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92917" y="537569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-2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2F88D4E-93F9-4FE6-9AE4-E88926CEA3D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36557"/>
          <a:ext cx="51557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1899000"/>
            <a:ext cx="9359952" cy="4462669"/>
          </a:xfrm>
        </p:spPr>
        <p:txBody>
          <a:bodyPr/>
          <a:lstStyle/>
          <a:p>
            <a:r>
              <a:rPr lang="en-US" dirty="0"/>
              <a:t>for v in G </a:t>
            </a:r>
          </a:p>
          <a:p>
            <a:r>
              <a:rPr lang="en-US" dirty="0"/>
              <a:t>   d[v] = infinity</a:t>
            </a:r>
          </a:p>
          <a:p>
            <a:r>
              <a:rPr lang="en-US" dirty="0"/>
              <a:t>   prev[v] = null</a:t>
            </a:r>
          </a:p>
          <a:p>
            <a:r>
              <a:rPr lang="en-US" dirty="0"/>
              <a:t>d[source] = 0</a:t>
            </a:r>
          </a:p>
          <a:p>
            <a:r>
              <a:rPr lang="en-US" dirty="0"/>
              <a:t>for vertex in G.vertices – 1</a:t>
            </a:r>
          </a:p>
          <a:p>
            <a:r>
              <a:rPr lang="en-US" dirty="0"/>
              <a:t>  for edge in edges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   if (d[</a:t>
            </a:r>
            <a:r>
              <a:rPr lang="en-US" dirty="0" err="1"/>
              <a:t>edge.from</a:t>
            </a:r>
            <a:r>
              <a:rPr lang="en-US" dirty="0"/>
              <a:t>] != infinity and </a:t>
            </a:r>
          </a:p>
          <a:p>
            <a:r>
              <a:rPr lang="en-US" dirty="0"/>
              <a:t>        d[</a:t>
            </a:r>
            <a:r>
              <a:rPr lang="en-US" dirty="0" err="1"/>
              <a:t>edge.from</a:t>
            </a:r>
            <a:r>
              <a:rPr lang="en-US" dirty="0"/>
              <a:t>] + </a:t>
            </a:r>
            <a:r>
              <a:rPr lang="en-US" dirty="0" err="1"/>
              <a:t>edge.weight</a:t>
            </a:r>
            <a:r>
              <a:rPr lang="en-US" dirty="0"/>
              <a:t> &lt; d[edge.to]) </a:t>
            </a:r>
          </a:p>
          <a:p>
            <a:r>
              <a:rPr lang="en-US" dirty="0"/>
              <a:t>      update d[edge.to]</a:t>
            </a:r>
          </a:p>
          <a:p>
            <a:r>
              <a:rPr lang="en-US" dirty="0">
                <a:solidFill>
                  <a:schemeClr val="accent2"/>
                </a:solidFill>
              </a:rPr>
              <a:t>// Run the algorithm second time if you can </a:t>
            </a:r>
          </a:p>
          <a:p>
            <a:r>
              <a:rPr lang="en-US" dirty="0">
                <a:solidFill>
                  <a:schemeClr val="accent2"/>
                </a:solidFill>
              </a:rPr>
              <a:t>// update any distance there is a negative cycle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6048" y="1196126"/>
            <a:ext cx="11152588" cy="5832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Algorithm steps pseudocode: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34331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Maximization Application of the Graph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Longest Path in DAG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Introducing The Undefined Graph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Negative Cycles and Edges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longest</a:t>
            </a:r>
            <a:r>
              <a:rPr lang="en-US" dirty="0"/>
              <a:t> distance from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vertex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to          all other </a:t>
            </a:r>
            <a:r>
              <a:rPr lang="en-US" b="1" dirty="0">
                <a:solidFill>
                  <a:schemeClr val="bg1"/>
                </a:solidFill>
              </a:rPr>
              <a:t>vertices</a:t>
            </a:r>
          </a:p>
          <a:p>
            <a:r>
              <a:rPr lang="en-US" dirty="0"/>
              <a:t>NP-Hard for general graph</a:t>
            </a:r>
          </a:p>
          <a:p>
            <a:r>
              <a:rPr lang="en-US" dirty="0"/>
              <a:t>Solvable only for </a:t>
            </a:r>
            <a:r>
              <a:rPr lang="en-US" b="1" dirty="0">
                <a:solidFill>
                  <a:schemeClr val="bg1"/>
                </a:solidFill>
              </a:rPr>
              <a:t>DAG</a:t>
            </a:r>
          </a:p>
          <a:p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paths problem</a:t>
            </a:r>
          </a:p>
          <a:p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Topological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sort-based </a:t>
            </a:r>
            <a:r>
              <a:rPr lang="en-US" dirty="0"/>
              <a:t>algorithm</a:t>
            </a:r>
          </a:p>
          <a:p>
            <a:pPr lvl="1"/>
            <a:r>
              <a:rPr lang="en-US" sz="3398" dirty="0"/>
              <a:t>Time complexity: </a:t>
            </a:r>
            <a:r>
              <a:rPr lang="en-US" sz="3398" b="1" dirty="0">
                <a:solidFill>
                  <a:schemeClr val="bg1"/>
                </a:solidFill>
              </a:rPr>
              <a:t>O(V+E)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 Path Problem</a:t>
            </a:r>
          </a:p>
        </p:txBody>
      </p:sp>
    </p:spTree>
    <p:extLst>
      <p:ext uri="{BB962C8B-B14F-4D97-AF65-F5344CB8AC3E}">
        <p14:creationId xmlns:p14="http://schemas.microsoft.com/office/powerpoint/2010/main" val="25302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98" dirty="0"/>
              <a:t>The </a:t>
            </a:r>
            <a:r>
              <a:rPr lang="en-US" sz="3798" b="1" dirty="0">
                <a:solidFill>
                  <a:schemeClr val="bg1"/>
                </a:solidFill>
              </a:rPr>
              <a:t>Longest</a:t>
            </a:r>
            <a:r>
              <a:rPr lang="en-US" sz="3798" dirty="0"/>
              <a:t> path algorithm</a:t>
            </a:r>
          </a:p>
          <a:p>
            <a:pPr lvl="1"/>
            <a:r>
              <a:rPr lang="en-US" sz="3598" dirty="0"/>
              <a:t>Initialize </a:t>
            </a:r>
            <a:r>
              <a:rPr lang="en-US" sz="3798" b="1" dirty="0">
                <a:solidFill>
                  <a:schemeClr val="bg1"/>
                </a:solidFill>
              </a:rPr>
              <a:t>all</a:t>
            </a:r>
            <a:r>
              <a:rPr lang="en-US" sz="3598" dirty="0"/>
              <a:t> </a:t>
            </a:r>
            <a:r>
              <a:rPr lang="en-US" sz="3798" b="1" dirty="0">
                <a:solidFill>
                  <a:schemeClr val="bg1"/>
                </a:solidFill>
              </a:rPr>
              <a:t>distances</a:t>
            </a:r>
            <a:r>
              <a:rPr lang="en-US" sz="3598" dirty="0"/>
              <a:t> to </a:t>
            </a:r>
            <a:r>
              <a:rPr lang="en-US" sz="3798" b="1" dirty="0">
                <a:solidFill>
                  <a:schemeClr val="bg1"/>
                </a:solidFill>
              </a:rPr>
              <a:t>negative</a:t>
            </a:r>
            <a:r>
              <a:rPr lang="en-US" sz="3598" dirty="0"/>
              <a:t> </a:t>
            </a:r>
            <a:r>
              <a:rPr lang="en-US" sz="3798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798" dirty="0"/>
              <a:t>Create </a:t>
            </a:r>
            <a:r>
              <a:rPr lang="en-US" sz="3798" b="1" dirty="0">
                <a:solidFill>
                  <a:schemeClr val="bg1"/>
                </a:solidFill>
              </a:rPr>
              <a:t>Topological</a:t>
            </a:r>
            <a:r>
              <a:rPr lang="en-US" sz="3798" dirty="0"/>
              <a:t> order of all </a:t>
            </a:r>
            <a:r>
              <a:rPr lang="en-US" sz="3798" b="1" dirty="0">
                <a:solidFill>
                  <a:schemeClr val="bg1"/>
                </a:solidFill>
              </a:rPr>
              <a:t>vertices</a:t>
            </a:r>
          </a:p>
          <a:p>
            <a:pPr lvl="1"/>
            <a:r>
              <a:rPr lang="en-US" sz="3798" dirty="0"/>
              <a:t>For each vertex</a:t>
            </a:r>
          </a:p>
          <a:p>
            <a:pPr lvl="2"/>
            <a:r>
              <a:rPr lang="en-US" sz="3598" dirty="0"/>
              <a:t>If </a:t>
            </a:r>
            <a:r>
              <a:rPr lang="en-US" sz="3798" b="1" dirty="0">
                <a:solidFill>
                  <a:schemeClr val="bg1"/>
                </a:solidFill>
              </a:rPr>
              <a:t>d[v] &lt; d[u] + weight(u, v)</a:t>
            </a:r>
            <a:r>
              <a:rPr lang="en-US" sz="3598" dirty="0"/>
              <a:t> update</a:t>
            </a:r>
          </a:p>
          <a:p>
            <a:pPr lvl="2"/>
            <a:r>
              <a:rPr lang="en-US" sz="3598" dirty="0"/>
              <a:t>You can save the </a:t>
            </a:r>
            <a:r>
              <a:rPr lang="en-US" sz="3798" b="1" dirty="0">
                <a:solidFill>
                  <a:schemeClr val="bg1"/>
                </a:solidFill>
              </a:rPr>
              <a:t>prev[v] </a:t>
            </a:r>
            <a:r>
              <a:rPr lang="en-US" sz="3598" dirty="0"/>
              <a:t>to reconstruct the path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1057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#1: Get nodes in topological order: 1, 3, 4,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56288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3E054-A496-45CA-85C2-460256EC65CB}"/>
              </a:ext>
            </a:extLst>
          </p:cNvPr>
          <p:cNvGrpSpPr/>
          <p:nvPr/>
        </p:nvGrpSpPr>
        <p:grpSpPr>
          <a:xfrm>
            <a:off x="2676000" y="2304000"/>
            <a:ext cx="3536925" cy="3741107"/>
            <a:chOff x="1940255" y="2061022"/>
            <a:chExt cx="3536925" cy="3741107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3220415" y="206102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1940255" y="3664451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4592216" y="353944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32" idx="7"/>
              <a:endCxn id="10" idx="3"/>
            </p:cNvCxnSpPr>
            <p:nvPr/>
          </p:nvCxnSpPr>
          <p:spPr bwMode="auto">
            <a:xfrm flipH="1" flipV="1">
              <a:off x="2541443" y="4220214"/>
              <a:ext cx="858534" cy="102615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19078" y="276751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C03D5DF-2E42-4463-9380-FE18D5D9BB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296829" y="515101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en-US" sz="2800" b="1" dirty="0">
                <a:solidFill>
                  <a:srgbClr val="234465"/>
                </a:solidFill>
                <a:latin typeface="Calibri" pitchFamily="34" charset="0"/>
              </a:endParaRPr>
            </a:p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1	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D2EE9C-13C9-4ED2-A40E-F485B670E1DE}"/>
                </a:ext>
              </a:extLst>
            </p:cNvPr>
            <p:cNvCxnSpPr>
              <a:cxnSpLocks noChangeShapeType="1"/>
              <a:endCxn id="7" idx="5"/>
            </p:cNvCxnSpPr>
            <p:nvPr/>
          </p:nvCxnSpPr>
          <p:spPr bwMode="auto">
            <a:xfrm flipV="1">
              <a:off x="2460085" y="2616785"/>
              <a:ext cx="863478" cy="109691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9B90A3-8702-450B-97FC-D880912A5167}"/>
                </a:ext>
              </a:extLst>
            </p:cNvPr>
            <p:cNvCxnSpPr>
              <a:cxnSpLocks noChangeShapeType="1"/>
              <a:endCxn id="11" idx="4"/>
            </p:cNvCxnSpPr>
            <p:nvPr/>
          </p:nvCxnSpPr>
          <p:spPr bwMode="auto">
            <a:xfrm flipV="1">
              <a:off x="3933372" y="4190560"/>
              <a:ext cx="1011012" cy="10863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C14FE2-89A8-4EA0-853F-1C6D0CE62915}"/>
                </a:ext>
              </a:extLst>
            </p:cNvPr>
            <p:cNvCxnSpPr>
              <a:cxnSpLocks noChangeShapeType="1"/>
              <a:endCxn id="11" idx="7"/>
            </p:cNvCxnSpPr>
            <p:nvPr/>
          </p:nvCxnSpPr>
          <p:spPr bwMode="auto">
            <a:xfrm>
              <a:off x="3857696" y="2616682"/>
              <a:ext cx="837668" cy="10181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0FB606-92FE-4624-9D79-CC9E445472FA}"/>
                </a:ext>
              </a:extLst>
            </p:cNvPr>
            <p:cNvSpPr txBox="1"/>
            <p:nvPr/>
          </p:nvSpPr>
          <p:spPr>
            <a:xfrm>
              <a:off x="2917288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93522A-F0FB-401D-AD1C-54D92D564576}"/>
                </a:ext>
              </a:extLst>
            </p:cNvPr>
            <p:cNvSpPr txBox="1"/>
            <p:nvPr/>
          </p:nvSpPr>
          <p:spPr>
            <a:xfrm>
              <a:off x="4001165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C454F2-DBD9-4A44-ACCF-6A8EEF28DC20}"/>
                </a:ext>
              </a:extLst>
            </p:cNvPr>
            <p:cNvSpPr txBox="1"/>
            <p:nvPr/>
          </p:nvSpPr>
          <p:spPr>
            <a:xfrm>
              <a:off x="4411586" y="2757467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#2.1: The first vertex in the topological order is 1: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551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3E054-A496-45CA-85C2-460256EC65CB}"/>
              </a:ext>
            </a:extLst>
          </p:cNvPr>
          <p:cNvGrpSpPr/>
          <p:nvPr/>
        </p:nvGrpSpPr>
        <p:grpSpPr>
          <a:xfrm>
            <a:off x="2676000" y="2304000"/>
            <a:ext cx="3536925" cy="3741107"/>
            <a:chOff x="1940255" y="2061022"/>
            <a:chExt cx="3536925" cy="3741107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3220415" y="206102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1940255" y="3664451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4592216" y="353944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32" idx="7"/>
              <a:endCxn id="10" idx="3"/>
            </p:cNvCxnSpPr>
            <p:nvPr/>
          </p:nvCxnSpPr>
          <p:spPr bwMode="auto">
            <a:xfrm flipH="1" flipV="1">
              <a:off x="2541443" y="4220214"/>
              <a:ext cx="858534" cy="102615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bg1"/>
              </a:solidFill>
              <a:round/>
              <a:headEnd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19078" y="2767511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C03D5DF-2E42-4463-9380-FE18D5D9BB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296829" y="515101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en-US" sz="2800" b="1" dirty="0">
                <a:solidFill>
                  <a:srgbClr val="234465"/>
                </a:solidFill>
                <a:latin typeface="Calibri" pitchFamily="34" charset="0"/>
              </a:endParaRPr>
            </a:p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1	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D2EE9C-13C9-4ED2-A40E-F485B670E1DE}"/>
                </a:ext>
              </a:extLst>
            </p:cNvPr>
            <p:cNvCxnSpPr>
              <a:cxnSpLocks noChangeShapeType="1"/>
              <a:endCxn id="7" idx="5"/>
            </p:cNvCxnSpPr>
            <p:nvPr/>
          </p:nvCxnSpPr>
          <p:spPr bwMode="auto">
            <a:xfrm flipV="1">
              <a:off x="2460085" y="2616785"/>
              <a:ext cx="863478" cy="109691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9B90A3-8702-450B-97FC-D880912A5167}"/>
                </a:ext>
              </a:extLst>
            </p:cNvPr>
            <p:cNvCxnSpPr>
              <a:cxnSpLocks noChangeShapeType="1"/>
              <a:endCxn id="11" idx="4"/>
            </p:cNvCxnSpPr>
            <p:nvPr/>
          </p:nvCxnSpPr>
          <p:spPr bwMode="auto">
            <a:xfrm flipV="1">
              <a:off x="3933372" y="4190560"/>
              <a:ext cx="1011012" cy="10863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C14FE2-89A8-4EA0-853F-1C6D0CE62915}"/>
                </a:ext>
              </a:extLst>
            </p:cNvPr>
            <p:cNvCxnSpPr>
              <a:cxnSpLocks noChangeShapeType="1"/>
              <a:endCxn id="11" idx="7"/>
            </p:cNvCxnSpPr>
            <p:nvPr/>
          </p:nvCxnSpPr>
          <p:spPr bwMode="auto">
            <a:xfrm>
              <a:off x="3857696" y="2616682"/>
              <a:ext cx="837668" cy="10181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0FB606-92FE-4624-9D79-CC9E445472FA}"/>
                </a:ext>
              </a:extLst>
            </p:cNvPr>
            <p:cNvSpPr txBox="1"/>
            <p:nvPr/>
          </p:nvSpPr>
          <p:spPr>
            <a:xfrm>
              <a:off x="2917288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93522A-F0FB-401D-AD1C-54D92D564576}"/>
                </a:ext>
              </a:extLst>
            </p:cNvPr>
            <p:cNvSpPr txBox="1"/>
            <p:nvPr/>
          </p:nvSpPr>
          <p:spPr>
            <a:xfrm>
              <a:off x="4001165" y="4112440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C454F2-DBD9-4A44-ACCF-6A8EEF28DC20}"/>
                </a:ext>
              </a:extLst>
            </p:cNvPr>
            <p:cNvSpPr txBox="1"/>
            <p:nvPr/>
          </p:nvSpPr>
          <p:spPr>
            <a:xfrm>
              <a:off x="4411586" y="2757467"/>
              <a:ext cx="1065594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4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#2.1: The first vertex in the topological order is 1: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00563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956160" y="230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2676000" y="3907429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5327961" y="3782421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2" idx="7"/>
            <a:endCxn id="10" idx="3"/>
          </p:cNvCxnSpPr>
          <p:nvPr/>
        </p:nvCxnSpPr>
        <p:spPr bwMode="auto">
          <a:xfrm flipH="1" flipV="1">
            <a:off x="3277188" y="4463192"/>
            <a:ext cx="858534" cy="102615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54823" y="30104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03D5DF-2E42-4463-9380-FE18D5D9BB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2574" y="539399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endParaRPr lang="en-US" sz="2800" b="1" dirty="0">
              <a:solidFill>
                <a:srgbClr val="234465"/>
              </a:solidFill>
              <a:latin typeface="Calibri" pitchFamily="34" charset="0"/>
            </a:endParaRPr>
          </a:p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	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D2EE9C-13C9-4ED2-A40E-F485B670E1DE}"/>
              </a:ext>
            </a:extLst>
          </p:cNvPr>
          <p:cNvCxnSpPr>
            <a:cxnSpLocks noChangeShapeType="1"/>
            <a:endCxn id="7" idx="5"/>
          </p:cNvCxnSpPr>
          <p:nvPr/>
        </p:nvCxnSpPr>
        <p:spPr bwMode="auto">
          <a:xfrm flipV="1">
            <a:off x="3195830" y="2859763"/>
            <a:ext cx="863478" cy="109691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9B90A3-8702-450B-97FC-D880912A5167}"/>
              </a:ext>
            </a:extLst>
          </p:cNvPr>
          <p:cNvCxnSpPr>
            <a:cxnSpLocks noChangeShapeType="1"/>
            <a:endCxn id="11" idx="4"/>
          </p:cNvCxnSpPr>
          <p:nvPr/>
        </p:nvCxnSpPr>
        <p:spPr bwMode="auto">
          <a:xfrm flipV="1">
            <a:off x="4669117" y="4433538"/>
            <a:ext cx="1011012" cy="108636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14FE2-89A8-4EA0-853F-1C6D0CE62915}"/>
              </a:ext>
            </a:extLst>
          </p:cNvPr>
          <p:cNvCxnSpPr>
            <a:cxnSpLocks noChangeShapeType="1"/>
            <a:endCxn id="11" idx="7"/>
          </p:cNvCxnSpPr>
          <p:nvPr/>
        </p:nvCxnSpPr>
        <p:spPr bwMode="auto">
          <a:xfrm>
            <a:off x="4593441" y="2859660"/>
            <a:ext cx="837668" cy="101811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0FB606-92FE-4624-9D79-CC9E445472FA}"/>
              </a:ext>
            </a:extLst>
          </p:cNvPr>
          <p:cNvSpPr txBox="1"/>
          <p:nvPr/>
        </p:nvSpPr>
        <p:spPr>
          <a:xfrm>
            <a:off x="3653033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93522A-F0FB-401D-AD1C-54D92D564576}"/>
              </a:ext>
            </a:extLst>
          </p:cNvPr>
          <p:cNvSpPr txBox="1"/>
          <p:nvPr/>
        </p:nvSpPr>
        <p:spPr>
          <a:xfrm>
            <a:off x="4736910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454F2-DBD9-4A44-ACCF-6A8EEF28DC20}"/>
              </a:ext>
            </a:extLst>
          </p:cNvPr>
          <p:cNvSpPr txBox="1"/>
          <p:nvPr/>
        </p:nvSpPr>
        <p:spPr>
          <a:xfrm>
            <a:off x="5147331" y="3000445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04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#2.2: The next vertex in the topological order is 3: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76820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956160" y="230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2676000" y="3907429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5327961" y="3782421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2" idx="7"/>
            <a:endCxn id="10" idx="3"/>
          </p:cNvCxnSpPr>
          <p:nvPr/>
        </p:nvCxnSpPr>
        <p:spPr bwMode="auto">
          <a:xfrm flipH="1" flipV="1">
            <a:off x="3277188" y="4463192"/>
            <a:ext cx="858534" cy="102615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54823" y="30104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03D5DF-2E42-4463-9380-FE18D5D9BB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2574" y="539399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endParaRPr lang="en-US" sz="2800" b="1" dirty="0">
              <a:solidFill>
                <a:srgbClr val="234465"/>
              </a:solidFill>
              <a:latin typeface="Calibri" pitchFamily="34" charset="0"/>
            </a:endParaRPr>
          </a:p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	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D2EE9C-13C9-4ED2-A40E-F485B670E1DE}"/>
              </a:ext>
            </a:extLst>
          </p:cNvPr>
          <p:cNvCxnSpPr>
            <a:cxnSpLocks noChangeShapeType="1"/>
            <a:endCxn id="7" idx="5"/>
          </p:cNvCxnSpPr>
          <p:nvPr/>
        </p:nvCxnSpPr>
        <p:spPr bwMode="auto">
          <a:xfrm flipV="1">
            <a:off x="3195830" y="2859763"/>
            <a:ext cx="863478" cy="109691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9B90A3-8702-450B-97FC-D880912A5167}"/>
              </a:ext>
            </a:extLst>
          </p:cNvPr>
          <p:cNvCxnSpPr>
            <a:cxnSpLocks noChangeShapeType="1"/>
            <a:endCxn id="11" idx="4"/>
          </p:cNvCxnSpPr>
          <p:nvPr/>
        </p:nvCxnSpPr>
        <p:spPr bwMode="auto">
          <a:xfrm flipV="1">
            <a:off x="4669117" y="4433538"/>
            <a:ext cx="1011012" cy="108636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14FE2-89A8-4EA0-853F-1C6D0CE62915}"/>
              </a:ext>
            </a:extLst>
          </p:cNvPr>
          <p:cNvCxnSpPr>
            <a:cxnSpLocks noChangeShapeType="1"/>
            <a:endCxn id="11" idx="7"/>
          </p:cNvCxnSpPr>
          <p:nvPr/>
        </p:nvCxnSpPr>
        <p:spPr bwMode="auto">
          <a:xfrm>
            <a:off x="4593441" y="2859660"/>
            <a:ext cx="837668" cy="101811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0FB606-92FE-4624-9D79-CC9E445472FA}"/>
              </a:ext>
            </a:extLst>
          </p:cNvPr>
          <p:cNvSpPr txBox="1"/>
          <p:nvPr/>
        </p:nvSpPr>
        <p:spPr>
          <a:xfrm>
            <a:off x="3653033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93522A-F0FB-401D-AD1C-54D92D564576}"/>
              </a:ext>
            </a:extLst>
          </p:cNvPr>
          <p:cNvSpPr txBox="1"/>
          <p:nvPr/>
        </p:nvSpPr>
        <p:spPr>
          <a:xfrm>
            <a:off x="4736910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454F2-DBD9-4A44-ACCF-6A8EEF28DC20}"/>
              </a:ext>
            </a:extLst>
          </p:cNvPr>
          <p:cNvSpPr txBox="1"/>
          <p:nvPr/>
        </p:nvSpPr>
        <p:spPr>
          <a:xfrm>
            <a:off x="5147331" y="3000445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11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#2.3: The next vertex in the topological order is 4: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Path Algorithm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442BB9A-A21F-4AC9-8312-07F54FC04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22371"/>
              </p:ext>
            </p:extLst>
          </p:nvPr>
        </p:nvGraphicFramePr>
        <p:xfrm>
          <a:off x="7041000" y="2551298"/>
          <a:ext cx="3826396" cy="80288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3956160" y="230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10800000" flipV="1">
            <a:off x="2676000" y="3907429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0800000" flipV="1">
            <a:off x="5327961" y="3782421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32" idx="7"/>
            <a:endCxn id="10" idx="3"/>
          </p:cNvCxnSpPr>
          <p:nvPr/>
        </p:nvCxnSpPr>
        <p:spPr bwMode="auto">
          <a:xfrm flipH="1" flipV="1">
            <a:off x="3277188" y="4463192"/>
            <a:ext cx="858534" cy="102615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54823" y="3010489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03D5DF-2E42-4463-9380-FE18D5D9BB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2574" y="539399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endParaRPr lang="en-US" sz="2800" b="1" dirty="0">
              <a:solidFill>
                <a:srgbClr val="234465"/>
              </a:solidFill>
              <a:latin typeface="Calibri" pitchFamily="34" charset="0"/>
            </a:endParaRPr>
          </a:p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	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D2EE9C-13C9-4ED2-A40E-F485B670E1DE}"/>
              </a:ext>
            </a:extLst>
          </p:cNvPr>
          <p:cNvCxnSpPr>
            <a:cxnSpLocks noChangeShapeType="1"/>
            <a:endCxn id="7" idx="5"/>
          </p:cNvCxnSpPr>
          <p:nvPr/>
        </p:nvCxnSpPr>
        <p:spPr bwMode="auto">
          <a:xfrm flipV="1">
            <a:off x="3195830" y="2859763"/>
            <a:ext cx="863478" cy="109691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9B90A3-8702-450B-97FC-D880912A5167}"/>
              </a:ext>
            </a:extLst>
          </p:cNvPr>
          <p:cNvCxnSpPr>
            <a:cxnSpLocks noChangeShapeType="1"/>
            <a:endCxn id="11" idx="4"/>
          </p:cNvCxnSpPr>
          <p:nvPr/>
        </p:nvCxnSpPr>
        <p:spPr bwMode="auto">
          <a:xfrm flipV="1">
            <a:off x="4669117" y="4433538"/>
            <a:ext cx="1011012" cy="108636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14FE2-89A8-4EA0-853F-1C6D0CE62915}"/>
              </a:ext>
            </a:extLst>
          </p:cNvPr>
          <p:cNvCxnSpPr>
            <a:cxnSpLocks noChangeShapeType="1"/>
            <a:endCxn id="11" idx="7"/>
          </p:cNvCxnSpPr>
          <p:nvPr/>
        </p:nvCxnSpPr>
        <p:spPr bwMode="auto">
          <a:xfrm>
            <a:off x="4593441" y="2859660"/>
            <a:ext cx="837668" cy="1018115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bg1"/>
            </a:solidFill>
            <a:round/>
            <a:headEnd/>
            <a:tailEnd type="arrow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0FB606-92FE-4624-9D79-CC9E445472FA}"/>
              </a:ext>
            </a:extLst>
          </p:cNvPr>
          <p:cNvSpPr txBox="1"/>
          <p:nvPr/>
        </p:nvSpPr>
        <p:spPr>
          <a:xfrm>
            <a:off x="3653033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93522A-F0FB-401D-AD1C-54D92D564576}"/>
              </a:ext>
            </a:extLst>
          </p:cNvPr>
          <p:cNvSpPr txBox="1"/>
          <p:nvPr/>
        </p:nvSpPr>
        <p:spPr>
          <a:xfrm>
            <a:off x="4736910" y="4355418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C454F2-DBD9-4A44-ACCF-6A8EEF28DC20}"/>
              </a:ext>
            </a:extLst>
          </p:cNvPr>
          <p:cNvSpPr txBox="1"/>
          <p:nvPr/>
        </p:nvSpPr>
        <p:spPr>
          <a:xfrm>
            <a:off x="5147331" y="3000445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69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Negative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3000" b="1" dirty="0"/>
              <a:t> and cycles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2800" b="1" dirty="0">
                <a:solidFill>
                  <a:schemeClr val="bg2"/>
                </a:solidFill>
              </a:rPr>
              <a:t> shortest paths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Dijkstra</a:t>
            </a:r>
            <a:r>
              <a:rPr lang="en-US" sz="2800" b="1" dirty="0">
                <a:solidFill>
                  <a:schemeClr val="bg2"/>
                </a:solidFill>
              </a:rPr>
              <a:t> and negative weights 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Bellman-Ford</a:t>
            </a:r>
            <a:r>
              <a:rPr lang="en-US" sz="3000" b="1" dirty="0"/>
              <a:t> algorithm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Longest</a:t>
            </a:r>
            <a:r>
              <a:rPr lang="en-US" sz="3000" b="1" dirty="0"/>
              <a:t> Paths in Graph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What is a negative edge: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Edge with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>
                <a:solidFill>
                  <a:srgbClr val="234465"/>
                </a:solidFill>
              </a:rPr>
              <a:t> than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endParaRPr lang="en-US" dirty="0">
              <a:solidFill>
                <a:srgbClr val="234465"/>
              </a:solidFill>
            </a:endParaRP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presented in any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rgbClr val="234465"/>
                </a:solidFill>
              </a:rPr>
              <a:t> in the 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both </a:t>
            </a:r>
            <a:r>
              <a:rPr lang="en-US" b="1" dirty="0">
                <a:solidFill>
                  <a:schemeClr val="bg1"/>
                </a:solidFill>
              </a:rPr>
              <a:t>directed</a:t>
            </a:r>
            <a:r>
              <a:rPr lang="en-US" dirty="0">
                <a:solidFill>
                  <a:srgbClr val="234465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undirected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Can be a part of a </a:t>
            </a: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/>
            <a:endParaRPr lang="en-US" dirty="0">
              <a:solidFill>
                <a:srgbClr val="234465"/>
              </a:solidFill>
            </a:endParaRP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</a:t>
            </a:r>
            <a:r>
              <a:rPr lang="en-US" dirty="0">
                <a:solidFill>
                  <a:srgbClr val="F2A40D"/>
                </a:solidFill>
              </a:rPr>
              <a:t>-73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Negative Edge</a:t>
            </a:r>
          </a:p>
        </p:txBody>
      </p:sp>
      <p:cxnSp>
        <p:nvCxnSpPr>
          <p:cNvPr id="6" name="Straight Arrow Connector 5"/>
          <p:cNvCxnSpPr>
            <a:cxnSpLocks noChangeShapeType="1"/>
            <a:stCxn id="8" idx="2"/>
          </p:cNvCxnSpPr>
          <p:nvPr/>
        </p:nvCxnSpPr>
        <p:spPr bwMode="auto">
          <a:xfrm>
            <a:off x="4640336" y="5914559"/>
            <a:ext cx="2232752" cy="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F2A40D"/>
            </a:solidFill>
            <a:round/>
            <a:headEnd/>
            <a:tailEnd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6866954" y="5589000"/>
            <a:ext cx="668046" cy="651118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3936000" y="5589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40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Negative </a:t>
            </a:r>
            <a:r>
              <a:rPr lang="en-US" b="1" dirty="0">
                <a:solidFill>
                  <a:srgbClr val="F2A40D"/>
                </a:solidFill>
              </a:rPr>
              <a:t>weight</a:t>
            </a:r>
            <a:r>
              <a:rPr lang="en-US" dirty="0">
                <a:solidFill>
                  <a:srgbClr val="234465"/>
                </a:solidFill>
              </a:rPr>
              <a:t> cycle in graph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rgbClr val="F2A40D"/>
                </a:solidFill>
              </a:rPr>
              <a:t>Cycle</a:t>
            </a:r>
            <a:r>
              <a:rPr lang="en-US" dirty="0">
                <a:solidFill>
                  <a:srgbClr val="234465"/>
                </a:solidFill>
              </a:rPr>
              <a:t> with </a:t>
            </a:r>
            <a:r>
              <a:rPr lang="en-US" sz="3398" b="1" dirty="0">
                <a:solidFill>
                  <a:srgbClr val="F2A40D"/>
                </a:solidFill>
              </a:rPr>
              <a:t>weights</a:t>
            </a:r>
            <a:r>
              <a:rPr lang="en-US" dirty="0">
                <a:solidFill>
                  <a:srgbClr val="234465"/>
                </a:solidFill>
              </a:rPr>
              <a:t> that </a:t>
            </a:r>
            <a:r>
              <a:rPr lang="en-US" sz="3398" b="1" dirty="0">
                <a:solidFill>
                  <a:srgbClr val="F2A40D"/>
                </a:solidFill>
              </a:rPr>
              <a:t>sum</a:t>
            </a:r>
            <a:r>
              <a:rPr lang="en-US" dirty="0">
                <a:solidFill>
                  <a:srgbClr val="234465"/>
                </a:solidFill>
              </a:rPr>
              <a:t> to a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number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If there is </a:t>
            </a:r>
            <a:r>
              <a:rPr lang="en-US" sz="3400" b="1" dirty="0">
                <a:solidFill>
                  <a:srgbClr val="F2A40D"/>
                </a:solidFill>
              </a:rPr>
              <a:t>negative</a:t>
            </a:r>
            <a:r>
              <a:rPr lang="en-US" dirty="0">
                <a:solidFill>
                  <a:srgbClr val="234465"/>
                </a:solidFill>
              </a:rPr>
              <a:t> cycle </a:t>
            </a:r>
            <a:r>
              <a:rPr lang="en-US" sz="3400" b="1" dirty="0">
                <a:solidFill>
                  <a:srgbClr val="F2A40D"/>
                </a:solidFill>
              </a:rPr>
              <a:t>reachable</a:t>
            </a:r>
            <a:r>
              <a:rPr lang="en-US" dirty="0">
                <a:solidFill>
                  <a:srgbClr val="234465"/>
                </a:solidFill>
              </a:rPr>
              <a:t> from the </a:t>
            </a:r>
            <a:r>
              <a:rPr lang="en-US" sz="3400" b="1" dirty="0">
                <a:solidFill>
                  <a:srgbClr val="F2A40D"/>
                </a:solidFill>
              </a:rPr>
              <a:t>source</a:t>
            </a:r>
            <a:r>
              <a:rPr lang="en-US" dirty="0">
                <a:solidFill>
                  <a:srgbClr val="234465"/>
                </a:solidFill>
              </a:rPr>
              <a:t> node, then the path is </a:t>
            </a:r>
            <a:r>
              <a:rPr lang="en-US" sz="3400" b="1" dirty="0">
                <a:solidFill>
                  <a:srgbClr val="F2A40D"/>
                </a:solidFill>
              </a:rPr>
              <a:t>undefined</a:t>
            </a:r>
          </a:p>
          <a:p>
            <a:pPr marL="442912" lvl="1" indent="0">
              <a:buNone/>
            </a:pPr>
            <a:r>
              <a:rPr lang="en-US" dirty="0">
                <a:solidFill>
                  <a:srgbClr val="234465"/>
                </a:solidFill>
              </a:rPr>
              <a:t>                                                                </a:t>
            </a: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marL="442912" lvl="1" indent="0">
              <a:buNone/>
            </a:pPr>
            <a:endParaRPr lang="en-US" b="1" dirty="0"/>
          </a:p>
          <a:p>
            <a:pPr lvl="1"/>
            <a:r>
              <a:rPr lang="en-US" dirty="0"/>
              <a:t>Path from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/>
              <a:t> to </a:t>
            </a:r>
            <a:r>
              <a:rPr lang="en-US" b="1" dirty="0">
                <a:solidFill>
                  <a:srgbClr val="F2A40D"/>
                </a:solidFill>
              </a:rPr>
              <a:t>E </a:t>
            </a:r>
            <a:r>
              <a:rPr lang="en-US" dirty="0"/>
              <a:t>is </a:t>
            </a:r>
            <a:r>
              <a:rPr lang="en-US" b="1" dirty="0">
                <a:solidFill>
                  <a:srgbClr val="F2A40D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A8469-9225-44E2-BF74-AA7B71D96BBF}"/>
              </a:ext>
            </a:extLst>
          </p:cNvPr>
          <p:cNvGrpSpPr/>
          <p:nvPr/>
        </p:nvGrpSpPr>
        <p:grpSpPr>
          <a:xfrm>
            <a:off x="1731000" y="4059000"/>
            <a:ext cx="7767695" cy="1485000"/>
            <a:chOff x="2451000" y="3631500"/>
            <a:chExt cx="7767695" cy="1485000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rot="10800000" flipV="1">
              <a:off x="245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rot="10800000" flipV="1">
              <a:off x="4341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rot="10800000" flipV="1">
              <a:off x="6006000" y="4380198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rot="10800000" flipV="1">
              <a:off x="7806000" y="4374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rot="10800000" flipV="1">
              <a:off x="9514359" y="4378064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4" idx="2"/>
              <a:endCxn id="45" idx="6"/>
            </p:cNvCxnSpPr>
            <p:nvPr/>
          </p:nvCxnSpPr>
          <p:spPr bwMode="auto">
            <a:xfrm>
              <a:off x="3155336" y="4699559"/>
              <a:ext cx="1185664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45" idx="2"/>
            </p:cNvCxnSpPr>
            <p:nvPr/>
          </p:nvCxnSpPr>
          <p:spPr bwMode="auto">
            <a:xfrm flipV="1">
              <a:off x="5045336" y="4699558"/>
              <a:ext cx="960663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46" idx="2"/>
            </p:cNvCxnSpPr>
            <p:nvPr/>
          </p:nvCxnSpPr>
          <p:spPr bwMode="auto">
            <a:xfrm flipV="1">
              <a:off x="6710336" y="4699558"/>
              <a:ext cx="1095664" cy="619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>
              <a:off x="8510336" y="4699559"/>
              <a:ext cx="1004023" cy="658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sp>
          <p:nvSpPr>
            <p:cNvPr id="36" name="Circular Arrow 35"/>
            <p:cNvSpPr/>
            <p:nvPr/>
          </p:nvSpPr>
          <p:spPr bwMode="auto">
            <a:xfrm rot="178796" flipH="1">
              <a:off x="6492612" y="3631500"/>
              <a:ext cx="1531112" cy="1485000"/>
            </a:xfrm>
            <a:prstGeom prst="circularArrow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B8938C-5F3B-4B56-8E93-1E10B9D1CF28}"/>
              </a:ext>
            </a:extLst>
          </p:cNvPr>
          <p:cNvSpPr/>
          <p:nvPr/>
        </p:nvSpPr>
        <p:spPr>
          <a:xfrm>
            <a:off x="6279122" y="3525589"/>
            <a:ext cx="518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177B9-7CF8-420F-AA42-F7EB6AC37CA8}"/>
              </a:ext>
            </a:extLst>
          </p:cNvPr>
          <p:cNvSpPr/>
          <p:nvPr/>
        </p:nvSpPr>
        <p:spPr>
          <a:xfrm>
            <a:off x="2677490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1B286-C385-4C84-9AE0-FC2EF64AFA63}"/>
              </a:ext>
            </a:extLst>
          </p:cNvPr>
          <p:cNvSpPr/>
          <p:nvPr/>
        </p:nvSpPr>
        <p:spPr>
          <a:xfrm>
            <a:off x="4609139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650FC-CA60-42CB-8F45-B0DE1845E87F}"/>
              </a:ext>
            </a:extLst>
          </p:cNvPr>
          <p:cNvSpPr/>
          <p:nvPr/>
        </p:nvSpPr>
        <p:spPr>
          <a:xfrm>
            <a:off x="6344526" y="450911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6DA4AD-0FE3-425F-BAC2-FB650D7003D5}"/>
              </a:ext>
            </a:extLst>
          </p:cNvPr>
          <p:cNvSpPr/>
          <p:nvPr/>
        </p:nvSpPr>
        <p:spPr>
          <a:xfrm>
            <a:off x="8043896" y="45091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6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Dijkstra’s Killer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Negative Weights and Dijkstra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Consider the following graph what is </a:t>
            </a:r>
            <a:r>
              <a:rPr lang="en-US" dirty="0"/>
              <a:t>the shortest path </a:t>
            </a:r>
            <a:r>
              <a:rPr lang="en-US" b="1" dirty="0">
                <a:solidFill>
                  <a:srgbClr val="F2A40D"/>
                </a:solidFill>
              </a:rPr>
              <a:t>(A, C)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The output will be </a:t>
            </a:r>
            <a:r>
              <a:rPr lang="en-US" b="1" dirty="0">
                <a:solidFill>
                  <a:srgbClr val="F2A40D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  <a:p>
            <a:r>
              <a:rPr lang="en-US" dirty="0">
                <a:solidFill>
                  <a:srgbClr val="234465"/>
                </a:solidFill>
              </a:rPr>
              <a:t>We can see that the correct answer is </a:t>
            </a:r>
            <a:r>
              <a:rPr lang="en-US" b="1" dirty="0">
                <a:solidFill>
                  <a:srgbClr val="F2A40D"/>
                </a:solidFill>
              </a:rPr>
              <a:t>-5</a:t>
            </a:r>
            <a:r>
              <a:rPr lang="en-US" dirty="0">
                <a:solidFill>
                  <a:srgbClr val="234465"/>
                </a:solidFill>
              </a:rPr>
              <a:t> for </a:t>
            </a:r>
            <a:r>
              <a:rPr lang="en-US" b="1" dirty="0">
                <a:solidFill>
                  <a:srgbClr val="F2A40D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</a:t>
            </a:r>
            <a:r>
              <a:rPr lang="en-US" b="1" dirty="0">
                <a:solidFill>
                  <a:srgbClr val="F2A40D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0800000" flipV="1">
            <a:off x="2406000" y="328836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0800000" flipV="1">
            <a:off x="5203832" y="437400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0800000" flipV="1">
            <a:off x="5556000" y="2256867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B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6" idx="1"/>
            <a:endCxn id="8" idx="6"/>
          </p:cNvCxnSpPr>
          <p:nvPr/>
        </p:nvCxnSpPr>
        <p:spPr bwMode="auto">
          <a:xfrm flipV="1">
            <a:off x="3007188" y="2582426"/>
            <a:ext cx="2548812" cy="801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1" name="Straight Arrow Connector 10"/>
          <p:cNvCxnSpPr>
            <a:cxnSpLocks noChangeShapeType="1"/>
            <a:stCxn id="6" idx="3"/>
            <a:endCxn id="7" idx="6"/>
          </p:cNvCxnSpPr>
          <p:nvPr/>
        </p:nvCxnSpPr>
        <p:spPr bwMode="auto">
          <a:xfrm>
            <a:off x="3007188" y="3844129"/>
            <a:ext cx="2196644" cy="85543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8" idx="4"/>
          </p:cNvCxnSpPr>
          <p:nvPr/>
        </p:nvCxnSpPr>
        <p:spPr bwMode="auto">
          <a:xfrm flipH="1">
            <a:off x="5659148" y="2907984"/>
            <a:ext cx="249020" cy="146601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6714" y="2332984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9208" y="4129601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8168" y="3208993"/>
            <a:ext cx="10655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rgbClr val="F2A40D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5192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8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Why does Dijkstra </a:t>
            </a:r>
            <a:r>
              <a:rPr lang="en-US" b="1" dirty="0">
                <a:solidFill>
                  <a:srgbClr val="F2A40D"/>
                </a:solidFill>
              </a:rPr>
              <a:t>fail</a:t>
            </a:r>
            <a:r>
              <a:rPr lang="en-US" dirty="0">
                <a:solidFill>
                  <a:srgbClr val="234465"/>
                </a:solidFill>
              </a:rPr>
              <a:t> with negative edges?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Dijkstra assumes that once we mark the node as </a:t>
            </a:r>
            <a:r>
              <a:rPr lang="en-US" sz="3398" b="1" dirty="0">
                <a:solidFill>
                  <a:srgbClr val="F2A40D"/>
                </a:solidFill>
              </a:rPr>
              <a:t>visited</a:t>
            </a:r>
            <a:r>
              <a:rPr lang="en-US" dirty="0">
                <a:solidFill>
                  <a:srgbClr val="234465"/>
                </a:solidFill>
              </a:rPr>
              <a:t> as a parent node the </a:t>
            </a:r>
            <a:r>
              <a:rPr lang="en-US" sz="3398" b="1" dirty="0">
                <a:solidFill>
                  <a:srgbClr val="F2A40D"/>
                </a:solidFill>
              </a:rPr>
              <a:t>shortest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2A40D"/>
                </a:solidFill>
              </a:rPr>
              <a:t>path</a:t>
            </a:r>
            <a:r>
              <a:rPr lang="en-US" dirty="0">
                <a:solidFill>
                  <a:srgbClr val="234465"/>
                </a:solidFill>
              </a:rPr>
              <a:t> to it is </a:t>
            </a:r>
            <a:r>
              <a:rPr lang="en-US" sz="3398" b="1" dirty="0">
                <a:solidFill>
                  <a:srgbClr val="F2A40D"/>
                </a:solidFill>
              </a:rPr>
              <a:t>found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The above assumption is </a:t>
            </a:r>
            <a:r>
              <a:rPr lang="en-US" sz="3398" b="1" dirty="0">
                <a:solidFill>
                  <a:srgbClr val="F2A40D"/>
                </a:solidFill>
              </a:rPr>
              <a:t>true</a:t>
            </a:r>
            <a:r>
              <a:rPr lang="en-US" sz="3398" dirty="0">
                <a:solidFill>
                  <a:srgbClr val="234465"/>
                </a:solidFill>
              </a:rPr>
              <a:t> for </a:t>
            </a:r>
            <a:r>
              <a:rPr lang="en-US" sz="3398" b="1" dirty="0">
                <a:solidFill>
                  <a:srgbClr val="F2A40D"/>
                </a:solidFill>
              </a:rPr>
              <a:t>non-negative</a:t>
            </a:r>
            <a:r>
              <a:rPr lang="en-US" sz="3398" dirty="0">
                <a:solidFill>
                  <a:srgbClr val="234465"/>
                </a:solidFill>
              </a:rPr>
              <a:t> weights</a:t>
            </a:r>
          </a:p>
          <a:p>
            <a:pPr lvl="1"/>
            <a:r>
              <a:rPr lang="en-US" sz="3398" dirty="0">
                <a:solidFill>
                  <a:srgbClr val="234465"/>
                </a:solidFill>
              </a:rPr>
              <a:t>We </a:t>
            </a:r>
            <a:r>
              <a:rPr lang="en-US" sz="3398" b="1" dirty="0">
                <a:solidFill>
                  <a:srgbClr val="F2A40D"/>
                </a:solidFill>
              </a:rPr>
              <a:t>never</a:t>
            </a:r>
            <a:r>
              <a:rPr lang="en-US" sz="3398" dirty="0">
                <a:solidFill>
                  <a:srgbClr val="234465"/>
                </a:solidFill>
              </a:rPr>
              <a:t> can change the </a:t>
            </a:r>
            <a:r>
              <a:rPr lang="en-US" sz="3398" b="1" dirty="0">
                <a:solidFill>
                  <a:srgbClr val="F2A40D"/>
                </a:solidFill>
              </a:rPr>
              <a:t>minimum</a:t>
            </a:r>
            <a:r>
              <a:rPr lang="en-US" sz="3398" dirty="0">
                <a:solidFill>
                  <a:srgbClr val="234465"/>
                </a:solidFill>
              </a:rPr>
              <a:t> by adding any </a:t>
            </a:r>
            <a:r>
              <a:rPr lang="en-US" sz="3398" b="1" dirty="0">
                <a:solidFill>
                  <a:srgbClr val="F2A40D"/>
                </a:solidFill>
              </a:rPr>
              <a:t>positive</a:t>
            </a:r>
            <a:r>
              <a:rPr lang="en-US" sz="3398" dirty="0">
                <a:solidFill>
                  <a:srgbClr val="234465"/>
                </a:solidFill>
              </a:rPr>
              <a:t> number, however we </a:t>
            </a:r>
            <a:r>
              <a:rPr lang="en-US" sz="3398" b="1" dirty="0">
                <a:solidFill>
                  <a:srgbClr val="F2A40D"/>
                </a:solidFill>
              </a:rPr>
              <a:t>can</a:t>
            </a:r>
            <a:r>
              <a:rPr lang="en-US" sz="3398" dirty="0">
                <a:solidFill>
                  <a:srgbClr val="234465"/>
                </a:solidFill>
              </a:rPr>
              <a:t> by adding </a:t>
            </a:r>
            <a:r>
              <a:rPr lang="en-US" sz="3398" b="1" dirty="0">
                <a:solidFill>
                  <a:srgbClr val="F2A40D"/>
                </a:solidFill>
              </a:rPr>
              <a:t>negative</a:t>
            </a:r>
            <a:r>
              <a:rPr lang="en-US" sz="3398" dirty="0">
                <a:solidFill>
                  <a:srgbClr val="234465"/>
                </a:solidFill>
              </a:rPr>
              <a:t> 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Weights and Dijkstra</a:t>
            </a:r>
          </a:p>
        </p:txBody>
      </p:sp>
    </p:spTree>
    <p:extLst>
      <p:ext uri="{BB962C8B-B14F-4D97-AF65-F5344CB8AC3E}">
        <p14:creationId xmlns:p14="http://schemas.microsoft.com/office/powerpoint/2010/main" val="1900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Shorts Path in Graph with Negative Edges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Bellman-Ford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6007</TotalTime>
  <Words>2434</Words>
  <Application>Microsoft Office PowerPoint</Application>
  <PresentationFormat>Широк екран</PresentationFormat>
  <Paragraphs>820</Paragraphs>
  <Slides>41</Slides>
  <Notes>36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Graphs Bellman-Ford and Longest Path</vt:lpstr>
      <vt:lpstr>Table of Contents</vt:lpstr>
      <vt:lpstr>Negative Cycles and Edges</vt:lpstr>
      <vt:lpstr>Negative Edge</vt:lpstr>
      <vt:lpstr>Negative Weight Cycles</vt:lpstr>
      <vt:lpstr>Negative Weights and Dijkstra</vt:lpstr>
      <vt:lpstr>Negative Weights and Dijkstra</vt:lpstr>
      <vt:lpstr>Negative Weights and Dijkstra</vt:lpstr>
      <vt:lpstr>Bellman-Ford Algorithm</vt:lpstr>
      <vt:lpstr>Bellman-Ford Algorithm</vt:lpstr>
      <vt:lpstr>Bellman-Ford Algorithm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in Action</vt:lpstr>
      <vt:lpstr>Bellman-Ford Algorithm</vt:lpstr>
      <vt:lpstr>Longest Path in DAG</vt:lpstr>
      <vt:lpstr>The Longest Path Problem</vt:lpstr>
      <vt:lpstr>Longest Path Algorithm</vt:lpstr>
      <vt:lpstr>Longest Path Algorithm</vt:lpstr>
      <vt:lpstr>Longest Path Algorithm</vt:lpstr>
      <vt:lpstr>Longest Path Algorithm</vt:lpstr>
      <vt:lpstr>Longest Path Algorithm</vt:lpstr>
      <vt:lpstr>Longest Path Algorithm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Graphs Bellman Ford Longest Path in DAG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Vasil Dimov</cp:lastModifiedBy>
  <cp:revision>444</cp:revision>
  <dcterms:created xsi:type="dcterms:W3CDTF">2018-05-23T13:08:44Z</dcterms:created>
  <dcterms:modified xsi:type="dcterms:W3CDTF">2021-01-20T16:43:41Z</dcterms:modified>
  <cp:category>computer programming;programming;software development;software engineering</cp:category>
</cp:coreProperties>
</file>