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1"/>
  </p:notesMasterIdLst>
  <p:handoutMasterIdLst>
    <p:handoutMasterId r:id="rId102"/>
  </p:handoutMasterIdLst>
  <p:sldIdLst>
    <p:sldId id="503" r:id="rId2"/>
    <p:sldId id="276" r:id="rId3"/>
    <p:sldId id="643" r:id="rId4"/>
    <p:sldId id="644" r:id="rId5"/>
    <p:sldId id="646" r:id="rId6"/>
    <p:sldId id="647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8" r:id="rId18"/>
    <p:sldId id="659" r:id="rId19"/>
    <p:sldId id="660" r:id="rId20"/>
    <p:sldId id="662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622" r:id="rId34"/>
    <p:sldId id="623" r:id="rId35"/>
    <p:sldId id="624" r:id="rId36"/>
    <p:sldId id="625" r:id="rId37"/>
    <p:sldId id="626" r:id="rId38"/>
    <p:sldId id="627" r:id="rId39"/>
    <p:sldId id="628" r:id="rId40"/>
    <p:sldId id="629" r:id="rId41"/>
    <p:sldId id="630" r:id="rId42"/>
    <p:sldId id="631" r:id="rId43"/>
    <p:sldId id="632" r:id="rId44"/>
    <p:sldId id="633" r:id="rId45"/>
    <p:sldId id="634" r:id="rId46"/>
    <p:sldId id="635" r:id="rId47"/>
    <p:sldId id="636" r:id="rId48"/>
    <p:sldId id="638" r:id="rId49"/>
    <p:sldId id="663" r:id="rId50"/>
    <p:sldId id="538" r:id="rId51"/>
    <p:sldId id="539" r:id="rId52"/>
    <p:sldId id="541" r:id="rId53"/>
    <p:sldId id="556" r:id="rId54"/>
    <p:sldId id="557" r:id="rId55"/>
    <p:sldId id="558" r:id="rId56"/>
    <p:sldId id="559" r:id="rId57"/>
    <p:sldId id="560" r:id="rId58"/>
    <p:sldId id="561" r:id="rId59"/>
    <p:sldId id="562" r:id="rId60"/>
    <p:sldId id="563" r:id="rId61"/>
    <p:sldId id="564" r:id="rId62"/>
    <p:sldId id="565" r:id="rId63"/>
    <p:sldId id="566" r:id="rId64"/>
    <p:sldId id="567" r:id="rId65"/>
    <p:sldId id="568" r:id="rId66"/>
    <p:sldId id="569" r:id="rId67"/>
    <p:sldId id="570" r:id="rId68"/>
    <p:sldId id="571" r:id="rId69"/>
    <p:sldId id="572" r:id="rId70"/>
    <p:sldId id="573" r:id="rId71"/>
    <p:sldId id="574" r:id="rId72"/>
    <p:sldId id="575" r:id="rId73"/>
    <p:sldId id="576" r:id="rId74"/>
    <p:sldId id="577" r:id="rId75"/>
    <p:sldId id="578" r:id="rId76"/>
    <p:sldId id="579" r:id="rId77"/>
    <p:sldId id="580" r:id="rId78"/>
    <p:sldId id="581" r:id="rId79"/>
    <p:sldId id="582" r:id="rId80"/>
    <p:sldId id="583" r:id="rId81"/>
    <p:sldId id="584" r:id="rId82"/>
    <p:sldId id="585" r:id="rId83"/>
    <p:sldId id="586" r:id="rId84"/>
    <p:sldId id="587" r:id="rId85"/>
    <p:sldId id="588" r:id="rId86"/>
    <p:sldId id="589" r:id="rId87"/>
    <p:sldId id="590" r:id="rId88"/>
    <p:sldId id="591" r:id="rId89"/>
    <p:sldId id="592" r:id="rId90"/>
    <p:sldId id="593" r:id="rId91"/>
    <p:sldId id="594" r:id="rId92"/>
    <p:sldId id="595" r:id="rId93"/>
    <p:sldId id="596" r:id="rId94"/>
    <p:sldId id="597" r:id="rId95"/>
    <p:sldId id="349" r:id="rId96"/>
    <p:sldId id="401" r:id="rId97"/>
    <p:sldId id="259" r:id="rId98"/>
    <p:sldId id="493" r:id="rId99"/>
    <p:sldId id="405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Rod Cutting" id="{192DB349-2BB3-4288-8B54-05C1FDC1563F}">
          <p14:sldIdLst>
            <p14:sldId id="643"/>
            <p14:sldId id="644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2"/>
          </p14:sldIdLst>
        </p14:section>
        <p14:section name="Knapsack" id="{60B10721-B0C7-41DA-A3A9-54C7BFAB4F34}">
          <p14:sldIdLst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63"/>
          </p14:sldIdLst>
        </p14:section>
        <p14:section name="LIS" id="{B9584CE0-9875-4FBC-81C2-D59A20BC13B2}">
          <p14:sldIdLst>
            <p14:sldId id="538"/>
            <p14:sldId id="539"/>
            <p14:sldId id="541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1A334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7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5/10/relationships/revisionInfo" Target="revisionInfo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04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60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05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53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9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0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31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02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4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80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1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88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63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44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4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52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64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5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29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21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04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30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98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2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00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36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5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9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5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27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06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981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53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72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876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524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93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4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40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4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940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28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849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041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43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81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048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588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82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338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1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284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472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885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531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29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539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223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462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9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6095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2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32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4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7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5" Type="http://schemas.openxmlformats.org/officeDocument/2006/relationships/image" Target="../media/image3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6.svg"/><Relationship Id="rId5" Type="http://schemas.openxmlformats.org/officeDocument/2006/relationships/image" Target="../media/image28.png"/><Relationship Id="rId15" Type="http://schemas.openxmlformats.org/officeDocument/2006/relationships/image" Target="../media/image32.sv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8.svg"/><Relationship Id="rId1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napsack_problem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sv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sv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57.png"/><Relationship Id="rId10" Type="http://schemas.openxmlformats.org/officeDocument/2006/relationships/image" Target="../media/image4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5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  <a:hlinkClick r:id="rId3"/>
              </a:rPr>
              <a:t>https://about.softuni.bg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</a:rPr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Complex Problem with </a:t>
            </a:r>
            <a:r>
              <a:rPr lang="en-US">
                <a:solidFill>
                  <a:srgbClr val="234465"/>
                </a:solidFill>
              </a:rPr>
              <a:t>Simple Solutions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Dynamic Programming Advanced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94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97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6290623">
            <a:off x="3297150" y="3514272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41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65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9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13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85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28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51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76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30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53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97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21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97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81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803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27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72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97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21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44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68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93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34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84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9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97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20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45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70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93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9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90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22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52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9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25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9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43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22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90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916796" y="50351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568684" y="49885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95571" y="37458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1269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857754" y="2054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889273" y="2054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551" y="2469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761" y="2873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999914">
            <a:off x="3935287" y="3640673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321801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567923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02607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48729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76517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94078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42876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674884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623" y="2926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21824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46423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88183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127956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889486" y="2054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721134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49313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184935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630846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889273" y="2054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59" y="2469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129600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357779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9340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4949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11" y="4244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257873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755330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01452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007" y="4307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883146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117830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363952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533" y="3927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6165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451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023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818774" y="3195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135396" y="3195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436414" y="3195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50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0793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167291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007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0050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46627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137014" y="4970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818774" y="4970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826796" y="50801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78684" y="50335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05571" y="37908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745690" y="3519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7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246" y="1338801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846000" y="2124000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877519" y="2124000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797" y="2539172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007" y="294360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124586">
            <a:off x="6299765" y="2621811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310047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556169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90853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36975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753418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82324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417008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663130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69" y="2996372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206490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34669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870080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116202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877732" y="2124000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709380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37559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173181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619092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877519" y="2123999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205" y="2539172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117846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346025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81647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37737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57" y="4314337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246119" y="449241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743576" y="449241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89698" y="449241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253" y="437754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871392" y="4555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106076" y="4555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352198" y="4555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779" y="3997644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604800" y="4175723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33400" y="4175723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90600" y="4175723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807020" y="3264997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123642" y="3264996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424660" y="3264996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96" y="552054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96181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155537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53" y="552054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88751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34873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125260" y="5040162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807020" y="5040162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93220" y="52038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512476" y="51536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59108" y="39636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757492" y="35439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448719" y="3969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247126" y="202238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75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007" y="5913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1269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812754" y="2054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844273" y="2054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51" y="2469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761" y="2873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6522923">
            <a:off x="5058576" y="4751843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276801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522923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57607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03729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72017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49078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38376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629884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623" y="2926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17324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01423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83683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082956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844486" y="2054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676134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04313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139935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585846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844273" y="2054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959" y="2469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084600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312779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4840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0449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11" y="4244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212873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710330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56452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007" y="4307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838146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072830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318952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533" y="3927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5715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001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573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773774" y="3195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090396" y="3195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391414" y="3195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50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6293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122291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007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5550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01627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092014" y="4970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773774" y="4970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80016" y="5471739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58910" y="5914953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59974" y="5134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79230" y="5083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25862" y="3893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724246" y="3474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415473" y="3899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213880" y="1952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607" y="5907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822392" y="6086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281748" y="6086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246505" y="6091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492627" y="6091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844486" y="3652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251470" y="3652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7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007" y="5868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76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9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4222386">
            <a:off x="6208636" y="4681424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23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47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1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95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67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0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33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58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12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35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9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03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9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63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85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9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54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9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03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26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0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75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16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66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1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9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02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27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52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75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1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72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04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34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1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07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1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25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04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72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14974" y="5089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34230" y="5038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080862" y="3848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679246" y="3429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370473" y="3854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168880" y="1907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607" y="5862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777392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236748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201505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447627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799486" y="3607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206470" y="3607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DEAD8AA-6880-4F3D-AC7D-407870F006C3}"/>
              </a:ext>
            </a:extLst>
          </p:cNvPr>
          <p:cNvSpPr txBox="1"/>
          <p:nvPr/>
        </p:nvSpPr>
        <p:spPr>
          <a:xfrm>
            <a:off x="4370473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007" y="5868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76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9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443214">
            <a:off x="7483326" y="2328705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23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47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1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95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67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0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33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58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12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35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9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03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9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63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85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9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54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9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03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26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0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75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16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66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1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9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02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27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52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75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1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72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04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34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1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07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1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25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04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72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14974" y="5089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34230" y="5038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080862" y="3848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679246" y="3429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370473" y="3854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168880" y="1907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607" y="5862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777392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236748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201505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447627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799486" y="3607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206470" y="3607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DEAD8AA-6880-4F3D-AC7D-407870F006C3}"/>
              </a:ext>
            </a:extLst>
          </p:cNvPr>
          <p:cNvSpPr txBox="1"/>
          <p:nvPr/>
        </p:nvSpPr>
        <p:spPr>
          <a:xfrm>
            <a:off x="4370473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83023C-3DEC-4E3D-A33C-0684F6B1E583}"/>
              </a:ext>
            </a:extLst>
          </p:cNvPr>
          <p:cNvSpPr txBox="1"/>
          <p:nvPr/>
        </p:nvSpPr>
        <p:spPr>
          <a:xfrm>
            <a:off x="6976447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A346A6-2918-4AD5-B1CB-22216085F4D7}"/>
              </a:ext>
            </a:extLst>
          </p:cNvPr>
          <p:cNvSpPr txBox="1"/>
          <p:nvPr/>
        </p:nvSpPr>
        <p:spPr>
          <a:xfrm>
            <a:off x="4969584" y="248427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10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7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07" y="5868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902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934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605590">
            <a:off x="8715748" y="1968044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366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612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47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93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810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239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473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719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263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91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926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172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934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766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94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229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675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934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174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402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638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94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302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800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 </a:t>
            </a:r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46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928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162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408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661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90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47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863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180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481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52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212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45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91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182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863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849974" y="5089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569230" y="5038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215862" y="3848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814246" y="3429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505473" y="3854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303880" y="1907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607" y="5862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912392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371748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336505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582627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34486" y="3607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341470" y="3607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DEAD8AA-6880-4F3D-AC7D-407870F006C3}"/>
              </a:ext>
            </a:extLst>
          </p:cNvPr>
          <p:cNvSpPr txBox="1"/>
          <p:nvPr/>
        </p:nvSpPr>
        <p:spPr>
          <a:xfrm>
            <a:off x="4505473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83023C-3DEC-4E3D-A33C-0684F6B1E583}"/>
              </a:ext>
            </a:extLst>
          </p:cNvPr>
          <p:cNvSpPr txBox="1"/>
          <p:nvPr/>
        </p:nvSpPr>
        <p:spPr>
          <a:xfrm>
            <a:off x="7111447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A346A6-2918-4AD5-B1CB-22216085F4D7}"/>
              </a:ext>
            </a:extLst>
          </p:cNvPr>
          <p:cNvSpPr txBox="1"/>
          <p:nvPr/>
        </p:nvSpPr>
        <p:spPr>
          <a:xfrm>
            <a:off x="5104584" y="248427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6582C1-FC9D-4E6B-A1E4-B0257DC5FBE9}"/>
              </a:ext>
            </a:extLst>
          </p:cNvPr>
          <p:cNvSpPr txBox="1"/>
          <p:nvPr/>
        </p:nvSpPr>
        <p:spPr>
          <a:xfrm>
            <a:off x="8797504" y="24707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A482EF-27C1-4962-939F-ED1131A25146}"/>
              </a:ext>
            </a:extLst>
          </p:cNvPr>
          <p:cNvSpPr txBox="1"/>
          <p:nvPr/>
        </p:nvSpPr>
        <p:spPr>
          <a:xfrm>
            <a:off x="11063401" y="20365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2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Reconstructing Solution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D3E6F-249D-453A-943D-7A20A22D4229}"/>
              </a:ext>
            </a:extLst>
          </p:cNvPr>
          <p:cNvSpPr txBox="1"/>
          <p:nvPr/>
        </p:nvSpPr>
        <p:spPr>
          <a:xfrm>
            <a:off x="1062644" y="2209800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FDD20-13F3-4441-BFD6-497CFF483949}"/>
              </a:ext>
            </a:extLst>
          </p:cNvPr>
          <p:cNvSpPr txBox="1"/>
          <p:nvPr/>
        </p:nvSpPr>
        <p:spPr>
          <a:xfrm>
            <a:off x="1177304" y="2648755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D2514E-CFD4-47E0-B963-1AECDF1E80FD}"/>
              </a:ext>
            </a:extLst>
          </p:cNvPr>
          <p:cNvSpPr txBox="1"/>
          <p:nvPr/>
        </p:nvSpPr>
        <p:spPr>
          <a:xfrm>
            <a:off x="609600" y="3979433"/>
            <a:ext cx="162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Best 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75C4E2-09EA-48B5-9BCA-52F4C014F4AF}"/>
              </a:ext>
            </a:extLst>
          </p:cNvPr>
          <p:cNvSpPr txBox="1"/>
          <p:nvPr/>
        </p:nvSpPr>
        <p:spPr>
          <a:xfrm>
            <a:off x="668288" y="4418388"/>
            <a:ext cx="154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Best Prev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237324" y="2238622"/>
          <a:ext cx="8706247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477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209800" y="4027842"/>
          <a:ext cx="8706247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477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68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43500" y="1267349"/>
            <a:ext cx="10305000" cy="5388756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static int </a:t>
            </a:r>
            <a:r>
              <a:rPr lang="en-US" altLang="en-US" sz="2400" dirty="0" err="1">
                <a:solidFill>
                  <a:schemeClr val="tx2"/>
                </a:solidFill>
              </a:rPr>
              <a:t>CutRod</a:t>
            </a:r>
            <a:r>
              <a:rPr lang="en-US" altLang="en-US" sz="2400" dirty="0">
                <a:solidFill>
                  <a:schemeClr val="tx2"/>
                </a:solidFill>
              </a:rPr>
              <a:t>(int length)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if (length == 0) return 0;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if (</a:t>
            </a:r>
            <a:r>
              <a:rPr lang="en-US" altLang="en-US" sz="2400" dirty="0" err="1">
                <a:solidFill>
                  <a:schemeClr val="tx2"/>
                </a:solidFill>
              </a:rPr>
              <a:t>bestPrices</a:t>
            </a:r>
            <a:r>
              <a:rPr lang="en-US" altLang="en-US" sz="2400" dirty="0">
                <a:solidFill>
                  <a:schemeClr val="tx2"/>
                </a:solidFill>
              </a:rPr>
              <a:t>[length] != 0) return </a:t>
            </a:r>
            <a:r>
              <a:rPr lang="en-US" altLang="en-US" sz="2400" dirty="0" err="1">
                <a:solidFill>
                  <a:schemeClr val="tx2"/>
                </a:solidFill>
              </a:rPr>
              <a:t>bestPrices</a:t>
            </a:r>
            <a:r>
              <a:rPr lang="en-US" altLang="en-US" sz="2400" dirty="0">
                <a:solidFill>
                  <a:schemeClr val="tx2"/>
                </a:solidFill>
              </a:rPr>
              <a:t>[length];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var </a:t>
            </a:r>
            <a:r>
              <a:rPr lang="en-US" altLang="en-US" sz="2400" dirty="0" err="1">
                <a:solidFill>
                  <a:schemeClr val="tx2"/>
                </a:solidFill>
              </a:rPr>
              <a:t>bestPrice</a:t>
            </a:r>
            <a:r>
              <a:rPr lang="en-US" altLang="en-US" sz="2400" dirty="0">
                <a:solidFill>
                  <a:schemeClr val="tx2"/>
                </a:solidFill>
              </a:rPr>
              <a:t> = prices[length];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var </a:t>
            </a:r>
            <a:r>
              <a:rPr lang="en-US" altLang="en-US" sz="2400" dirty="0" err="1">
                <a:solidFill>
                  <a:schemeClr val="tx2"/>
                </a:solidFill>
              </a:rPr>
              <a:t>bestCombo</a:t>
            </a:r>
            <a:r>
              <a:rPr lang="en-US" altLang="en-US" sz="2400" dirty="0">
                <a:solidFill>
                  <a:schemeClr val="tx2"/>
                </a:solidFill>
              </a:rPr>
              <a:t> = length;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for (int </a:t>
            </a:r>
            <a:r>
              <a:rPr lang="en-US" altLang="en-US" sz="2400" dirty="0" err="1">
                <a:solidFill>
                  <a:schemeClr val="tx2"/>
                </a:solidFill>
              </a:rPr>
              <a:t>i</a:t>
            </a:r>
            <a:r>
              <a:rPr lang="en-US" altLang="en-US" sz="2400" dirty="0">
                <a:solidFill>
                  <a:schemeClr val="tx2"/>
                </a:solidFill>
              </a:rPr>
              <a:t> = 1; </a:t>
            </a:r>
            <a:r>
              <a:rPr lang="en-US" altLang="en-US" sz="2400" dirty="0" err="1">
                <a:solidFill>
                  <a:schemeClr val="tx2"/>
                </a:solidFill>
              </a:rPr>
              <a:t>i</a:t>
            </a:r>
            <a:r>
              <a:rPr lang="en-US" altLang="en-US" sz="2400" dirty="0">
                <a:solidFill>
                  <a:schemeClr val="tx2"/>
                </a:solidFill>
              </a:rPr>
              <a:t> &lt; length; </a:t>
            </a:r>
            <a:r>
              <a:rPr lang="en-US" altLang="en-US" sz="2400" dirty="0" err="1">
                <a:solidFill>
                  <a:schemeClr val="tx2"/>
                </a:solidFill>
              </a:rPr>
              <a:t>i</a:t>
            </a:r>
            <a:r>
              <a:rPr lang="en-US" altLang="en-US" sz="2400" dirty="0">
                <a:solidFill>
                  <a:schemeClr val="tx2"/>
                </a:solidFill>
              </a:rPr>
              <a:t>++)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  var price = prices[</a:t>
            </a:r>
            <a:r>
              <a:rPr lang="en-US" altLang="en-US" sz="2400" dirty="0" err="1">
                <a:solidFill>
                  <a:schemeClr val="tx2"/>
                </a:solidFill>
              </a:rPr>
              <a:t>i</a:t>
            </a:r>
            <a:r>
              <a:rPr lang="en-US" altLang="en-US" sz="2400" dirty="0">
                <a:solidFill>
                  <a:schemeClr val="tx2"/>
                </a:solidFill>
              </a:rPr>
              <a:t>] + </a:t>
            </a:r>
            <a:r>
              <a:rPr lang="en-US" altLang="en-US" sz="2400" dirty="0" err="1">
                <a:solidFill>
                  <a:schemeClr val="tx2"/>
                </a:solidFill>
              </a:rPr>
              <a:t>CutRod</a:t>
            </a:r>
            <a:r>
              <a:rPr lang="en-US" altLang="en-US" sz="2400" dirty="0">
                <a:solidFill>
                  <a:schemeClr val="tx2"/>
                </a:solidFill>
              </a:rPr>
              <a:t>(length - </a:t>
            </a:r>
            <a:r>
              <a:rPr lang="en-US" altLang="en-US" sz="2400" dirty="0" err="1">
                <a:solidFill>
                  <a:schemeClr val="tx2"/>
                </a:solidFill>
              </a:rPr>
              <a:t>i</a:t>
            </a:r>
            <a:r>
              <a:rPr lang="en-US" altLang="en-US" sz="2400" dirty="0">
                <a:solidFill>
                  <a:schemeClr val="tx2"/>
                </a:solidFill>
              </a:rPr>
              <a:t>);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  if (price &gt; </a:t>
            </a:r>
            <a:r>
              <a:rPr lang="en-US" altLang="en-US" sz="2400" dirty="0" err="1">
                <a:solidFill>
                  <a:schemeClr val="tx2"/>
                </a:solidFill>
              </a:rPr>
              <a:t>bestPrice</a:t>
            </a:r>
            <a:r>
              <a:rPr lang="en-US" altLang="en-US" sz="2400" dirty="0">
                <a:solidFill>
                  <a:schemeClr val="tx2"/>
                </a:solidFill>
              </a:rPr>
              <a:t>)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    </a:t>
            </a:r>
            <a:r>
              <a:rPr lang="en-US" altLang="en-US" sz="2400" dirty="0" err="1">
                <a:solidFill>
                  <a:schemeClr val="tx2"/>
                </a:solidFill>
              </a:rPr>
              <a:t>bestPrice</a:t>
            </a:r>
            <a:r>
              <a:rPr lang="en-US" altLang="en-US" sz="2400" dirty="0">
                <a:solidFill>
                  <a:schemeClr val="tx2"/>
                </a:solidFill>
              </a:rPr>
              <a:t> = price; </a:t>
            </a:r>
            <a:r>
              <a:rPr lang="en-US" altLang="en-US" sz="2400" dirty="0" err="1">
                <a:solidFill>
                  <a:schemeClr val="tx2"/>
                </a:solidFill>
              </a:rPr>
              <a:t>bestCombo</a:t>
            </a:r>
            <a:r>
              <a:rPr lang="en-US" altLang="en-US" sz="2400" dirty="0">
                <a:solidFill>
                  <a:schemeClr val="tx2"/>
                </a:solidFill>
              </a:rPr>
              <a:t> = </a:t>
            </a:r>
            <a:r>
              <a:rPr lang="en-US" altLang="en-US" sz="2400" dirty="0" err="1">
                <a:solidFill>
                  <a:schemeClr val="tx2"/>
                </a:solidFill>
              </a:rPr>
              <a:t>i</a:t>
            </a:r>
            <a:r>
              <a:rPr lang="en-US" altLang="en-US" sz="2400" dirty="0">
                <a:solidFill>
                  <a:schemeClr val="tx2"/>
                </a:solidFill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</a:rPr>
              <a:t>bestPrices</a:t>
            </a:r>
            <a:r>
              <a:rPr lang="en-US" altLang="en-US" sz="2400" dirty="0">
                <a:solidFill>
                  <a:schemeClr val="tx2"/>
                </a:solidFill>
              </a:rPr>
              <a:t>[length] = </a:t>
            </a:r>
            <a:r>
              <a:rPr lang="en-US" altLang="en-US" sz="2400" dirty="0" err="1">
                <a:solidFill>
                  <a:schemeClr val="tx2"/>
                </a:solidFill>
              </a:rPr>
              <a:t>bestPrice</a:t>
            </a:r>
            <a:r>
              <a:rPr lang="en-US" altLang="en-US" sz="2400" dirty="0">
                <a:solidFill>
                  <a:schemeClr val="tx2"/>
                </a:solidFill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combo[length] = </a:t>
            </a:r>
            <a:r>
              <a:rPr lang="en-US" altLang="en-US" sz="2400" dirty="0" err="1">
                <a:solidFill>
                  <a:schemeClr val="tx2"/>
                </a:solidFill>
              </a:rPr>
              <a:t>bestCombo</a:t>
            </a:r>
            <a:r>
              <a:rPr lang="en-US" altLang="en-US" sz="2400" dirty="0">
                <a:solidFill>
                  <a:schemeClr val="tx2"/>
                </a:solidFill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  return </a:t>
            </a:r>
            <a:r>
              <a:rPr lang="en-US" altLang="en-US" sz="2400" dirty="0" err="1">
                <a:solidFill>
                  <a:schemeClr val="tx2"/>
                </a:solidFill>
              </a:rPr>
              <a:t>bestPrice</a:t>
            </a:r>
            <a:r>
              <a:rPr lang="en-US" altLang="en-US" sz="2400" dirty="0">
                <a:solidFill>
                  <a:schemeClr val="tx2"/>
                </a:solidFill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Recursive Solution</a:t>
            </a:r>
          </a:p>
        </p:txBody>
      </p:sp>
    </p:spTree>
    <p:extLst>
      <p:ext uri="{BB962C8B-B14F-4D97-AF65-F5344CB8AC3E}">
        <p14:creationId xmlns:p14="http://schemas.microsoft.com/office/powerpoint/2010/main" val="15872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236000" y="1314000"/>
            <a:ext cx="9865594" cy="485393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for (int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= 1;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&lt;= length;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++)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var </a:t>
            </a:r>
            <a:r>
              <a:rPr lang="en-US" sz="2400" dirty="0" err="1">
                <a:solidFill>
                  <a:schemeClr val="tx2"/>
                </a:solidFill>
              </a:rPr>
              <a:t>bestPrice</a:t>
            </a:r>
            <a:r>
              <a:rPr lang="en-US" sz="2400" dirty="0">
                <a:solidFill>
                  <a:schemeClr val="tx2"/>
                </a:solidFill>
              </a:rPr>
              <a:t> = prices[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var </a:t>
            </a:r>
            <a:r>
              <a:rPr lang="en-US" sz="2400" dirty="0" err="1">
                <a:solidFill>
                  <a:schemeClr val="tx2"/>
                </a:solidFill>
              </a:rPr>
              <a:t>bestCombo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for (int j = 1; </a:t>
            </a:r>
            <a:r>
              <a:rPr lang="en-US" sz="2400">
                <a:solidFill>
                  <a:schemeClr val="tx2"/>
                </a:solidFill>
              </a:rPr>
              <a:t>j &lt;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; </a:t>
            </a:r>
            <a:r>
              <a:rPr lang="en-US" sz="2400" dirty="0" err="1">
                <a:solidFill>
                  <a:schemeClr val="tx2"/>
                </a:solidFill>
              </a:rPr>
              <a:t>j++</a:t>
            </a:r>
            <a:r>
              <a:rPr lang="en-US" sz="2400" dirty="0">
                <a:solidFill>
                  <a:schemeClr val="tx2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if (</a:t>
            </a:r>
            <a:r>
              <a:rPr lang="en-US" sz="2400" dirty="0" err="1">
                <a:solidFill>
                  <a:schemeClr val="tx2"/>
                </a:solidFill>
              </a:rPr>
              <a:t>bestPrices</a:t>
            </a:r>
            <a:r>
              <a:rPr lang="en-US" sz="2400" dirty="0">
                <a:solidFill>
                  <a:schemeClr val="tx2"/>
                </a:solidFill>
              </a:rPr>
              <a:t>[j] + </a:t>
            </a:r>
            <a:r>
              <a:rPr lang="en-US" sz="2400" dirty="0" err="1">
                <a:solidFill>
                  <a:schemeClr val="tx2"/>
                </a:solidFill>
              </a:rPr>
              <a:t>bestPrices</a:t>
            </a:r>
            <a:r>
              <a:rPr lang="en-US" sz="2400" dirty="0">
                <a:solidFill>
                  <a:schemeClr val="tx2"/>
                </a:solidFill>
              </a:rPr>
              <a:t>[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- j] &gt; </a:t>
            </a:r>
            <a:r>
              <a:rPr lang="en-US" sz="2400" dirty="0" err="1">
                <a:solidFill>
                  <a:schemeClr val="tx2"/>
                </a:solidFill>
              </a:rPr>
              <a:t>bestPrice</a:t>
            </a:r>
            <a:r>
              <a:rPr lang="en-US" sz="2400" dirty="0">
                <a:solidFill>
                  <a:schemeClr val="tx2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err="1">
                <a:solidFill>
                  <a:schemeClr val="tx2"/>
                </a:solidFill>
              </a:rPr>
              <a:t>bestPrice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 err="1">
                <a:solidFill>
                  <a:schemeClr val="tx2"/>
                </a:solidFill>
              </a:rPr>
              <a:t>bestPrices</a:t>
            </a:r>
            <a:r>
              <a:rPr lang="en-US" sz="2400" dirty="0">
                <a:solidFill>
                  <a:schemeClr val="tx2"/>
                </a:solidFill>
              </a:rPr>
              <a:t>[j] + </a:t>
            </a:r>
            <a:r>
              <a:rPr lang="en-US" sz="2400" dirty="0" err="1">
                <a:solidFill>
                  <a:schemeClr val="tx2"/>
                </a:solidFill>
              </a:rPr>
              <a:t>bestPrices</a:t>
            </a:r>
            <a:r>
              <a:rPr lang="en-US" sz="2400" dirty="0">
                <a:solidFill>
                  <a:schemeClr val="tx2"/>
                </a:solidFill>
              </a:rPr>
              <a:t>[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- j];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err="1">
                <a:solidFill>
                  <a:schemeClr val="tx2"/>
                </a:solidFill>
              </a:rPr>
              <a:t>bestCombo</a:t>
            </a:r>
            <a:r>
              <a:rPr lang="en-US" sz="2400" dirty="0">
                <a:solidFill>
                  <a:schemeClr val="tx2"/>
                </a:solidFill>
              </a:rPr>
              <a:t> = j;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 err="1">
                <a:solidFill>
                  <a:schemeClr val="tx2"/>
                </a:solidFill>
              </a:rPr>
              <a:t>bestPrices</a:t>
            </a:r>
            <a:r>
              <a:rPr lang="en-US" sz="2400" dirty="0">
                <a:solidFill>
                  <a:schemeClr val="tx2"/>
                </a:solidFill>
              </a:rPr>
              <a:t>[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] = </a:t>
            </a:r>
            <a:r>
              <a:rPr lang="en-US" sz="2400" dirty="0" err="1">
                <a:solidFill>
                  <a:schemeClr val="tx2"/>
                </a:solidFill>
              </a:rPr>
              <a:t>bestPrice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combo[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] = </a:t>
            </a:r>
            <a:r>
              <a:rPr lang="en-US" sz="2400" dirty="0" err="1">
                <a:solidFill>
                  <a:schemeClr val="tx2"/>
                </a:solidFill>
              </a:rPr>
              <a:t>bestCombo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Iterative Solution</a:t>
            </a:r>
          </a:p>
        </p:txBody>
      </p:sp>
    </p:spTree>
    <p:extLst>
      <p:ext uri="{BB962C8B-B14F-4D97-AF65-F5344CB8AC3E}">
        <p14:creationId xmlns:p14="http://schemas.microsoft.com/office/powerpoint/2010/main" val="9252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Rod Cutting</a:t>
            </a:r>
          </a:p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Knapsack</a:t>
            </a:r>
          </a:p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Longest Increasing Subsequence (LIS)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766000" y="2574000"/>
            <a:ext cx="6805594" cy="2139341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while (length != 0)</a:t>
            </a:r>
          </a:p>
          <a:p>
            <a:r>
              <a:rPr lang="en-US" sz="2400" dirty="0">
                <a:solidFill>
                  <a:schemeClr val="tx2"/>
                </a:solidFill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 err="1">
                <a:solidFill>
                  <a:schemeClr val="tx2"/>
                </a:solidFill>
              </a:rPr>
              <a:t>Console.Write</a:t>
            </a:r>
            <a:r>
              <a:rPr lang="en-US" sz="2400" dirty="0">
                <a:solidFill>
                  <a:schemeClr val="tx2"/>
                </a:solidFill>
              </a:rPr>
              <a:t>($"{combos[length]} ");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length -= combos[length];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Reconstructing Solution</a:t>
            </a:r>
          </a:p>
        </p:txBody>
      </p:sp>
    </p:spTree>
    <p:extLst>
      <p:ext uri="{BB962C8B-B14F-4D97-AF65-F5344CB8AC3E}">
        <p14:creationId xmlns:p14="http://schemas.microsoft.com/office/powerpoint/2010/main" val="10666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Take Best Items of a Collection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Knapsack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BE943A-4B32-4B98-BD73-3818EB5FB3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B502A-5D79-4768-A92A-6DF2E4EF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50" y="1236878"/>
            <a:ext cx="2300700" cy="27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5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items</a:t>
            </a:r>
          </a:p>
          <a:p>
            <a:pPr lvl="1"/>
            <a:r>
              <a:rPr lang="en-US" dirty="0"/>
              <a:t>Each item has price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398" b="1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aseline="-25000" dirty="0"/>
              <a:t> </a:t>
            </a:r>
            <a:r>
              <a:rPr lang="en-US" dirty="0"/>
              <a:t>and weight </a:t>
            </a:r>
            <a:r>
              <a:rPr lang="en-US" sz="3398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3398" b="1" baseline="-25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r>
              <a:rPr lang="en-US" noProof="1"/>
              <a:t>We have a knapsack of given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en-US" noProof="1"/>
              <a:t> (maximum weight)</a:t>
            </a:r>
          </a:p>
          <a:p>
            <a:pPr lvl="1"/>
            <a:r>
              <a:rPr lang="en-US" noProof="1"/>
              <a:t>We want to take maximal priced items</a:t>
            </a:r>
            <a:br>
              <a:rPr lang="en-US" noProof="1"/>
            </a:br>
            <a:r>
              <a:rPr lang="en-US" noProof="1"/>
              <a:t>within the knapsack capacity</a:t>
            </a:r>
          </a:p>
          <a:p>
            <a:r>
              <a:rPr lang="en-US" noProof="1"/>
              <a:t>Take a subset of the items, so that:</a:t>
            </a:r>
          </a:p>
          <a:p>
            <a:pPr lvl="1"/>
            <a:r>
              <a:rPr lang="en-US" noProof="1"/>
              <a:t>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total price is maximal</a:t>
            </a:r>
          </a:p>
          <a:p>
            <a:pPr lvl="1"/>
            <a:r>
              <a:rPr lang="en-US" noProof="1"/>
              <a:t>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total weigth </a:t>
            </a:r>
            <a:r>
              <a:rPr lang="en-US" noProof="1"/>
              <a:t>≤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capacity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</a:t>
            </a:r>
          </a:p>
        </p:txBody>
      </p:sp>
    </p:spTree>
    <p:extLst>
      <p:ext uri="{BB962C8B-B14F-4D97-AF65-F5344CB8AC3E}">
        <p14:creationId xmlns:p14="http://schemas.microsoft.com/office/powerpoint/2010/main" val="23824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8487"/>
            <a:ext cx="2300700" cy="27498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26" y="1711934"/>
            <a:ext cx="1324183" cy="13241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1" y="2895601"/>
            <a:ext cx="1850815" cy="1850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5029200"/>
            <a:ext cx="1771235" cy="121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3124200" y="1828801"/>
            <a:ext cx="1585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Value: 3 </a:t>
            </a:r>
          </a:p>
          <a:p>
            <a:r>
              <a:rPr lang="en-US" sz="2800" dirty="0"/>
              <a:t>Weight: 2</a:t>
            </a:r>
            <a:endParaRPr lang="bg-BG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3124200" y="3460587"/>
            <a:ext cx="1585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Value: 1 </a:t>
            </a:r>
          </a:p>
          <a:p>
            <a:r>
              <a:rPr lang="en-US" sz="2800" dirty="0"/>
              <a:t>Weight: 2</a:t>
            </a:r>
            <a:endParaRPr lang="bg-BG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124200" y="5092373"/>
            <a:ext cx="1585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Value: 3</a:t>
            </a:r>
          </a:p>
          <a:p>
            <a:r>
              <a:rPr lang="en-US" sz="2800" dirty="0"/>
              <a:t>Weight: 1</a:t>
            </a:r>
            <a:endParaRPr lang="bg-BG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686801" y="3711796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630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3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8950544" y="3505201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3289" y="3431163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dirty="0">
                <a:solidFill>
                  <a:srgbClr val="234465"/>
                </a:solidFill>
              </a:rPr>
              <a:t>max(</a:t>
            </a:r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>
                <a:solidFill>
                  <a:srgbClr val="234465"/>
                </a:solidFill>
              </a:rPr>
              <a:t>)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A535D9-BBF9-4517-8F93-5C2CC9152290}"/>
              </a:ext>
            </a:extLst>
          </p:cNvPr>
          <p:cNvSpPr/>
          <p:nvPr/>
        </p:nvSpPr>
        <p:spPr>
          <a:xfrm>
            <a:off x="8950544" y="4225016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6691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/>
      <p:bldP spid="25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8950544" y="3505201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0" y="4350604"/>
            <a:ext cx="288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 = 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8950544" y="4225016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938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9508867" y="3524524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9508867" y="4225016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FD381B-141F-498C-B3C3-6BED5898E1F3}"/>
              </a:ext>
            </a:extLst>
          </p:cNvPr>
          <p:cNvSpPr/>
          <p:nvPr/>
        </p:nvSpPr>
        <p:spPr>
          <a:xfrm>
            <a:off x="8388648" y="3515898"/>
            <a:ext cx="498257" cy="498257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B7CCF6FC-8048-45E9-B529-BFDAAC24088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606" y="4471821"/>
            <a:ext cx="362486" cy="3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7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Max Profit from Cutting a Rod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Rod Cutting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D7B84-0F05-471C-81AB-B801277BEC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484866FE-AE30-4AA5-9E1A-30C33034BD14}"/>
              </a:ext>
            </a:extLst>
          </p:cNvPr>
          <p:cNvSpPr/>
          <p:nvPr/>
        </p:nvSpPr>
        <p:spPr>
          <a:xfrm>
            <a:off x="4429070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Flowchart: Direct Access Storage 8">
            <a:extLst>
              <a:ext uri="{FF2B5EF4-FFF2-40B4-BE49-F238E27FC236}">
                <a16:creationId xmlns:a16="http://schemas.microsoft.com/office/drawing/2014/main" id="{7BA071ED-FA1A-492A-9C9D-80ABE414094A}"/>
              </a:ext>
            </a:extLst>
          </p:cNvPr>
          <p:cNvSpPr/>
          <p:nvPr/>
        </p:nvSpPr>
        <p:spPr>
          <a:xfrm>
            <a:off x="5420035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DB8148FD-3F05-489B-9C62-2CA20FB08074}"/>
              </a:ext>
            </a:extLst>
          </p:cNvPr>
          <p:cNvSpPr/>
          <p:nvPr/>
        </p:nvSpPr>
        <p:spPr>
          <a:xfrm>
            <a:off x="5924096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Flowchart: Direct Access Storage 10">
            <a:extLst>
              <a:ext uri="{FF2B5EF4-FFF2-40B4-BE49-F238E27FC236}">
                <a16:creationId xmlns:a16="http://schemas.microsoft.com/office/drawing/2014/main" id="{9738F440-66F7-452B-9910-23BCB52F1B0B}"/>
              </a:ext>
            </a:extLst>
          </p:cNvPr>
          <p:cNvSpPr/>
          <p:nvPr/>
        </p:nvSpPr>
        <p:spPr>
          <a:xfrm>
            <a:off x="6411000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FDA071D5-86C5-4467-84C6-5CA6BBA5CEFA}"/>
              </a:ext>
            </a:extLst>
          </p:cNvPr>
          <p:cNvSpPr/>
          <p:nvPr/>
        </p:nvSpPr>
        <p:spPr>
          <a:xfrm>
            <a:off x="6915061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878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10070903" y="3524524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10070903" y="4225016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847652-031B-4E94-A84F-8A391E2021D7}"/>
              </a:ext>
            </a:extLst>
          </p:cNvPr>
          <p:cNvSpPr/>
          <p:nvPr/>
        </p:nvSpPr>
        <p:spPr>
          <a:xfrm>
            <a:off x="8947404" y="3515898"/>
            <a:ext cx="498257" cy="498257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528FB277-8282-4C26-9E7E-A9AD735BF2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606" y="4471821"/>
            <a:ext cx="362486" cy="362486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FD4FEE0-3977-41EA-8EB2-58D658AAE89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4808" y="4472631"/>
            <a:ext cx="370303" cy="3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10631620" y="3524524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10631620" y="4225016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847652-031B-4E94-A84F-8A391E2021D7}"/>
              </a:ext>
            </a:extLst>
          </p:cNvPr>
          <p:cNvSpPr/>
          <p:nvPr/>
        </p:nvSpPr>
        <p:spPr>
          <a:xfrm>
            <a:off x="9508121" y="3515898"/>
            <a:ext cx="498257" cy="498257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BD72AAA4-53B2-44F7-8B7F-A5FE97F0A96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4808" y="4472631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A268756C-9B12-4A72-93CA-C01B17FFA3E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51699" y="4472630"/>
            <a:ext cx="370303" cy="3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8948258" y="4225016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8948258" y="4932472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CD74AAEC-9BC8-484A-A2A0-6CE8910F72B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606" y="4471821"/>
            <a:ext cx="362486" cy="362486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C3E1671-3979-4FFE-A012-A823140143F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4808" y="4472631"/>
            <a:ext cx="370303" cy="370303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0725BD1E-B5E5-462E-9D48-085B91B5E7F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1699" y="4472630"/>
            <a:ext cx="370303" cy="370303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8D680C7-49CF-4C0C-9E31-5A7DD58CD53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3296" y="4467913"/>
            <a:ext cx="370303" cy="3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9507749" y="4225016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9507749" y="4932472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606" y="4471821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4808" y="4472631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1699" y="447263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3296" y="4467913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5262" y="5204426"/>
            <a:ext cx="362486" cy="362486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23494262-A95B-48D9-9804-E72EBD18BA5A}"/>
              </a:ext>
            </a:extLst>
          </p:cNvPr>
          <p:cNvSpPr/>
          <p:nvPr/>
        </p:nvSpPr>
        <p:spPr>
          <a:xfrm>
            <a:off x="8389646" y="4218784"/>
            <a:ext cx="498257" cy="498257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8454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10068008" y="4225016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10068008" y="4932472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606" y="4471821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4808" y="4472631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1699" y="447263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3296" y="4467913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5262" y="5204426"/>
            <a:ext cx="362486" cy="362486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06E3F94-8D61-4FF6-BD7B-E6BDAAF9CF19}"/>
              </a:ext>
            </a:extLst>
          </p:cNvPr>
          <p:cNvSpPr/>
          <p:nvPr/>
        </p:nvSpPr>
        <p:spPr>
          <a:xfrm>
            <a:off x="8949905" y="4218784"/>
            <a:ext cx="498257" cy="498257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0525" y="5204426"/>
            <a:ext cx="362486" cy="3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10643104" y="4225016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10643104" y="4932472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606" y="4471821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4808" y="4472631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1699" y="447263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3296" y="4467913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5262" y="5204426"/>
            <a:ext cx="362486" cy="362486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06E3F94-8D61-4FF6-BD7B-E6BDAAF9CF19}"/>
              </a:ext>
            </a:extLst>
          </p:cNvPr>
          <p:cNvSpPr/>
          <p:nvPr/>
        </p:nvSpPr>
        <p:spPr>
          <a:xfrm>
            <a:off x="9525001" y="4218784"/>
            <a:ext cx="498257" cy="498257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0525" y="5204426"/>
            <a:ext cx="362486" cy="362486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39EA024F-B132-4CD6-BA53-1A3151ED5BF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5788" y="5204426"/>
            <a:ext cx="362486" cy="3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5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4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8954868" y="4931834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8954868" y="5639290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606" y="4471821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4808" y="4472631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1699" y="447263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3296" y="4467913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5262" y="5204426"/>
            <a:ext cx="362486" cy="362486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06E3F94-8D61-4FF6-BD7B-E6BDAAF9CF19}"/>
              </a:ext>
            </a:extLst>
          </p:cNvPr>
          <p:cNvSpPr/>
          <p:nvPr/>
        </p:nvSpPr>
        <p:spPr>
          <a:xfrm>
            <a:off x="8381056" y="4927282"/>
            <a:ext cx="498257" cy="498257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0525" y="5204426"/>
            <a:ext cx="362486" cy="362486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39EA024F-B132-4CD6-BA53-1A3151ED5BF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5788" y="5204426"/>
            <a:ext cx="362486" cy="3624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C9F4608-2492-4304-A1CD-0AF1FFA9C6C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8390" y="5196610"/>
            <a:ext cx="370303" cy="3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4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9506465" y="4931834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9506465" y="5639290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606" y="4471821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4808" y="4472631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1699" y="447263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3296" y="4467913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5262" y="5204426"/>
            <a:ext cx="362486" cy="362486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06E3F94-8D61-4FF6-BD7B-E6BDAAF9CF19}"/>
              </a:ext>
            </a:extLst>
          </p:cNvPr>
          <p:cNvSpPr/>
          <p:nvPr/>
        </p:nvSpPr>
        <p:spPr>
          <a:xfrm>
            <a:off x="8932653" y="4927282"/>
            <a:ext cx="498257" cy="498257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0525" y="5204426"/>
            <a:ext cx="362486" cy="362486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39EA024F-B132-4CD6-BA53-1A3151ED5BF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5788" y="5204426"/>
            <a:ext cx="362486" cy="3624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C9F4608-2492-4304-A1CD-0AF1FFA9C6C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8390" y="5196610"/>
            <a:ext cx="370303" cy="37030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E43F258F-C291-4061-A255-88069269388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24019" y="5884953"/>
            <a:ext cx="370303" cy="3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4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10076292" y="4931834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10076292" y="5639290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606" y="4471821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4808" y="4472631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1699" y="447263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3296" y="4467913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5262" y="5204426"/>
            <a:ext cx="362486" cy="362486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06E3F94-8D61-4FF6-BD7B-E6BDAAF9CF19}"/>
              </a:ext>
            </a:extLst>
          </p:cNvPr>
          <p:cNvSpPr/>
          <p:nvPr/>
        </p:nvSpPr>
        <p:spPr>
          <a:xfrm>
            <a:off x="9502480" y="4927282"/>
            <a:ext cx="498257" cy="498257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0525" y="5204426"/>
            <a:ext cx="362486" cy="362486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39EA024F-B132-4CD6-BA53-1A3151ED5BF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5788" y="5204426"/>
            <a:ext cx="362486" cy="3624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C9F4608-2492-4304-A1CD-0AF1FFA9C6C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8390" y="5196610"/>
            <a:ext cx="370303" cy="37030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E43F258F-C291-4061-A255-88069269388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24019" y="5884953"/>
            <a:ext cx="370303" cy="370303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CCF55258-B5AD-45B4-9CBC-3334A7083FF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8715" y="5934438"/>
            <a:ext cx="362486" cy="3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4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6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EBB7C3-B28E-464D-99C0-57E1A828F1E5}"/>
              </a:ext>
            </a:extLst>
          </p:cNvPr>
          <p:cNvSpPr/>
          <p:nvPr/>
        </p:nvSpPr>
        <p:spPr>
          <a:xfrm>
            <a:off x="10626944" y="4931834"/>
            <a:ext cx="498257" cy="498257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5CDEB-801C-4CAE-95FE-12608662159A}"/>
              </a:ext>
            </a:extLst>
          </p:cNvPr>
          <p:cNvSpPr txBox="1"/>
          <p:nvPr/>
        </p:nvSpPr>
        <p:spPr>
          <a:xfrm>
            <a:off x="381000" y="3429001"/>
            <a:ext cx="290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Excluding</a:t>
            </a:r>
            <a:r>
              <a:rPr lang="en-US" dirty="0"/>
              <a:t> current item value:</a:t>
            </a:r>
          </a:p>
          <a:p>
            <a:r>
              <a:rPr lang="en-US" dirty="0">
                <a:solidFill>
                  <a:srgbClr val="FFC000"/>
                </a:solidFill>
              </a:rPr>
              <a:t>matrix[index -1][capacity]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5E198-BDC6-4139-B806-730726FF195D}"/>
              </a:ext>
            </a:extLst>
          </p:cNvPr>
          <p:cNvSpPr txBox="1"/>
          <p:nvPr/>
        </p:nvSpPr>
        <p:spPr>
          <a:xfrm>
            <a:off x="381001" y="4350604"/>
            <a:ext cx="420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Including</a:t>
            </a:r>
            <a:r>
              <a:rPr lang="en-US" dirty="0"/>
              <a:t> current item value: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+ matrix[index - 1][capacity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weight</a:t>
            </a:r>
            <a:r>
              <a:rPr lang="en-US" dirty="0">
                <a:solidFill>
                  <a:srgbClr val="92D050"/>
                </a:solidFill>
              </a:rPr>
              <a:t>]</a:t>
            </a:r>
            <a:endParaRPr lang="bg-BG" dirty="0">
              <a:solidFill>
                <a:srgbClr val="92D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2003E-CA05-4FEA-A12F-95A7737975D9}"/>
              </a:ext>
            </a:extLst>
          </p:cNvPr>
          <p:cNvSpPr/>
          <p:nvPr/>
        </p:nvSpPr>
        <p:spPr>
          <a:xfrm>
            <a:off x="10626944" y="5639290"/>
            <a:ext cx="498257" cy="498257"/>
          </a:xfrm>
          <a:prstGeom prst="ellipse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603F7-04E2-4F5B-80FB-861896BFB423}"/>
              </a:ext>
            </a:extLst>
          </p:cNvPr>
          <p:cNvSpPr txBox="1"/>
          <p:nvPr/>
        </p:nvSpPr>
        <p:spPr>
          <a:xfrm>
            <a:off x="376151" y="5275291"/>
            <a:ext cx="402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if we are going to take the item</a:t>
            </a:r>
          </a:p>
          <a:p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max(</a:t>
            </a:r>
            <a:r>
              <a:rPr lang="en-US" b="1" noProof="1">
                <a:solidFill>
                  <a:srgbClr val="FFC000"/>
                </a:solidFill>
                <a:latin typeface="Consolas" panose="020B0609020204030204" pitchFamily="49" charset="0"/>
              </a:rPr>
              <a:t>excluding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b="1" noProof="1">
                <a:solidFill>
                  <a:srgbClr val="92D050"/>
                </a:solidFill>
                <a:latin typeface="Consolas" panose="020B0609020204030204" pitchFamily="49" charset="0"/>
              </a:rPr>
              <a:t>including</a:t>
            </a:r>
            <a:r>
              <a:rPr lang="en-US" b="1" noProof="1">
                <a:solidFill>
                  <a:srgbClr val="234465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606" y="4471821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4808" y="4472631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1699" y="447263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3296" y="4467913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5262" y="5204426"/>
            <a:ext cx="362486" cy="362486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06E3F94-8D61-4FF6-BD7B-E6BDAAF9CF19}"/>
              </a:ext>
            </a:extLst>
          </p:cNvPr>
          <p:cNvSpPr/>
          <p:nvPr/>
        </p:nvSpPr>
        <p:spPr>
          <a:xfrm>
            <a:off x="10053132" y="4927282"/>
            <a:ext cx="498257" cy="498257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0525" y="5204426"/>
            <a:ext cx="362486" cy="362486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39EA024F-B132-4CD6-BA53-1A3151ED5BF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5788" y="5204426"/>
            <a:ext cx="362486" cy="3624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C9F4608-2492-4304-A1CD-0AF1FFA9C6C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8390" y="5196610"/>
            <a:ext cx="370303" cy="37030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E43F258F-C291-4061-A255-88069269388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24019" y="5884953"/>
            <a:ext cx="370303" cy="370303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CCF55258-B5AD-45B4-9CBC-3334A7083FF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8715" y="5934438"/>
            <a:ext cx="362486" cy="362486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0573488A-B2C9-472B-A206-BFEA4CB0CD9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2496" y="5880580"/>
            <a:ext cx="370303" cy="3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b="1" dirty="0">
                <a:solidFill>
                  <a:srgbClr val="FFA000"/>
                </a:solidFill>
              </a:rPr>
              <a:t>best way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cut up a rod, given the prices below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All possible ways to </a:t>
            </a:r>
            <a:r>
              <a:rPr lang="en-US" b="1" dirty="0">
                <a:solidFill>
                  <a:srgbClr val="FFA000"/>
                </a:solidFill>
              </a:rPr>
              <a:t>cut rod </a:t>
            </a:r>
            <a:r>
              <a:rPr lang="en-US" dirty="0"/>
              <a:t>with </a:t>
            </a:r>
            <a:r>
              <a:rPr lang="en-US" b="1" dirty="0">
                <a:solidFill>
                  <a:srgbClr val="FFA000"/>
                </a:solidFill>
              </a:rPr>
              <a:t>length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4</a:t>
            </a:r>
            <a:endParaRPr lang="bg-BG" b="1" dirty="0">
              <a:solidFill>
                <a:srgbClr val="FFA000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D3E6F-249D-453A-943D-7A20A22D4229}"/>
              </a:ext>
            </a:extLst>
          </p:cNvPr>
          <p:cNvSpPr txBox="1"/>
          <p:nvPr/>
        </p:nvSpPr>
        <p:spPr>
          <a:xfrm>
            <a:off x="1062644" y="1933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FDD20-13F3-4441-BFD6-497CFF483949}"/>
              </a:ext>
            </a:extLst>
          </p:cNvPr>
          <p:cNvSpPr txBox="1"/>
          <p:nvPr/>
        </p:nvSpPr>
        <p:spPr>
          <a:xfrm>
            <a:off x="1177304" y="2372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21A4508A-8F6C-45BB-B73B-C2D7550235C7}"/>
              </a:ext>
            </a:extLst>
          </p:cNvPr>
          <p:cNvSpPr/>
          <p:nvPr/>
        </p:nvSpPr>
        <p:spPr>
          <a:xfrm>
            <a:off x="1066801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6D67748E-7C0C-48AA-AE91-5DE4C16C5861}"/>
              </a:ext>
            </a:extLst>
          </p:cNvPr>
          <p:cNvSpPr/>
          <p:nvPr/>
        </p:nvSpPr>
        <p:spPr>
          <a:xfrm>
            <a:off x="1312923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9A1FEE8F-2473-4916-BA10-12877DFB1884}"/>
              </a:ext>
            </a:extLst>
          </p:cNvPr>
          <p:cNvSpPr/>
          <p:nvPr/>
        </p:nvSpPr>
        <p:spPr>
          <a:xfrm>
            <a:off x="1547607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F1BE949F-0494-46C1-805A-383055A90491}"/>
              </a:ext>
            </a:extLst>
          </p:cNvPr>
          <p:cNvSpPr/>
          <p:nvPr/>
        </p:nvSpPr>
        <p:spPr>
          <a:xfrm>
            <a:off x="1793729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55A84A5B-0C90-4E7E-BE14-B09BDC539821}"/>
              </a:ext>
            </a:extLst>
          </p:cNvPr>
          <p:cNvSpPr/>
          <p:nvPr/>
        </p:nvSpPr>
        <p:spPr>
          <a:xfrm>
            <a:off x="3827317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Flowchart: Direct Access Storage 19">
            <a:extLst>
              <a:ext uri="{FF2B5EF4-FFF2-40B4-BE49-F238E27FC236}">
                <a16:creationId xmlns:a16="http://schemas.microsoft.com/office/drawing/2014/main" id="{B77005CE-AA9A-4982-ADDD-DA53A2839577}"/>
              </a:ext>
            </a:extLst>
          </p:cNvPr>
          <p:cNvSpPr/>
          <p:nvPr/>
        </p:nvSpPr>
        <p:spPr>
          <a:xfrm>
            <a:off x="4382396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F64B530C-9C42-42C2-AB57-BF1D1B628E69}"/>
              </a:ext>
            </a:extLst>
          </p:cNvPr>
          <p:cNvSpPr/>
          <p:nvPr/>
        </p:nvSpPr>
        <p:spPr>
          <a:xfrm>
            <a:off x="4617080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905D8372-21ED-4EA8-B262-0F451864EA48}"/>
              </a:ext>
            </a:extLst>
          </p:cNvPr>
          <p:cNvSpPr/>
          <p:nvPr/>
        </p:nvSpPr>
        <p:spPr>
          <a:xfrm>
            <a:off x="4863202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Flowchart: Direct Access Storage 22">
            <a:extLst>
              <a:ext uri="{FF2B5EF4-FFF2-40B4-BE49-F238E27FC236}">
                <a16:creationId xmlns:a16="http://schemas.microsoft.com/office/drawing/2014/main" id="{B78D396D-F808-464A-A452-C3471138FBFA}"/>
              </a:ext>
            </a:extLst>
          </p:cNvPr>
          <p:cNvSpPr/>
          <p:nvPr/>
        </p:nvSpPr>
        <p:spPr>
          <a:xfrm>
            <a:off x="850976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4CD8C778-23D9-4A9F-9A67-542AC7184718}"/>
              </a:ext>
            </a:extLst>
          </p:cNvPr>
          <p:cNvSpPr/>
          <p:nvPr/>
        </p:nvSpPr>
        <p:spPr>
          <a:xfrm>
            <a:off x="140189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6A00CC8F-B975-4688-BDE6-DABD0E086D30}"/>
              </a:ext>
            </a:extLst>
          </p:cNvPr>
          <p:cNvSpPr/>
          <p:nvPr/>
        </p:nvSpPr>
        <p:spPr>
          <a:xfrm>
            <a:off x="195722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6" name="Flowchart: Direct Access Storage 25">
            <a:extLst>
              <a:ext uri="{FF2B5EF4-FFF2-40B4-BE49-F238E27FC236}">
                <a16:creationId xmlns:a16="http://schemas.microsoft.com/office/drawing/2014/main" id="{9DC0AAD6-AEFA-4EA3-AB7C-F8B2E87B003E}"/>
              </a:ext>
            </a:extLst>
          </p:cNvPr>
          <p:cNvSpPr/>
          <p:nvPr/>
        </p:nvSpPr>
        <p:spPr>
          <a:xfrm>
            <a:off x="2203350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3F7CAC9F-F575-492E-8CDE-86AA717B1BB4}"/>
              </a:ext>
            </a:extLst>
          </p:cNvPr>
          <p:cNvSpPr/>
          <p:nvPr/>
        </p:nvSpPr>
        <p:spPr>
          <a:xfrm>
            <a:off x="6553201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5D130616-9EAA-4E6D-8211-C93FD7CE2AE0}"/>
              </a:ext>
            </a:extLst>
          </p:cNvPr>
          <p:cNvSpPr/>
          <p:nvPr/>
        </p:nvSpPr>
        <p:spPr>
          <a:xfrm>
            <a:off x="6799323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AF5C304F-493A-425C-9C37-75601BC6627E}"/>
              </a:ext>
            </a:extLst>
          </p:cNvPr>
          <p:cNvSpPr/>
          <p:nvPr/>
        </p:nvSpPr>
        <p:spPr>
          <a:xfrm>
            <a:off x="7364520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78908D77-B4FE-41E5-A8B3-05138A190DCF}"/>
              </a:ext>
            </a:extLst>
          </p:cNvPr>
          <p:cNvSpPr/>
          <p:nvPr/>
        </p:nvSpPr>
        <p:spPr>
          <a:xfrm>
            <a:off x="7610642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398C1439-19B6-473B-A097-7B14906634CA}"/>
              </a:ext>
            </a:extLst>
          </p:cNvPr>
          <p:cNvSpPr/>
          <p:nvPr/>
        </p:nvSpPr>
        <p:spPr>
          <a:xfrm>
            <a:off x="9448801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Flowchart: Direct Access Storage 31">
            <a:extLst>
              <a:ext uri="{FF2B5EF4-FFF2-40B4-BE49-F238E27FC236}">
                <a16:creationId xmlns:a16="http://schemas.microsoft.com/office/drawing/2014/main" id="{8F7F83DA-3077-46B9-BFF9-B851AC0E2119}"/>
              </a:ext>
            </a:extLst>
          </p:cNvPr>
          <p:cNvSpPr/>
          <p:nvPr/>
        </p:nvSpPr>
        <p:spPr>
          <a:xfrm>
            <a:off x="9694923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Flowchart: Direct Access Storage 32">
            <a:extLst>
              <a:ext uri="{FF2B5EF4-FFF2-40B4-BE49-F238E27FC236}">
                <a16:creationId xmlns:a16="http://schemas.microsoft.com/office/drawing/2014/main" id="{E2D94C31-E7B4-4C81-83E8-7AAFEB221B50}"/>
              </a:ext>
            </a:extLst>
          </p:cNvPr>
          <p:cNvSpPr/>
          <p:nvPr/>
        </p:nvSpPr>
        <p:spPr>
          <a:xfrm>
            <a:off x="9929607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FA7F37E7-E1E7-4F36-A722-0F096AD2D867}"/>
              </a:ext>
            </a:extLst>
          </p:cNvPr>
          <p:cNvSpPr/>
          <p:nvPr/>
        </p:nvSpPr>
        <p:spPr>
          <a:xfrm>
            <a:off x="10556729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B6DCD933-EF1A-4417-9787-43CC90A95071}"/>
              </a:ext>
            </a:extLst>
          </p:cNvPr>
          <p:cNvSpPr/>
          <p:nvPr/>
        </p:nvSpPr>
        <p:spPr>
          <a:xfrm>
            <a:off x="9231667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EBAAC091-2CA9-4513-9B73-1501CDEA8082}"/>
              </a:ext>
            </a:extLst>
          </p:cNvPr>
          <p:cNvSpPr/>
          <p:nvPr/>
        </p:nvSpPr>
        <p:spPr>
          <a:xfrm>
            <a:off x="975775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4D0FBF4E-657A-4FB9-83BF-0FE734ECDF6D}"/>
              </a:ext>
            </a:extLst>
          </p:cNvPr>
          <p:cNvSpPr/>
          <p:nvPr/>
        </p:nvSpPr>
        <p:spPr>
          <a:xfrm>
            <a:off x="1029115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8" name="Flowchart: Direct Access Storage 37">
            <a:extLst>
              <a:ext uri="{FF2B5EF4-FFF2-40B4-BE49-F238E27FC236}">
                <a16:creationId xmlns:a16="http://schemas.microsoft.com/office/drawing/2014/main" id="{0267BF4A-5E0D-4F76-93F6-2F66E73EC2B2}"/>
              </a:ext>
            </a:extLst>
          </p:cNvPr>
          <p:cNvSpPr/>
          <p:nvPr/>
        </p:nvSpPr>
        <p:spPr>
          <a:xfrm>
            <a:off x="1082455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9" name="Flowchart: Direct Access Storage 38">
            <a:extLst>
              <a:ext uri="{FF2B5EF4-FFF2-40B4-BE49-F238E27FC236}">
                <a16:creationId xmlns:a16="http://schemas.microsoft.com/office/drawing/2014/main" id="{AA05B6BD-AA6C-4664-95BB-3DA44B10F767}"/>
              </a:ext>
            </a:extLst>
          </p:cNvPr>
          <p:cNvSpPr/>
          <p:nvPr/>
        </p:nvSpPr>
        <p:spPr>
          <a:xfrm>
            <a:off x="6359673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Flowchart: Direct Access Storage 39">
            <a:extLst>
              <a:ext uri="{FF2B5EF4-FFF2-40B4-BE49-F238E27FC236}">
                <a16:creationId xmlns:a16="http://schemas.microsoft.com/office/drawing/2014/main" id="{00E489DE-C888-440F-9CAE-ABE5FF682830}"/>
              </a:ext>
            </a:extLst>
          </p:cNvPr>
          <p:cNvSpPr/>
          <p:nvPr/>
        </p:nvSpPr>
        <p:spPr>
          <a:xfrm>
            <a:off x="6605795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1" name="Flowchart: Direct Access Storage 40">
            <a:extLst>
              <a:ext uri="{FF2B5EF4-FFF2-40B4-BE49-F238E27FC236}">
                <a16:creationId xmlns:a16="http://schemas.microsoft.com/office/drawing/2014/main" id="{4ABD785F-D7E1-42F2-AC56-23CD726C4B28}"/>
              </a:ext>
            </a:extLst>
          </p:cNvPr>
          <p:cNvSpPr/>
          <p:nvPr/>
        </p:nvSpPr>
        <p:spPr>
          <a:xfrm>
            <a:off x="7162801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7E1A57E4-3EB5-40F2-BA84-91B4F81B2FEB}"/>
              </a:ext>
            </a:extLst>
          </p:cNvPr>
          <p:cNvSpPr/>
          <p:nvPr/>
        </p:nvSpPr>
        <p:spPr>
          <a:xfrm>
            <a:off x="7772401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DC8A4B28-443C-494E-80D1-9F883D0E17D3}"/>
              </a:ext>
            </a:extLst>
          </p:cNvPr>
          <p:cNvSpPr/>
          <p:nvPr/>
        </p:nvSpPr>
        <p:spPr>
          <a:xfrm>
            <a:off x="3676713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FC4F49E0-6A89-4202-8CEA-07F3246ADC58}"/>
              </a:ext>
            </a:extLst>
          </p:cNvPr>
          <p:cNvSpPr/>
          <p:nvPr/>
        </p:nvSpPr>
        <p:spPr>
          <a:xfrm>
            <a:off x="4231792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2D23B840-D1EF-455B-ADDF-38335315A059}"/>
              </a:ext>
            </a:extLst>
          </p:cNvPr>
          <p:cNvSpPr/>
          <p:nvPr/>
        </p:nvSpPr>
        <p:spPr>
          <a:xfrm>
            <a:off x="4466476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055EA808-D59A-4EC6-AEE3-5FBE05F75773}"/>
              </a:ext>
            </a:extLst>
          </p:cNvPr>
          <p:cNvSpPr/>
          <p:nvPr/>
        </p:nvSpPr>
        <p:spPr>
          <a:xfrm>
            <a:off x="501739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9A7FAF-0160-44D7-8D9A-746938F6FFAC}"/>
              </a:ext>
            </a:extLst>
          </p:cNvPr>
          <p:cNvSpPr txBox="1"/>
          <p:nvPr/>
        </p:nvSpPr>
        <p:spPr>
          <a:xfrm>
            <a:off x="1443643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65353D-9FC3-4AFA-A890-65202CBAA8B9}"/>
              </a:ext>
            </a:extLst>
          </p:cNvPr>
          <p:cNvSpPr txBox="1"/>
          <p:nvPr/>
        </p:nvSpPr>
        <p:spPr>
          <a:xfrm>
            <a:off x="3851035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9E8592-7ED5-45AC-83C0-E9EA4136C181}"/>
              </a:ext>
            </a:extLst>
          </p:cNvPr>
          <p:cNvSpPr txBox="1"/>
          <p:nvPr/>
        </p:nvSpPr>
        <p:spPr>
          <a:xfrm>
            <a:off x="4684214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A899B-22FF-4E53-9552-8A13893FFCC3}"/>
              </a:ext>
            </a:extLst>
          </p:cNvPr>
          <p:cNvSpPr txBox="1"/>
          <p:nvPr/>
        </p:nvSpPr>
        <p:spPr>
          <a:xfrm>
            <a:off x="6668673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9E14BF-E4D0-4757-8559-E5759BF2BCA7}"/>
              </a:ext>
            </a:extLst>
          </p:cNvPr>
          <p:cNvSpPr txBox="1"/>
          <p:nvPr/>
        </p:nvSpPr>
        <p:spPr>
          <a:xfrm>
            <a:off x="7485793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3FA84F-FD4B-46FA-947C-8D9B855F38CD}"/>
              </a:ext>
            </a:extLst>
          </p:cNvPr>
          <p:cNvSpPr txBox="1"/>
          <p:nvPr/>
        </p:nvSpPr>
        <p:spPr>
          <a:xfrm>
            <a:off x="9679327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6BF14C-B6F1-4259-83C5-9D33B0C5CB1E}"/>
              </a:ext>
            </a:extLst>
          </p:cNvPr>
          <p:cNvSpPr txBox="1"/>
          <p:nvPr/>
        </p:nvSpPr>
        <p:spPr>
          <a:xfrm>
            <a:off x="10556728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1C5FE3-8724-4074-A2BE-F73E2498E219}"/>
              </a:ext>
            </a:extLst>
          </p:cNvPr>
          <p:cNvSpPr txBox="1"/>
          <p:nvPr/>
        </p:nvSpPr>
        <p:spPr>
          <a:xfrm>
            <a:off x="8517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D8F596-D51B-4051-952E-A79DD79FA7EC}"/>
              </a:ext>
            </a:extLst>
          </p:cNvPr>
          <p:cNvSpPr txBox="1"/>
          <p:nvPr/>
        </p:nvSpPr>
        <p:spPr>
          <a:xfrm>
            <a:off x="143320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7D831A-C664-4729-851E-9F59F50E62B2}"/>
              </a:ext>
            </a:extLst>
          </p:cNvPr>
          <p:cNvSpPr txBox="1"/>
          <p:nvPr/>
        </p:nvSpPr>
        <p:spPr>
          <a:xfrm>
            <a:off x="204673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15AB07-323D-43B6-BD26-FA21CDBA5902}"/>
              </a:ext>
            </a:extLst>
          </p:cNvPr>
          <p:cNvSpPr txBox="1"/>
          <p:nvPr/>
        </p:nvSpPr>
        <p:spPr>
          <a:xfrm>
            <a:off x="3687745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AEF369-9193-4F9D-A8E3-757B36F50B61}"/>
              </a:ext>
            </a:extLst>
          </p:cNvPr>
          <p:cNvSpPr txBox="1"/>
          <p:nvPr/>
        </p:nvSpPr>
        <p:spPr>
          <a:xfrm>
            <a:off x="502683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5A750A-CA7C-4B76-BB7F-5CF4B004433D}"/>
              </a:ext>
            </a:extLst>
          </p:cNvPr>
          <p:cNvSpPr txBox="1"/>
          <p:nvPr/>
        </p:nvSpPr>
        <p:spPr>
          <a:xfrm>
            <a:off x="43569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8B5938-3258-4D9F-8044-7D766CAF9C81}"/>
              </a:ext>
            </a:extLst>
          </p:cNvPr>
          <p:cNvSpPr txBox="1"/>
          <p:nvPr/>
        </p:nvSpPr>
        <p:spPr>
          <a:xfrm>
            <a:off x="7172235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E27118-D68C-4DB3-988E-C1F61D70E1D3}"/>
              </a:ext>
            </a:extLst>
          </p:cNvPr>
          <p:cNvSpPr txBox="1"/>
          <p:nvPr/>
        </p:nvSpPr>
        <p:spPr>
          <a:xfrm>
            <a:off x="7781835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4863F-FC81-4357-B3D9-7D5B67C5F436}"/>
              </a:ext>
            </a:extLst>
          </p:cNvPr>
          <p:cNvSpPr txBox="1"/>
          <p:nvPr/>
        </p:nvSpPr>
        <p:spPr>
          <a:xfrm>
            <a:off x="9241101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998B99-BBE4-4EDE-AEA5-C52424EDD1D6}"/>
              </a:ext>
            </a:extLst>
          </p:cNvPr>
          <p:cNvSpPr txBox="1"/>
          <p:nvPr/>
        </p:nvSpPr>
        <p:spPr>
          <a:xfrm>
            <a:off x="975775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F5D28C-AD8B-44D9-9789-605B211C2669}"/>
              </a:ext>
            </a:extLst>
          </p:cNvPr>
          <p:cNvSpPr txBox="1"/>
          <p:nvPr/>
        </p:nvSpPr>
        <p:spPr>
          <a:xfrm>
            <a:off x="1029115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3F295-2D8A-434D-A892-392692765AA4}"/>
              </a:ext>
            </a:extLst>
          </p:cNvPr>
          <p:cNvSpPr txBox="1"/>
          <p:nvPr/>
        </p:nvSpPr>
        <p:spPr>
          <a:xfrm>
            <a:off x="108339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26173C-D14E-4305-B9CE-956E68D1349B}"/>
              </a:ext>
            </a:extLst>
          </p:cNvPr>
          <p:cNvSpPr txBox="1"/>
          <p:nvPr/>
        </p:nvSpPr>
        <p:spPr>
          <a:xfrm>
            <a:off x="64905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2217887" y="1981834"/>
          <a:ext cx="8706247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477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1 </a:t>
            </a:r>
          </a:p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Value: 3</a:t>
            </a:r>
          </a:p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96442"/>
              </p:ext>
            </p:extLst>
          </p:nvPr>
        </p:nvGraphicFramePr>
        <p:xfrm>
          <a:off x="6477000" y="2702198"/>
          <a:ext cx="4885124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626624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4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</a:t>
                      </a:r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3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6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6</a:t>
                      </a:r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606" y="4471821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4808" y="4472631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1699" y="447263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3296" y="4467913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5262" y="5204426"/>
            <a:ext cx="362486" cy="362486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0525" y="5204426"/>
            <a:ext cx="362486" cy="362486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39EA024F-B132-4CD6-BA53-1A3151ED5BF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5788" y="5204426"/>
            <a:ext cx="362486" cy="3624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C9F4608-2492-4304-A1CD-0AF1FFA9C6C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8390" y="5196610"/>
            <a:ext cx="370303" cy="37030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E43F258F-C291-4061-A255-88069269388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24019" y="5884953"/>
            <a:ext cx="370303" cy="370303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CCF55258-B5AD-45B4-9CBC-3334A7083FF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8715" y="5934438"/>
            <a:ext cx="362486" cy="362486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0573488A-B2C9-472B-A206-BFEA4CB0CD9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2496" y="5880580"/>
            <a:ext cx="370303" cy="37030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7A5D765C-B9A0-4AC4-9E16-2AFD6DE78AA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32002" y="5884952"/>
            <a:ext cx="370303" cy="37030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FF7493E-9C03-4615-8780-5033E188AC48}"/>
              </a:ext>
            </a:extLst>
          </p:cNvPr>
          <p:cNvSpPr txBox="1"/>
          <p:nvPr/>
        </p:nvSpPr>
        <p:spPr>
          <a:xfrm>
            <a:off x="613202" y="3499379"/>
            <a:ext cx="2131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Maximum Value: 6</a:t>
            </a:r>
            <a:endParaRPr lang="bg-BG" sz="2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A9F579-E9BE-4F09-98FD-57600E371FA8}"/>
              </a:ext>
            </a:extLst>
          </p:cNvPr>
          <p:cNvSpPr/>
          <p:nvPr/>
        </p:nvSpPr>
        <p:spPr>
          <a:xfrm>
            <a:off x="10674609" y="5631449"/>
            <a:ext cx="498257" cy="498257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26062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0114" y="4285714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82849" y="4265650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63400" y="426565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951" y="4265650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0114" y="5038072"/>
            <a:ext cx="362486" cy="362486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3083" y="5035286"/>
            <a:ext cx="362486" cy="362486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39EA024F-B132-4CD6-BA53-1A3151ED5BF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2458" y="5035286"/>
            <a:ext cx="362486" cy="3624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C9F4608-2492-4304-A1CD-0AF1FFA9C6C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8737" y="5007086"/>
            <a:ext cx="370303" cy="37030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E43F258F-C291-4061-A255-88069269388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9801" y="5695427"/>
            <a:ext cx="370303" cy="370303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CCF55258-B5AD-45B4-9CBC-3334A7083FF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3083" y="5712232"/>
            <a:ext cx="362486" cy="362486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0573488A-B2C9-472B-A206-BFEA4CB0CD9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18551" y="5695428"/>
            <a:ext cx="370303" cy="37030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7A5D765C-B9A0-4AC4-9E16-2AFD6DE78AA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8587" y="5695428"/>
            <a:ext cx="370303" cy="37030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FF7493E-9C03-4615-8780-5033E188AC48}"/>
              </a:ext>
            </a:extLst>
          </p:cNvPr>
          <p:cNvSpPr txBox="1"/>
          <p:nvPr/>
        </p:nvSpPr>
        <p:spPr>
          <a:xfrm>
            <a:off x="613202" y="3499379"/>
            <a:ext cx="2131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Maximum Value: 6</a:t>
            </a:r>
            <a:endParaRPr lang="bg-BG" sz="2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B8C517-0704-4A3D-B3FD-14FF23FCE1E9}"/>
              </a:ext>
            </a:extLst>
          </p:cNvPr>
          <p:cNvSpPr/>
          <p:nvPr/>
        </p:nvSpPr>
        <p:spPr>
          <a:xfrm>
            <a:off x="10674609" y="5631449"/>
            <a:ext cx="498257" cy="498257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7182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0114" y="4285714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82849" y="4265650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63400" y="426565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951" y="4265650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0114" y="5038072"/>
            <a:ext cx="362486" cy="362486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3083" y="5035286"/>
            <a:ext cx="362486" cy="362486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39EA024F-B132-4CD6-BA53-1A3151ED5BF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2458" y="5035286"/>
            <a:ext cx="362486" cy="3624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C9F4608-2492-4304-A1CD-0AF1FFA9C6C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8737" y="5007086"/>
            <a:ext cx="370303" cy="37030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E43F258F-C291-4061-A255-880692693880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19801" y="5695427"/>
            <a:ext cx="370303" cy="370303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CCF55258-B5AD-45B4-9CBC-3334A7083FF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3083" y="5712232"/>
            <a:ext cx="362486" cy="362486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0573488A-B2C9-472B-A206-BFEA4CB0CD9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18551" y="5695428"/>
            <a:ext cx="370303" cy="37030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7A5D765C-B9A0-4AC4-9E16-2AFD6DE78AA3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2928" y="5631448"/>
            <a:ext cx="657432" cy="6574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FF7493E-9C03-4615-8780-5033E188AC48}"/>
              </a:ext>
            </a:extLst>
          </p:cNvPr>
          <p:cNvSpPr txBox="1"/>
          <p:nvPr/>
        </p:nvSpPr>
        <p:spPr>
          <a:xfrm>
            <a:off x="613202" y="3499379"/>
            <a:ext cx="2131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Maximum Value: 6</a:t>
            </a:r>
            <a:endParaRPr lang="bg-BG" sz="2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B8C517-0704-4A3D-B3FD-14FF23FCE1E9}"/>
              </a:ext>
            </a:extLst>
          </p:cNvPr>
          <p:cNvSpPr/>
          <p:nvPr/>
        </p:nvSpPr>
        <p:spPr>
          <a:xfrm>
            <a:off x="10674609" y="5631449"/>
            <a:ext cx="498257" cy="498257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1086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0114" y="4285714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82849" y="4265650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63400" y="426565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951" y="4265650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0114" y="5038072"/>
            <a:ext cx="362486" cy="362486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3083" y="5035286"/>
            <a:ext cx="362486" cy="362486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39EA024F-B132-4CD6-BA53-1A3151ED5BF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2458" y="5035286"/>
            <a:ext cx="362486" cy="3624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C9F4608-2492-4304-A1CD-0AF1FFA9C6C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8737" y="5007086"/>
            <a:ext cx="370303" cy="37030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E43F258F-C291-4061-A255-880692693880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19801" y="5695427"/>
            <a:ext cx="370303" cy="370303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CCF55258-B5AD-45B4-9CBC-3334A7083FF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3083" y="5712232"/>
            <a:ext cx="362486" cy="362486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0573488A-B2C9-472B-A206-BFEA4CB0CD9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18551" y="5695428"/>
            <a:ext cx="370303" cy="37030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7A5D765C-B9A0-4AC4-9E16-2AFD6DE78AA3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2928" y="5631448"/>
            <a:ext cx="657432" cy="6574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FF7493E-9C03-4615-8780-5033E188AC48}"/>
              </a:ext>
            </a:extLst>
          </p:cNvPr>
          <p:cNvSpPr txBox="1"/>
          <p:nvPr/>
        </p:nvSpPr>
        <p:spPr>
          <a:xfrm>
            <a:off x="613202" y="3499379"/>
            <a:ext cx="2131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Maximum Value: 6</a:t>
            </a:r>
            <a:endParaRPr lang="bg-BG" sz="2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B8C517-0704-4A3D-B3FD-14FF23FCE1E9}"/>
              </a:ext>
            </a:extLst>
          </p:cNvPr>
          <p:cNvSpPr/>
          <p:nvPr/>
        </p:nvSpPr>
        <p:spPr>
          <a:xfrm>
            <a:off x="10052711" y="4940207"/>
            <a:ext cx="498257" cy="498257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2006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0114" y="4285714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82849" y="4265650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63400" y="4265650"/>
            <a:ext cx="370303" cy="37030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951" y="4265650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10114" y="5038072"/>
            <a:ext cx="362486" cy="362486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73083" y="5035286"/>
            <a:ext cx="362486" cy="362486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39EA024F-B132-4CD6-BA53-1A3151ED5BFC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2929" y="4854043"/>
            <a:ext cx="585211" cy="585211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C9F4608-2492-4304-A1CD-0AF1FFA9C6CB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38737" y="5007086"/>
            <a:ext cx="370303" cy="37030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E43F258F-C291-4061-A255-880692693880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19801" y="5695427"/>
            <a:ext cx="370303" cy="370303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CCF55258-B5AD-45B4-9CBC-3334A7083FF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73083" y="5712232"/>
            <a:ext cx="362486" cy="362486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0573488A-B2C9-472B-A206-BFEA4CB0CD9A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18551" y="5695428"/>
            <a:ext cx="370303" cy="37030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7A5D765C-B9A0-4AC4-9E16-2AFD6DE78AA3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2928" y="5631448"/>
            <a:ext cx="657432" cy="6574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FF7493E-9C03-4615-8780-5033E188AC48}"/>
              </a:ext>
            </a:extLst>
          </p:cNvPr>
          <p:cNvSpPr txBox="1"/>
          <p:nvPr/>
        </p:nvSpPr>
        <p:spPr>
          <a:xfrm>
            <a:off x="613202" y="3499379"/>
            <a:ext cx="2131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Maximum Value: 6</a:t>
            </a:r>
            <a:endParaRPr lang="bg-BG" sz="2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B8C517-0704-4A3D-B3FD-14FF23FCE1E9}"/>
              </a:ext>
            </a:extLst>
          </p:cNvPr>
          <p:cNvSpPr/>
          <p:nvPr/>
        </p:nvSpPr>
        <p:spPr>
          <a:xfrm>
            <a:off x="10099422" y="4196668"/>
            <a:ext cx="498257" cy="498257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02624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76" y="1380206"/>
            <a:ext cx="914400" cy="1092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E2EF-7660-45DD-924D-91D1305AF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1600201"/>
            <a:ext cx="891107" cy="891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F0C8C-C42C-4B52-BEE4-2117F6305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9" y="1528070"/>
            <a:ext cx="797180" cy="797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DDFE-F411-419C-8C88-B386ADA0BD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8" y="1711032"/>
            <a:ext cx="892327" cy="614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5132-6635-469D-A428-0078507F8926}"/>
              </a:ext>
            </a:extLst>
          </p:cNvPr>
          <p:cNvSpPr txBox="1"/>
          <p:nvPr/>
        </p:nvSpPr>
        <p:spPr>
          <a:xfrm>
            <a:off x="613202" y="2325250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5D0E4-200B-49E9-9AE8-A4F7AF07328A}"/>
              </a:ext>
            </a:extLst>
          </p:cNvPr>
          <p:cNvSpPr txBox="1"/>
          <p:nvPr/>
        </p:nvSpPr>
        <p:spPr>
          <a:xfrm>
            <a:off x="1999760" y="2325250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2</a:t>
            </a:r>
            <a:endParaRPr lang="bg-B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80290-21F2-408C-A5A9-AF87F19F748C}"/>
              </a:ext>
            </a:extLst>
          </p:cNvPr>
          <p:cNvSpPr txBox="1"/>
          <p:nvPr/>
        </p:nvSpPr>
        <p:spPr>
          <a:xfrm>
            <a:off x="3382566" y="2330144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Weight: 1</a:t>
            </a:r>
            <a:endParaRPr lang="bg-B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8758289" y="1665049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2C3EF-7360-4454-8077-117322C0C15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02198"/>
          <a:ext cx="4819808" cy="35438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876407">
                  <a:extLst>
                    <a:ext uri="{9D8B030D-6E8A-4147-A177-3AD203B41FA5}">
                      <a16:colId xmlns:a16="http://schemas.microsoft.com/office/drawing/2014/main" val="417436247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133167391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877570832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1311986869"/>
                    </a:ext>
                  </a:extLst>
                </a:gridCol>
                <a:gridCol w="561308">
                  <a:extLst>
                    <a:ext uri="{9D8B030D-6E8A-4147-A177-3AD203B41FA5}">
                      <a16:colId xmlns:a16="http://schemas.microsoft.com/office/drawing/2014/main" val="3312278068"/>
                    </a:ext>
                  </a:extLst>
                </a:gridCol>
                <a:gridCol w="698169">
                  <a:extLst>
                    <a:ext uri="{9D8B030D-6E8A-4147-A177-3AD203B41FA5}">
                      <a16:colId xmlns:a16="http://schemas.microsoft.com/office/drawing/2014/main" val="3127250202"/>
                    </a:ext>
                  </a:extLst>
                </a:gridCol>
              </a:tblGrid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0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1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2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3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700" dirty="0"/>
                        <a:t>4</a:t>
                      </a:r>
                      <a:endParaRPr lang="bg-BG" sz="3700" dirty="0"/>
                    </a:p>
                  </a:txBody>
                  <a:tcPr marL="141068" marR="141068" marT="70533" marB="70533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14106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r>
                        <a:rPr lang="en-US" sz="3100" dirty="0"/>
                        <a:t>No Items</a:t>
                      </a:r>
                      <a:endParaRPr lang="bg-BG" sz="31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066849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60793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975207"/>
                  </a:ext>
                </a:extLst>
              </a:tr>
              <a:tr h="708779">
                <a:tc>
                  <a:txBody>
                    <a:bodyPr/>
                    <a:lstStyle/>
                    <a:p>
                      <a:endParaRPr lang="bg-BG" sz="3700" dirty="0"/>
                    </a:p>
                  </a:txBody>
                  <a:tcPr marL="141068" marR="141068" marT="70533" marB="70533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bg-BG" sz="2800" dirty="0"/>
                    </a:p>
                  </a:txBody>
                  <a:tcPr marL="141068" marR="141068" marT="70533" marB="70533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4489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48658"/>
            <a:ext cx="794276" cy="79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ADF-DCE4-4C21-A3FA-056A1783B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7" y="4842934"/>
            <a:ext cx="701579" cy="701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5" y="5588193"/>
            <a:ext cx="892327" cy="614218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D7E1A754-75DD-403E-93CC-2272157E585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0114" y="4285714"/>
            <a:ext cx="362486" cy="36248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369EF99-9E23-4C98-A10D-91F8DCF6FF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82849" y="4265650"/>
            <a:ext cx="370303" cy="37030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4FA1243-C5F1-4474-BD6A-25D632BF5916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2928" y="4131550"/>
            <a:ext cx="679704" cy="679704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7990BACF-00F2-45C0-907A-451ECAD649E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951" y="4265650"/>
            <a:ext cx="370303" cy="370303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3336D31-93BD-4C14-8941-49B810BA7BF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0114" y="5038072"/>
            <a:ext cx="362486" cy="362486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92071D2-E410-40E1-B070-BE4B5DF034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3083" y="5035286"/>
            <a:ext cx="362486" cy="362486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39EA024F-B132-4CD6-BA53-1A3151ED5BFC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2929" y="4854043"/>
            <a:ext cx="585211" cy="585211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C9F4608-2492-4304-A1CD-0AF1FFA9C6C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8737" y="5007086"/>
            <a:ext cx="370303" cy="37030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E43F258F-C291-4061-A255-88069269388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9801" y="5695427"/>
            <a:ext cx="370303" cy="370303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CCF55258-B5AD-45B4-9CBC-3334A7083FF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3083" y="5712232"/>
            <a:ext cx="362486" cy="362486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0573488A-B2C9-472B-A206-BFEA4CB0CD9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18551" y="5695428"/>
            <a:ext cx="370303" cy="37030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7A5D765C-B9A0-4AC4-9E16-2AFD6DE78AA3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2928" y="5631448"/>
            <a:ext cx="657432" cy="6574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FF7493E-9C03-4615-8780-5033E188AC48}"/>
              </a:ext>
            </a:extLst>
          </p:cNvPr>
          <p:cNvSpPr txBox="1"/>
          <p:nvPr/>
        </p:nvSpPr>
        <p:spPr>
          <a:xfrm>
            <a:off x="613202" y="3499379"/>
            <a:ext cx="2131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Maximum Value: 6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41085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FF7493E-9C03-4615-8780-5033E188AC48}"/>
              </a:ext>
            </a:extLst>
          </p:cNvPr>
          <p:cNvSpPr txBox="1"/>
          <p:nvPr/>
        </p:nvSpPr>
        <p:spPr>
          <a:xfrm>
            <a:off x="4244918" y="3423179"/>
            <a:ext cx="2907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Maximum Value: 6</a:t>
            </a:r>
          </a:p>
          <a:p>
            <a:r>
              <a:rPr lang="en-US" sz="2800" dirty="0"/>
              <a:t>With Items: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Total Capacity: 3</a:t>
            </a: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D82A0-9AB1-4358-BCA7-F6101C3D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17" y="1828801"/>
            <a:ext cx="914400" cy="10929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72360C-5FDF-4DF6-8000-8284667EC08E}"/>
              </a:ext>
            </a:extLst>
          </p:cNvPr>
          <p:cNvSpPr txBox="1"/>
          <p:nvPr/>
        </p:nvSpPr>
        <p:spPr>
          <a:xfrm>
            <a:off x="5350930" y="2113644"/>
            <a:ext cx="249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 Capacity: 4</a:t>
            </a:r>
            <a:endParaRPr lang="bg-BG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01EEAB-D202-42BA-B8E2-F873A4EF3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16" y="4392396"/>
            <a:ext cx="1185453" cy="11854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5954F-C602-4125-B73A-AF733BC7C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40" y="4419600"/>
            <a:ext cx="1387849" cy="9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Many variants are available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"Knapsack" problem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/>
              <a:t>E.g. </a:t>
            </a:r>
            <a:r>
              <a:rPr lang="en-US" dirty="0"/>
              <a:t>take each item at most once / use each item multiple times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Integer knapsack problem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Items have integer weights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fficient dynamic programming solution exists O(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*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) where</a:t>
            </a:r>
          </a:p>
          <a:p>
            <a:pPr lvl="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– number of items</a:t>
            </a:r>
          </a:p>
          <a:p>
            <a:pPr lvl="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– the knapsack capacity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Non-integer</a:t>
            </a:r>
            <a:r>
              <a:rPr lang="en-US" dirty="0"/>
              <a:t> knapsack problem </a:t>
            </a:r>
            <a:r>
              <a:rPr lang="en-US" dirty="0">
                <a:sym typeface="Wingdings" panose="05000000000000000000" pitchFamily="2" charset="2"/>
              </a:rPr>
              <a:t> no efficient solution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Bin packing problem</a:t>
            </a:r>
            <a:r>
              <a:rPr lang="en-US" dirty="0">
                <a:sym typeface="Wingdings" panose="05000000000000000000" pitchFamily="2" charset="2"/>
              </a:rPr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m</a:t>
            </a:r>
            <a:r>
              <a:rPr lang="en-US" dirty="0">
                <a:sym typeface="Wingdings" panose="05000000000000000000" pitchFamily="2" charset="2"/>
              </a:rPr>
              <a:t> knapsacks of capacities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baseline="-10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…,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baseline="-10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"Knapsack" Problem – Variants</a:t>
            </a:r>
          </a:p>
        </p:txBody>
      </p:sp>
    </p:spTree>
    <p:extLst>
      <p:ext uri="{BB962C8B-B14F-4D97-AF65-F5344CB8AC3E}">
        <p14:creationId xmlns:p14="http://schemas.microsoft.com/office/powerpoint/2010/main" val="4401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11000" y="1456221"/>
            <a:ext cx="10399197" cy="5050779"/>
          </a:xfrm>
        </p:spPr>
        <p:txBody>
          <a:bodyPr/>
          <a:lstStyle/>
          <a:p>
            <a:r>
              <a:rPr lang="en-US" sz="2000" dirty="0"/>
              <a:t>for (int row = 1; row &lt; </a:t>
            </a:r>
            <a:r>
              <a:rPr lang="en-US" sz="2000" dirty="0" err="1"/>
              <a:t>dp.GetLength</a:t>
            </a:r>
            <a:r>
              <a:rPr lang="en-US" sz="2000" dirty="0"/>
              <a:t>(0); row++) {</a:t>
            </a:r>
          </a:p>
          <a:p>
            <a:r>
              <a:rPr lang="en-US" sz="2000" dirty="0"/>
              <a:t>  var </a:t>
            </a:r>
            <a:r>
              <a:rPr lang="en-US" sz="2000" dirty="0" err="1"/>
              <a:t>currentItem</a:t>
            </a:r>
            <a:r>
              <a:rPr lang="en-US" sz="2000" dirty="0"/>
              <a:t> = items[row - 1];</a:t>
            </a:r>
          </a:p>
          <a:p>
            <a:r>
              <a:rPr lang="en-US" sz="2000" dirty="0"/>
              <a:t>  for (int capacity = 1; capacity &lt; </a:t>
            </a:r>
            <a:r>
              <a:rPr lang="en-US" sz="2000" dirty="0" err="1"/>
              <a:t>dp.GetLength</a:t>
            </a:r>
            <a:r>
              <a:rPr lang="en-US" sz="2000" dirty="0"/>
              <a:t>(1); capacity++) {</a:t>
            </a:r>
          </a:p>
          <a:p>
            <a:r>
              <a:rPr lang="en-US" sz="2000" dirty="0"/>
              <a:t>    var excluding = </a:t>
            </a:r>
            <a:r>
              <a:rPr lang="en-US" sz="2000" dirty="0" err="1"/>
              <a:t>dp</a:t>
            </a:r>
            <a:r>
              <a:rPr lang="en-US" sz="2000" dirty="0"/>
              <a:t>[row - 1, capacity];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currentItem.Weight</a:t>
            </a:r>
            <a:r>
              <a:rPr lang="en-US" sz="2000" dirty="0"/>
              <a:t> &gt; capacity)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dp</a:t>
            </a:r>
            <a:r>
              <a:rPr lang="en-US" sz="2000" dirty="0"/>
              <a:t>[row, capacity] = excluding;</a:t>
            </a:r>
          </a:p>
          <a:p>
            <a:r>
              <a:rPr lang="en-US" sz="2000" dirty="0"/>
              <a:t>      continue;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if (including &gt; excluding)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dp</a:t>
            </a:r>
            <a:r>
              <a:rPr lang="en-US" sz="2000" dirty="0"/>
              <a:t>[row, capacity] = 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currentItem.Value</a:t>
            </a:r>
            <a:r>
              <a:rPr lang="en-US" sz="2000" dirty="0"/>
              <a:t> + </a:t>
            </a:r>
            <a:r>
              <a:rPr lang="en-US" sz="2000" dirty="0" err="1"/>
              <a:t>dp</a:t>
            </a:r>
            <a:r>
              <a:rPr lang="en-US" sz="2000" dirty="0"/>
              <a:t>[row - 1, capacity - </a:t>
            </a:r>
            <a:r>
              <a:rPr lang="en-US" sz="2000" dirty="0" err="1"/>
              <a:t>currentItem.Weight</a:t>
            </a:r>
            <a:r>
              <a:rPr lang="en-US" sz="2000" dirty="0"/>
              <a:t>];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selectedItems</a:t>
            </a:r>
            <a:r>
              <a:rPr lang="en-US" sz="2000" dirty="0"/>
              <a:t>[row, capacity] = true;</a:t>
            </a:r>
          </a:p>
          <a:p>
            <a:r>
              <a:rPr lang="en-US" sz="2000" dirty="0"/>
              <a:t>    } else { </a:t>
            </a:r>
            <a:r>
              <a:rPr lang="en-US" sz="2000" dirty="0" err="1"/>
              <a:t>dp</a:t>
            </a:r>
            <a:r>
              <a:rPr lang="en-US" sz="2000" dirty="0"/>
              <a:t>[row, capacity] = excluding;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– Iterative Implementation (1)</a:t>
            </a:r>
          </a:p>
        </p:txBody>
      </p:sp>
    </p:spTree>
    <p:extLst>
      <p:ext uri="{BB962C8B-B14F-4D97-AF65-F5344CB8AC3E}">
        <p14:creationId xmlns:p14="http://schemas.microsoft.com/office/powerpoint/2010/main" val="22766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90197" y="1456221"/>
            <a:ext cx="9040804" cy="3690535"/>
          </a:xfrm>
        </p:spPr>
        <p:txBody>
          <a:bodyPr/>
          <a:lstStyle/>
          <a:p>
            <a:r>
              <a:rPr lang="en-US" sz="2400" dirty="0"/>
              <a:t>for (int row = </a:t>
            </a:r>
            <a:r>
              <a:rPr lang="en-US" sz="2400" dirty="0" err="1"/>
              <a:t>dp.GetLength</a:t>
            </a:r>
            <a:r>
              <a:rPr lang="en-US" sz="2400" dirty="0"/>
              <a:t>(0) - 1; row &gt;= 0; row--)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if (</a:t>
            </a:r>
            <a:r>
              <a:rPr lang="en-US" sz="2400" dirty="0" err="1"/>
              <a:t>selectedItems</a:t>
            </a:r>
            <a:r>
              <a:rPr lang="en-US" sz="2400" dirty="0"/>
              <a:t>[row, </a:t>
            </a:r>
            <a:r>
              <a:rPr lang="en-US" sz="2400" dirty="0" err="1"/>
              <a:t>maxCapacity</a:t>
            </a:r>
            <a:r>
              <a:rPr lang="en-US" sz="2400" dirty="0"/>
              <a:t>])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var item = items[row - 1];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usedItems.Add</a:t>
            </a:r>
            <a:r>
              <a:rPr lang="en-US" sz="2400" dirty="0"/>
              <a:t>(item);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maxCapacity</a:t>
            </a:r>
            <a:r>
              <a:rPr lang="en-US" sz="2400" dirty="0"/>
              <a:t> -= </a:t>
            </a:r>
            <a:r>
              <a:rPr lang="en-US" sz="2400" dirty="0" err="1"/>
              <a:t>item.Weight</a:t>
            </a:r>
            <a:r>
              <a:rPr lang="en-US" sz="2400" dirty="0"/>
              <a:t>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– Iterative Implementation (2)</a:t>
            </a:r>
          </a:p>
        </p:txBody>
      </p:sp>
    </p:spTree>
    <p:extLst>
      <p:ext uri="{BB962C8B-B14F-4D97-AF65-F5344CB8AC3E}">
        <p14:creationId xmlns:p14="http://schemas.microsoft.com/office/powerpoint/2010/main" val="257968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1269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051801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297923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532607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778729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6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and Reconstructing LIS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476000" y="2169000"/>
          <a:ext cx="3240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</a:tblGrid>
              <a:tr h="4275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427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Goal: 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subsequence of increasing numbers</a:t>
            </a:r>
            <a:br>
              <a:rPr lang="en-US" dirty="0"/>
            </a:br>
            <a:r>
              <a:rPr lang="en-US" dirty="0"/>
              <a:t>within a given sequence</a:t>
            </a:r>
          </a:p>
          <a:p>
            <a:r>
              <a:rPr lang="en-US" dirty="0"/>
              <a:t>This subsequence is not necessarily contiguous, or unique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 {</a:t>
            </a:r>
            <a:r>
              <a:rPr lang="en-US" b="1" dirty="0">
                <a:solidFill>
                  <a:srgbClr val="FFA000"/>
                </a:solidFill>
              </a:rPr>
              <a:t>3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5</a:t>
            </a:r>
            <a:r>
              <a:rPr lang="en-US" dirty="0"/>
              <a:t>, 8, </a:t>
            </a:r>
            <a:r>
              <a:rPr lang="en-US" b="1" dirty="0">
                <a:solidFill>
                  <a:srgbClr val="FFA000"/>
                </a:solidFill>
              </a:rPr>
              <a:t>6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7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{3, 5, 6, 7}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rgbClr val="FFA000"/>
                </a:solidFill>
              </a:rPr>
              <a:t>Break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rgbClr val="FFA000"/>
                </a:solidFill>
              </a:rPr>
              <a:t>up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problem into </a:t>
            </a:r>
            <a:r>
              <a:rPr lang="en-GB" b="1" dirty="0">
                <a:solidFill>
                  <a:srgbClr val="FFA000"/>
                </a:solidFill>
              </a:rPr>
              <a:t>sub-problems</a:t>
            </a:r>
          </a:p>
          <a:p>
            <a:pPr>
              <a:buClr>
                <a:schemeClr val="tx1"/>
              </a:buClr>
            </a:pPr>
            <a:r>
              <a:rPr lang="en-GB" dirty="0"/>
              <a:t>Characterize the structure of an </a:t>
            </a:r>
            <a:r>
              <a:rPr lang="en-GB" b="1" dirty="0">
                <a:solidFill>
                  <a:srgbClr val="FFA000"/>
                </a:solidFill>
              </a:rPr>
              <a:t>optimal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rgbClr val="FFA000"/>
                </a:solidFill>
              </a:rPr>
              <a:t>solution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rgbClr val="FFA000"/>
                </a:solidFill>
              </a:rPr>
              <a:t>Compute</a:t>
            </a:r>
            <a:r>
              <a:rPr lang="en-GB" dirty="0"/>
              <a:t> the optimal solutions, typically in a bottom-up fashion</a:t>
            </a:r>
          </a:p>
          <a:p>
            <a:pPr>
              <a:buClr>
                <a:schemeClr val="tx1"/>
              </a:buClr>
            </a:pPr>
            <a:r>
              <a:rPr lang="en-GB" dirty="0"/>
              <a:t>Construct an </a:t>
            </a:r>
            <a:r>
              <a:rPr lang="en-GB" b="1" dirty="0">
                <a:solidFill>
                  <a:srgbClr val="FFA000"/>
                </a:solidFill>
              </a:rPr>
              <a:t>optimal solution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from computed information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Sub-Structure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838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9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7526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2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264136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9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35814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451289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15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54864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7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64008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1262519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587754" y="2047718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619273" y="2047718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551" y="246289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761" y="2867327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10247804">
            <a:off x="4152788" y="188669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051801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297923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532607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778729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495172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2924078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158762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404884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623" y="292009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4948244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176423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611834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5857956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19486" y="2047718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451134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679313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7914935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360846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619273" y="2047717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959" y="246289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9859600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087779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323401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579491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7357216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8271616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9220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018516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1125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7490ADD8-0DDC-47DC-B73A-71891B76D61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8150" y="5008122"/>
            <a:ext cx="479701" cy="479701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271A7E97-FC3F-4A0D-868C-7D46CF3262B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9401" y="5008122"/>
            <a:ext cx="479701" cy="4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8819" y="158158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48819" y="293400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8819" y="4464000"/>
            <a:ext cx="11284800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Subsequence sets: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     {3}, {3, 14}, {3, 5}, {3, 5, 12}, {3, 5, 12, 15}, {3, 5, 7}, 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     {3, 5, 7, 8}, {3, 5, 7, 8, 9}, {3, 5, 7, 8, 9, 11}, 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     {3, 5, 7, 8, 9, 10},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{1}</a:t>
            </a:r>
          </a:p>
        </p:txBody>
      </p:sp>
    </p:spTree>
    <p:extLst>
      <p:ext uri="{BB962C8B-B14F-4D97-AF65-F5344CB8AC3E}">
        <p14:creationId xmlns:p14="http://schemas.microsoft.com/office/powerpoint/2010/main" val="194990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838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4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769692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2641362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67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0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932479">
            <a:off x="1475209" y="3440490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14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38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62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86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58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01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24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49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03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26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0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594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0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54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76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0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45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0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994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17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41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66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07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57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82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0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393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18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43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66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12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63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295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25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35814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452927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5477854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64008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1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7357216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9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83058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9220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0168784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91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1125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4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8E238C3A-3C2B-48FA-838D-3C4A449781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000" y="4374000"/>
            <a:ext cx="479701" cy="47970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3551660A-FB21-49FB-8451-4C6589C539B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1000" y="4373999"/>
            <a:ext cx="479701" cy="479701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88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00" y="1222074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677754" y="2007273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09273" y="2007273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551" y="2422445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761" y="2826882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681916">
            <a:off x="573244" y="4993508"/>
            <a:ext cx="541478" cy="210262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141801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387923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622607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868729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585172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014078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248762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494884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23" y="2879645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038244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266423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01834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5947956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09486" y="2007273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541134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769313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04935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450846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09273" y="2007272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959" y="2422445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9949600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177779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413401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669491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11" y="4197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077873" y="437568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575330" y="437568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821452" y="437568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07" y="426081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03146" y="4438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3937830" y="4438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183952" y="4438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533" y="3880917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436554" y="405899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665154" y="405899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122354" y="405899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638774" y="3148270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2955396" y="3148269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256414" y="3148269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0" y="540381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527935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987291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7" y="540381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1920505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166627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957014" y="4923435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638774" y="4923435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345316" y="5403813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45316" y="5885971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6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LIS </a:t>
            </a:r>
            <a:r>
              <a:rPr lang="en-US" dirty="0">
                <a:sym typeface="Wingdings" panose="05000000000000000000" pitchFamily="2" charset="2"/>
              </a:rPr>
              <a:t>– Source Code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8230" y="5136351"/>
          <a:ext cx="11284800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9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5864" y="1298883"/>
            <a:ext cx="10949531" cy="35425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int[] seq = { 3, 4, 8, 1, 2, 4, 32, 6, 2, 5, 33, 4, 38, 22 };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int[] len = new int[</a:t>
            </a:r>
            <a:r>
              <a:rPr lang="en-US" sz="2400" dirty="0" err="1"/>
              <a:t>seq.Length</a:t>
            </a:r>
            <a:r>
              <a:rPr lang="en-US" sz="2400" dirty="0"/>
              <a:t>];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 (int x = 0; x &lt; </a:t>
            </a:r>
            <a:r>
              <a:rPr lang="en-US" sz="2400" dirty="0" err="1"/>
              <a:t>seq.Length</a:t>
            </a:r>
            <a:r>
              <a:rPr lang="en-US" sz="2400" dirty="0"/>
              <a:t>; x++) {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len[x] = 1;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for (int i = 0; i &lt;= x - 1; i++)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  if (seq[i] &lt; seq[x] &amp;&amp; len[i] + 1 &gt; len[x])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    len[x] = 1 + len[i];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10180727" y="2997650"/>
            <a:ext cx="304800" cy="203155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2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8573129">
            <a:off x="9374180" y="2684165"/>
            <a:ext cx="304800" cy="256288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3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8305800" y="297180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9332671">
            <a:off x="7876905" y="297878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0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7357930" y="2982341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9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9436438">
            <a:off x="6936084" y="2980203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6400800" y="297878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98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7668605">
            <a:off x="5199263" y="2433251"/>
            <a:ext cx="304800" cy="3087496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4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3581400" y="2946548"/>
            <a:ext cx="304800" cy="2082653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94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97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450368">
            <a:off x="2386236" y="4999680"/>
            <a:ext cx="541478" cy="210262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41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65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9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13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85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28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51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76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30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53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97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21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97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81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803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27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72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97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21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44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68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93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34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84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9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97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20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45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70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93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9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90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22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52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9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25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9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43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22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90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8F43A-78EC-43DA-8767-BF929706D16D}"/>
              </a:ext>
            </a:extLst>
          </p:cNvPr>
          <p:cNvSpPr txBox="1"/>
          <p:nvPr/>
        </p:nvSpPr>
        <p:spPr>
          <a:xfrm>
            <a:off x="568684" y="49885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8563972">
            <a:off x="2777533" y="2723888"/>
            <a:ext cx="304800" cy="2481289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51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1790700" y="2957482"/>
            <a:ext cx="304800" cy="2071718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3551660A-FB21-49FB-8451-4C6589C539B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2468" y="1741349"/>
            <a:ext cx="479701" cy="479701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16200000">
            <a:off x="5912659" y="945341"/>
            <a:ext cx="304800" cy="2071718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51A05-2B6C-40C7-9B3A-8E1D4050D13E}"/>
              </a:ext>
            </a:extLst>
          </p:cNvPr>
          <p:cNvSpPr txBox="1"/>
          <p:nvPr/>
        </p:nvSpPr>
        <p:spPr>
          <a:xfrm>
            <a:off x="5029200" y="1457980"/>
            <a:ext cx="207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43772" y="176416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401128" y="1764166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</a:t>
                      </a:r>
                      <a:r>
                        <a:rPr lang="en-US" baseline="0" dirty="0"/>
                        <a:t> 5, 7, 8, 9, 10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9312" y="3957614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71000" y="2595375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69312" y="5375237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49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61000" y="1179220"/>
            <a:ext cx="10949531" cy="547628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int maxLen = 0;</a:t>
            </a:r>
          </a:p>
          <a:p>
            <a:pPr>
              <a:lnSpc>
                <a:spcPct val="95000"/>
              </a:lnSpc>
            </a:pPr>
            <a:r>
              <a:rPr lang="en-US" dirty="0"/>
              <a:t>int lastIndex = -1;</a:t>
            </a:r>
          </a:p>
          <a:p>
            <a:pPr>
              <a:lnSpc>
                <a:spcPct val="95000"/>
              </a:lnSpc>
            </a:pPr>
            <a:r>
              <a:rPr lang="en-US" dirty="0"/>
              <a:t>for (int x = 0; x &lt; </a:t>
            </a:r>
            <a:r>
              <a:rPr lang="en-US" dirty="0" err="1"/>
              <a:t>seq.Length</a:t>
            </a:r>
            <a:r>
              <a:rPr lang="en-US" dirty="0"/>
              <a:t>; x++) {</a:t>
            </a:r>
          </a:p>
          <a:p>
            <a:pPr>
              <a:lnSpc>
                <a:spcPct val="95000"/>
              </a:lnSpc>
            </a:pPr>
            <a:r>
              <a:rPr lang="en-US" dirty="0"/>
              <a:t>  len[x] = 1;</a:t>
            </a:r>
          </a:p>
          <a:p>
            <a:pPr>
              <a:lnSpc>
                <a:spcPct val="95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prev[x] = -1;</a:t>
            </a:r>
          </a:p>
          <a:p>
            <a:pPr>
              <a:lnSpc>
                <a:spcPct val="95000"/>
              </a:lnSpc>
            </a:pPr>
            <a:r>
              <a:rPr lang="en-US" dirty="0"/>
              <a:t>  for (int i = 0; i &lt; x; i++)</a:t>
            </a:r>
          </a:p>
          <a:p>
            <a:pPr>
              <a:lnSpc>
                <a:spcPct val="95000"/>
              </a:lnSpc>
            </a:pPr>
            <a:r>
              <a:rPr lang="en-US" dirty="0"/>
              <a:t>    if (seq[i] &lt; seq[x]) &amp;&amp; </a:t>
            </a:r>
            <a:r>
              <a:rPr lang="en-US" dirty="0" err="1"/>
              <a:t>len</a:t>
            </a:r>
            <a:r>
              <a:rPr lang="en-US" dirty="0"/>
              <a:t>[i] + 1 &gt; len[x]) {</a:t>
            </a:r>
          </a:p>
          <a:p>
            <a:pPr>
              <a:lnSpc>
                <a:spcPct val="95000"/>
              </a:lnSpc>
            </a:pPr>
            <a:r>
              <a:rPr lang="en-US" dirty="0"/>
              <a:t>      len[x] = len[i] + 1;</a:t>
            </a:r>
          </a:p>
          <a:p>
            <a:pPr>
              <a:lnSpc>
                <a:spcPct val="95000"/>
              </a:lnSpc>
            </a:pPr>
            <a:r>
              <a:rPr lang="en-US" dirty="0"/>
              <a:t>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prev[x] = i;</a:t>
            </a:r>
          </a:p>
          <a:p>
            <a:pPr>
              <a:lnSpc>
                <a:spcPct val="95000"/>
              </a:lnSpc>
            </a:pPr>
            <a:r>
              <a:rPr lang="en-US" dirty="0"/>
              <a:t>    }</a:t>
            </a:r>
          </a:p>
          <a:p>
            <a:pPr>
              <a:lnSpc>
                <a:spcPct val="95000"/>
              </a:lnSpc>
            </a:pPr>
            <a:r>
              <a:rPr lang="en-US" dirty="0"/>
              <a:t>  if (len[x] &gt; maxLen) {</a:t>
            </a:r>
          </a:p>
          <a:p>
            <a:pPr>
              <a:lnSpc>
                <a:spcPct val="95000"/>
              </a:lnSpc>
            </a:pPr>
            <a:r>
              <a:rPr lang="en-US" dirty="0"/>
              <a:t>    maxLen = len[x];</a:t>
            </a:r>
          </a:p>
          <a:p>
            <a:pPr>
              <a:lnSpc>
                <a:spcPct val="95000"/>
              </a:lnSpc>
            </a:pPr>
            <a:r>
              <a:rPr lang="en-US" dirty="0"/>
              <a:t>    lastIndex = x;</a:t>
            </a:r>
          </a:p>
          <a:p>
            <a:pPr>
              <a:lnSpc>
                <a:spcPct val="95000"/>
              </a:lnSpc>
            </a:pPr>
            <a:r>
              <a:rPr lang="en-US" dirty="0"/>
              <a:t>  }</a:t>
            </a:r>
          </a:p>
          <a:p>
            <a:pPr>
              <a:lnSpc>
                <a:spcPct val="95000"/>
              </a:lnSpc>
            </a:pPr>
            <a:r>
              <a:rPr lang="en-US" dirty="0"/>
              <a:t>}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LIS with Previous </a:t>
            </a:r>
            <a:r>
              <a:rPr lang="en-US" dirty="0">
                <a:sym typeface="Wingdings" panose="05000000000000000000" pitchFamily="2" charset="2"/>
              </a:rPr>
              <a:t>–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21000" y="1629000"/>
            <a:ext cx="7272501" cy="4466132"/>
          </a:xfrm>
        </p:spPr>
        <p:txBody>
          <a:bodyPr/>
          <a:lstStyle/>
          <a:p>
            <a:r>
              <a:rPr lang="en-US" sz="2400" dirty="0"/>
              <a:t>static Stack&lt;int&gt; </a:t>
            </a:r>
            <a:r>
              <a:rPr lang="en-US" sz="2400" dirty="0" err="1"/>
              <a:t>ReconstructLIS</a:t>
            </a:r>
            <a:r>
              <a:rPr lang="en-US" sz="2400" dirty="0"/>
              <a:t>(</a:t>
            </a:r>
          </a:p>
          <a:p>
            <a:r>
              <a:rPr lang="en-US" sz="2400" dirty="0"/>
              <a:t>  int[] numbers, int[] </a:t>
            </a:r>
            <a:r>
              <a:rPr lang="en-US" sz="2400" dirty="0" err="1"/>
              <a:t>prev</a:t>
            </a:r>
            <a:r>
              <a:rPr lang="en-US" sz="2400" dirty="0"/>
              <a:t>, int </a:t>
            </a:r>
            <a:r>
              <a:rPr lang="en-US" sz="2400" dirty="0" err="1"/>
              <a:t>idx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</a:t>
            </a:r>
            <a:r>
              <a:rPr lang="en-US" sz="2400" dirty="0" err="1"/>
              <a:t>lis</a:t>
            </a:r>
            <a:r>
              <a:rPr lang="en-US" sz="2400" dirty="0"/>
              <a:t> = new Stack&lt;int&gt;();</a:t>
            </a:r>
          </a:p>
          <a:p>
            <a:r>
              <a:rPr lang="en-US" sz="2400" dirty="0"/>
              <a:t>  while (</a:t>
            </a:r>
            <a:r>
              <a:rPr lang="en-US" sz="2400" dirty="0" err="1"/>
              <a:t>idx</a:t>
            </a:r>
            <a:r>
              <a:rPr lang="en-US" sz="2400" dirty="0"/>
              <a:t> != -1)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lis.Push</a:t>
            </a:r>
            <a:r>
              <a:rPr lang="en-US" sz="2400" dirty="0"/>
              <a:t>(numbers[</a:t>
            </a:r>
            <a:r>
              <a:rPr lang="en-US" sz="2400" dirty="0" err="1"/>
              <a:t>idx</a:t>
            </a:r>
            <a:r>
              <a:rPr lang="en-US" sz="2400" dirty="0"/>
              <a:t>]);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idx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r>
              <a:rPr lang="en-US" sz="2400" dirty="0"/>
              <a:t>[</a:t>
            </a:r>
            <a:r>
              <a:rPr lang="en-US" sz="2400" dirty="0" err="1"/>
              <a:t>idx</a:t>
            </a:r>
            <a:r>
              <a:rPr lang="en-US" sz="2400" dirty="0"/>
              <a:t>];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return </a:t>
            </a:r>
            <a:r>
              <a:rPr lang="en-US" sz="2400" dirty="0" err="1"/>
              <a:t>lis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Restoring LIS Elements </a:t>
            </a:r>
            <a:r>
              <a:rPr lang="en-US" dirty="0">
                <a:sym typeface="Wingdings" panose="05000000000000000000" pitchFamily="2" charset="2"/>
              </a:rPr>
              <a:t>–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95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DP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Solve a problem by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solving</a:t>
            </a:r>
            <a:r>
              <a:rPr lang="en-US" sz="3000" b="1" dirty="0"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overlapping</a:t>
            </a:r>
            <a:r>
              <a:rPr lang="en-US" sz="3000" b="1" dirty="0"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ym typeface="Wingdings" panose="05000000000000000000" pitchFamily="2" charset="2"/>
              </a:rPr>
              <a:t>Rod Cutting Problem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ym typeface="Wingdings" panose="05000000000000000000" pitchFamily="2" charset="2"/>
              </a:rPr>
              <a:t>Knapsack Problem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ym typeface="Wingdings" panose="05000000000000000000" pitchFamily="2" charset="2"/>
              </a:rPr>
              <a:t>LIS Problem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98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This course (slides, examples, demos, exercises, homework, documents, videos and other assets) is </a:t>
            </a:r>
            <a:r>
              <a:rPr lang="en-US" b="1" dirty="0">
                <a:solidFill>
                  <a:srgbClr val="234465"/>
                </a:solidFill>
              </a:rPr>
              <a:t>copyrighted content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Software University –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https://softuni.bg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99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3"/>
              </a:rPr>
              <a:t>softuni.bg</a:t>
            </a:r>
            <a:r>
              <a:rPr lang="en-US" sz="3000" noProof="1">
                <a:solidFill>
                  <a:srgbClr val="234465"/>
                </a:solidFill>
              </a:rPr>
              <a:t>, </a:t>
            </a:r>
            <a:r>
              <a:rPr lang="en-US" sz="3000" noProof="1">
                <a:solidFill>
                  <a:srgbClr val="234465"/>
                </a:solidFill>
                <a:hlinkClick r:id="rId4"/>
              </a:rPr>
              <a:t>about.softuni.bg</a:t>
            </a:r>
            <a:r>
              <a:rPr lang="en-US" sz="3000" noProof="1">
                <a:solidFill>
                  <a:srgbClr val="234465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Foundation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5"/>
              </a:rPr>
              <a:t>softuni.foundation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@ Facebook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6"/>
              </a:rPr>
              <a:t>facebook.com/SoftwareUniversity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Forums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  <a:hlinkClick r:id="rId7"/>
              </a:rPr>
              <a:t>forum.softuni.bg</a:t>
            </a:r>
            <a:endParaRPr lang="en-US" sz="3000" noProof="1">
              <a:solidFill>
                <a:srgbClr val="234465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6107</TotalTime>
  <Words>7338</Words>
  <Application>Microsoft Office PowerPoint</Application>
  <PresentationFormat>Widescreen</PresentationFormat>
  <Paragraphs>3417</Paragraphs>
  <Slides>99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Consolas</vt:lpstr>
      <vt:lpstr>Wingdings</vt:lpstr>
      <vt:lpstr>Wingdings 2</vt:lpstr>
      <vt:lpstr>1_SoftUni</vt:lpstr>
      <vt:lpstr>Dynamic Programming Advanced</vt:lpstr>
      <vt:lpstr>Table of Contents</vt:lpstr>
      <vt:lpstr>Rod Cutting Problem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 – Reconstructing Solution</vt:lpstr>
      <vt:lpstr>Rod Cutting – Recursive Solution</vt:lpstr>
      <vt:lpstr>Rod Cutting – Iterative Solution</vt:lpstr>
      <vt:lpstr>Rod Cutting – Reconstructing Solution</vt:lpstr>
      <vt:lpstr>Knapsack Problem</vt:lpstr>
      <vt:lpstr>The "Knapsack" Problem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Example</vt:lpstr>
      <vt:lpstr>The "Knapsack" Problem – Variants</vt:lpstr>
      <vt:lpstr>Knapsack – Iterative Implementation (1)</vt:lpstr>
      <vt:lpstr>Knapsack – Iterative Implementation (2)</vt:lpstr>
      <vt:lpstr>Longest Increasing Subsequence</vt:lpstr>
      <vt:lpstr>Longest Increasing Subsequence (LIS)</vt:lpstr>
      <vt:lpstr>Optimal Sub-Structure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 - Right-Most Solution</vt:lpstr>
      <vt:lpstr>Calculating LIS – Source Code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Calculating LIS with Previous – Source Code</vt:lpstr>
      <vt:lpstr>Restoring LIS Elements – Source Code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with CSharp - Dynamic Programming Advanced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Atanas Atanasov</cp:lastModifiedBy>
  <cp:revision>471</cp:revision>
  <dcterms:created xsi:type="dcterms:W3CDTF">2018-05-23T13:08:44Z</dcterms:created>
  <dcterms:modified xsi:type="dcterms:W3CDTF">2021-02-01T19:33:32Z</dcterms:modified>
  <cp:category>computer programming;programming;software development;software engineering</cp:category>
</cp:coreProperties>
</file>