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3"/>
  </p:notesMasterIdLst>
  <p:handoutMasterIdLst>
    <p:handoutMasterId r:id="rId54"/>
  </p:handoutMasterIdLst>
  <p:sldIdLst>
    <p:sldId id="503" r:id="rId2"/>
    <p:sldId id="276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15" r:id="rId14"/>
    <p:sldId id="516" r:id="rId15"/>
    <p:sldId id="517" r:id="rId16"/>
    <p:sldId id="518" r:id="rId17"/>
    <p:sldId id="530" r:id="rId18"/>
    <p:sldId id="531" r:id="rId19"/>
    <p:sldId id="532" r:id="rId20"/>
    <p:sldId id="533" r:id="rId21"/>
    <p:sldId id="592" r:id="rId22"/>
    <p:sldId id="593" r:id="rId23"/>
    <p:sldId id="594" r:id="rId24"/>
    <p:sldId id="539" r:id="rId25"/>
    <p:sldId id="540" r:id="rId26"/>
    <p:sldId id="541" r:id="rId27"/>
    <p:sldId id="543" r:id="rId28"/>
    <p:sldId id="544" r:id="rId29"/>
    <p:sldId id="545" r:id="rId30"/>
    <p:sldId id="546" r:id="rId31"/>
    <p:sldId id="547" r:id="rId32"/>
    <p:sldId id="549" r:id="rId33"/>
    <p:sldId id="550" r:id="rId34"/>
    <p:sldId id="551" r:id="rId35"/>
    <p:sldId id="552" r:id="rId36"/>
    <p:sldId id="553" r:id="rId37"/>
    <p:sldId id="555" r:id="rId38"/>
    <p:sldId id="556" r:id="rId39"/>
    <p:sldId id="558" r:id="rId40"/>
    <p:sldId id="559" r:id="rId41"/>
    <p:sldId id="560" r:id="rId42"/>
    <p:sldId id="595" r:id="rId43"/>
    <p:sldId id="596" r:id="rId44"/>
    <p:sldId id="598" r:id="rId45"/>
    <p:sldId id="597" r:id="rId46"/>
    <p:sldId id="599" r:id="rId47"/>
    <p:sldId id="349" r:id="rId48"/>
    <p:sldId id="401" r:id="rId49"/>
    <p:sldId id="259" r:id="rId50"/>
    <p:sldId id="493" r:id="rId51"/>
    <p:sldId id="4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P vs NP" id="{B9FB59C1-4074-4C35-B6BC-66F0FB91E47F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Reduction" id="{B6EE3A09-6D4A-4F51-997C-4328FFA36111}">
          <p14:sldIdLst>
            <p14:sldId id="515"/>
            <p14:sldId id="516"/>
            <p14:sldId id="517"/>
            <p14:sldId id="518"/>
          </p14:sldIdLst>
        </p14:section>
        <p14:section name="General Problem Solving Techniques" id="{60B9ACAA-CBEE-4856-AE27-69836C488C07}">
          <p14:sldIdLst>
            <p14:sldId id="530"/>
            <p14:sldId id="531"/>
            <p14:sldId id="532"/>
            <p14:sldId id="533"/>
            <p14:sldId id="592"/>
            <p14:sldId id="593"/>
            <p14:sldId id="594"/>
            <p14:sldId id="539"/>
            <p14:sldId id="540"/>
            <p14:sldId id="541"/>
            <p14:sldId id="543"/>
            <p14:sldId id="544"/>
            <p14:sldId id="545"/>
            <p14:sldId id="546"/>
            <p14:sldId id="547"/>
            <p14:sldId id="549"/>
            <p14:sldId id="550"/>
            <p14:sldId id="551"/>
            <p14:sldId id="552"/>
            <p14:sldId id="553"/>
            <p14:sldId id="555"/>
            <p14:sldId id="556"/>
            <p14:sldId id="558"/>
            <p14:sldId id="559"/>
            <p14:sldId id="560"/>
            <p14:sldId id="595"/>
            <p14:sldId id="596"/>
            <p14:sldId id="598"/>
            <p14:sldId id="597"/>
            <p14:sldId id="599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30" y="58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F477C-6813-43F9-A872-B53652404C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5A37E2-9BC7-4E20-B8D4-AA503D84826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</a:t>
          </a:r>
        </a:p>
      </dgm:t>
    </dgm:pt>
    <dgm:pt modelId="{621DD2D7-787D-4322-BB0A-34D43D61CDCC}" type="parTrans" cxnId="{22C1E632-98D6-4148-ABCF-ACE9FB933B18}">
      <dgm:prSet/>
      <dgm:spPr/>
      <dgm:t>
        <a:bodyPr/>
        <a:lstStyle/>
        <a:p>
          <a:endParaRPr lang="en-US"/>
        </a:p>
      </dgm:t>
    </dgm:pt>
    <dgm:pt modelId="{BBBEFF39-8E77-4724-94C4-A68DCBE4EFFC}" type="sibTrans" cxnId="{22C1E632-98D6-4148-ABCF-ACE9FB933B18}">
      <dgm:prSet/>
      <dgm:spPr/>
      <dgm:t>
        <a:bodyPr/>
        <a:lstStyle/>
        <a:p>
          <a:endParaRPr lang="en-US"/>
        </a:p>
      </dgm:t>
    </dgm:pt>
    <dgm:pt modelId="{A1CCEBA0-4065-40C6-AE49-BC3EF872F64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</a:t>
          </a:r>
        </a:p>
      </dgm:t>
    </dgm:pt>
    <dgm:pt modelId="{D32DAC60-C717-49C8-9E70-D1C7CBCB2033}" type="parTrans" cxnId="{417098E6-12E2-4922-8949-BC61CD7A7DFE}">
      <dgm:prSet/>
      <dgm:spPr/>
      <dgm:t>
        <a:bodyPr/>
        <a:lstStyle/>
        <a:p>
          <a:endParaRPr lang="en-US"/>
        </a:p>
      </dgm:t>
    </dgm:pt>
    <dgm:pt modelId="{A3E0F075-24F9-4DBE-83B4-28390501D827}" type="sibTrans" cxnId="{417098E6-12E2-4922-8949-BC61CD7A7DFE}">
      <dgm:prSet/>
      <dgm:spPr/>
      <dgm:t>
        <a:bodyPr/>
        <a:lstStyle/>
        <a:p>
          <a:endParaRPr lang="en-US"/>
        </a:p>
      </dgm:t>
    </dgm:pt>
    <dgm:pt modelId="{F3503C60-A769-4E36-9715-72C95BCC82F6}" type="pres">
      <dgm:prSet presAssocID="{84BF477C-6813-43F9-A872-B53652404C70}" presName="Name0" presStyleCnt="0">
        <dgm:presLayoutVars>
          <dgm:dir/>
          <dgm:resizeHandles val="exact"/>
        </dgm:presLayoutVars>
      </dgm:prSet>
      <dgm:spPr/>
    </dgm:pt>
    <dgm:pt modelId="{82C88B2A-4D25-41D5-93A9-F2CAC566B606}" type="pres">
      <dgm:prSet presAssocID="{D55A37E2-9BC7-4E20-B8D4-AA503D84826B}" presName="node" presStyleLbl="node1" presStyleIdx="0" presStyleCnt="2">
        <dgm:presLayoutVars>
          <dgm:bulletEnabled val="1"/>
        </dgm:presLayoutVars>
      </dgm:prSet>
      <dgm:spPr/>
    </dgm:pt>
    <dgm:pt modelId="{77C2128B-061E-4CEC-9DE0-B3EA09ABE559}" type="pres">
      <dgm:prSet presAssocID="{BBBEFF39-8E77-4724-94C4-A68DCBE4EFFC}" presName="sibTrans" presStyleLbl="sibTrans2D1" presStyleIdx="0" presStyleCnt="1"/>
      <dgm:spPr/>
    </dgm:pt>
    <dgm:pt modelId="{80F4E56B-7D22-44E4-8389-C8868A0FA2B1}" type="pres">
      <dgm:prSet presAssocID="{BBBEFF39-8E77-4724-94C4-A68DCBE4EFFC}" presName="connectorText" presStyleLbl="sibTrans2D1" presStyleIdx="0" presStyleCnt="1"/>
      <dgm:spPr/>
    </dgm:pt>
    <dgm:pt modelId="{0DDEABA5-87E2-42AB-B7A2-6E534B287FB8}" type="pres">
      <dgm:prSet presAssocID="{A1CCEBA0-4065-40C6-AE49-BC3EF872F644}" presName="node" presStyleLbl="node1" presStyleIdx="1" presStyleCnt="2">
        <dgm:presLayoutVars>
          <dgm:bulletEnabled val="1"/>
        </dgm:presLayoutVars>
      </dgm:prSet>
      <dgm:spPr/>
    </dgm:pt>
  </dgm:ptLst>
  <dgm:cxnLst>
    <dgm:cxn modelId="{B64D9431-830A-4E4D-969F-21D8F1291FA7}" type="presOf" srcId="{BBBEFF39-8E77-4724-94C4-A68DCBE4EFFC}" destId="{80F4E56B-7D22-44E4-8389-C8868A0FA2B1}" srcOrd="1" destOrd="0" presId="urn:microsoft.com/office/officeart/2005/8/layout/process1"/>
    <dgm:cxn modelId="{22C1E632-98D6-4148-ABCF-ACE9FB933B18}" srcId="{84BF477C-6813-43F9-A872-B53652404C70}" destId="{D55A37E2-9BC7-4E20-B8D4-AA503D84826B}" srcOrd="0" destOrd="0" parTransId="{621DD2D7-787D-4322-BB0A-34D43D61CDCC}" sibTransId="{BBBEFF39-8E77-4724-94C4-A68DCBE4EFFC}"/>
    <dgm:cxn modelId="{0AC8F871-260B-4134-8E26-65FE6F5807A7}" type="presOf" srcId="{BBBEFF39-8E77-4724-94C4-A68DCBE4EFFC}" destId="{77C2128B-061E-4CEC-9DE0-B3EA09ABE559}" srcOrd="0" destOrd="0" presId="urn:microsoft.com/office/officeart/2005/8/layout/process1"/>
    <dgm:cxn modelId="{CB72148A-D6C5-4355-AB58-E2167C19D70F}" type="presOf" srcId="{A1CCEBA0-4065-40C6-AE49-BC3EF872F644}" destId="{0DDEABA5-87E2-42AB-B7A2-6E534B287FB8}" srcOrd="0" destOrd="0" presId="urn:microsoft.com/office/officeart/2005/8/layout/process1"/>
    <dgm:cxn modelId="{DAC3449B-2875-4F1A-AA48-FA76EDEAD9D6}" type="presOf" srcId="{D55A37E2-9BC7-4E20-B8D4-AA503D84826B}" destId="{82C88B2A-4D25-41D5-93A9-F2CAC566B606}" srcOrd="0" destOrd="0" presId="urn:microsoft.com/office/officeart/2005/8/layout/process1"/>
    <dgm:cxn modelId="{417098E6-12E2-4922-8949-BC61CD7A7DFE}" srcId="{84BF477C-6813-43F9-A872-B53652404C70}" destId="{A1CCEBA0-4065-40C6-AE49-BC3EF872F644}" srcOrd="1" destOrd="0" parTransId="{D32DAC60-C717-49C8-9E70-D1C7CBCB2033}" sibTransId="{A3E0F075-24F9-4DBE-83B4-28390501D827}"/>
    <dgm:cxn modelId="{9795DDF2-904F-4EBD-A289-BF1BA6885D1D}" type="presOf" srcId="{84BF477C-6813-43F9-A872-B53652404C70}" destId="{F3503C60-A769-4E36-9715-72C95BCC82F6}" srcOrd="0" destOrd="0" presId="urn:microsoft.com/office/officeart/2005/8/layout/process1"/>
    <dgm:cxn modelId="{1CF43DF3-C4C3-42F0-8A40-235566ACB3BD}" type="presParOf" srcId="{F3503C60-A769-4E36-9715-72C95BCC82F6}" destId="{82C88B2A-4D25-41D5-93A9-F2CAC566B606}" srcOrd="0" destOrd="0" presId="urn:microsoft.com/office/officeart/2005/8/layout/process1"/>
    <dgm:cxn modelId="{3F440F44-BEEE-4B0D-B1E9-59BCCE7DEFE0}" type="presParOf" srcId="{F3503C60-A769-4E36-9715-72C95BCC82F6}" destId="{77C2128B-061E-4CEC-9DE0-B3EA09ABE559}" srcOrd="1" destOrd="0" presId="urn:microsoft.com/office/officeart/2005/8/layout/process1"/>
    <dgm:cxn modelId="{36659436-4685-42AA-93B2-9949A7F8090B}" type="presParOf" srcId="{77C2128B-061E-4CEC-9DE0-B3EA09ABE559}" destId="{80F4E56B-7D22-44E4-8389-C8868A0FA2B1}" srcOrd="0" destOrd="0" presId="urn:microsoft.com/office/officeart/2005/8/layout/process1"/>
    <dgm:cxn modelId="{71E332E8-9C5E-48A8-9C5A-E7B10BE1849C}" type="presParOf" srcId="{F3503C60-A769-4E36-9715-72C95BCC82F6}" destId="{0DDEABA5-87E2-42AB-B7A2-6E534B287FB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88B2A-4D25-41D5-93A9-F2CAC566B606}">
      <dsp:nvSpPr>
        <dsp:cNvPr id="0" name=""/>
        <dsp:cNvSpPr/>
      </dsp:nvSpPr>
      <dsp:spPr>
        <a:xfrm>
          <a:off x="572" y="1078310"/>
          <a:ext cx="1221189" cy="73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A</a:t>
          </a:r>
        </a:p>
      </dsp:txBody>
      <dsp:txXfrm>
        <a:off x="22032" y="1099770"/>
        <a:ext cx="1178269" cy="689793"/>
      </dsp:txXfrm>
    </dsp:sp>
    <dsp:sp modelId="{77C2128B-061E-4CEC-9DE0-B3EA09ABE559}">
      <dsp:nvSpPr>
        <dsp:cNvPr id="0" name=""/>
        <dsp:cNvSpPr/>
      </dsp:nvSpPr>
      <dsp:spPr>
        <a:xfrm>
          <a:off x="1343881" y="1293239"/>
          <a:ext cx="258892" cy="302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43881" y="1353810"/>
        <a:ext cx="181224" cy="181712"/>
      </dsp:txXfrm>
    </dsp:sp>
    <dsp:sp modelId="{0DDEABA5-87E2-42AB-B7A2-6E534B287FB8}">
      <dsp:nvSpPr>
        <dsp:cNvPr id="0" name=""/>
        <dsp:cNvSpPr/>
      </dsp:nvSpPr>
      <dsp:spPr>
        <a:xfrm>
          <a:off x="1710237" y="1078310"/>
          <a:ext cx="1221189" cy="73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B</a:t>
          </a:r>
        </a:p>
      </dsp:txBody>
      <dsp:txXfrm>
        <a:off x="1731697" y="1099770"/>
        <a:ext cx="1178269" cy="689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a sheet of paper and a pen </a:t>
            </a:r>
            <a:r>
              <a:rPr lang="en-US" dirty="0"/>
              <a:t>when you solve programming problems!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Developers need paper, and this is not old-fashioned.</a:t>
            </a:r>
          </a:p>
          <a:p>
            <a:endParaRPr lang="en-US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dirty="0"/>
              <a:t>Never start solving a problem without a </a:t>
            </a:r>
            <a:r>
              <a:rPr lang="en-US" b="1" dirty="0">
                <a:solidFill>
                  <a:schemeClr val="bg1"/>
                </a:solidFill>
              </a:rPr>
              <a:t>sheet of paper + a pen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Trust me. I have very rich experience with programming contests and exams.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b="0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0" dirty="0">
                <a:solidFill>
                  <a:schemeClr val="bg1"/>
                </a:solidFill>
              </a:rPr>
              <a:t>Why you need a sheet of paper and a pen?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Because you need 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sketch your ideas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And you should do this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dirty="0"/>
              <a:t>Paper and pen is the best </a:t>
            </a:r>
            <a:r>
              <a:rPr lang="en-US" b="1" dirty="0"/>
              <a:t>visualization tool</a:t>
            </a:r>
            <a:r>
              <a:rPr lang="en-US" b="0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It works </a:t>
            </a:r>
            <a:r>
              <a:rPr lang="en-US" b="1" dirty="0"/>
              <a:t>faster</a:t>
            </a:r>
            <a:r>
              <a:rPr lang="en-US" b="0" dirty="0"/>
              <a:t> than most digital tools.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If you use </a:t>
            </a:r>
            <a:r>
              <a:rPr lang="en-US" b="1" dirty="0"/>
              <a:t>e-ink </a:t>
            </a:r>
            <a:r>
              <a:rPr lang="en-US" b="0" dirty="0"/>
              <a:t>or other </a:t>
            </a:r>
            <a:r>
              <a:rPr lang="en-US" b="1" dirty="0"/>
              <a:t>e-paper technology</a:t>
            </a:r>
            <a:r>
              <a:rPr lang="en-US" b="0" dirty="0"/>
              <a:t>, that's fine, but overall, traditional paper + pen is the fastest way to sketch ideas.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dirty="0"/>
              <a:t>When you draw or sketch ideas with a paper and pen, you allow your brain to </a:t>
            </a:r>
            <a:r>
              <a:rPr lang="en-US" b="1" dirty="0"/>
              <a:t>think visually</a:t>
            </a:r>
            <a:r>
              <a:rPr lang="en-US" b="0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Visualization helps a lot with logical thinking.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Complex technical problems are almost impossible to be solved without a sketch, drawing or other form of visualization of the examples.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b="1" dirty="0"/>
              <a:t>Paper works faster </a:t>
            </a:r>
            <a:r>
              <a:rPr lang="en-US" dirty="0"/>
              <a:t>than keyboard / screen.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And that's why I recommend the old-fashioned traditional paper.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If you use e-paper technology, it will also work well, but visualization in a Photoshop or MS Paint is a bad idea during the exam.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dirty="0"/>
              <a:t>Other </a:t>
            </a:r>
            <a:r>
              <a:rPr lang="en-US" b="1" dirty="0"/>
              <a:t>visualization tools </a:t>
            </a:r>
            <a:r>
              <a:rPr lang="en-US" dirty="0"/>
              <a:t>could also work well.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If you have a specific problem and you have a</a:t>
            </a:r>
            <a:r>
              <a:rPr lang="en-US" b="1" dirty="0"/>
              <a:t> good tool to visualize it</a:t>
            </a:r>
            <a:r>
              <a:rPr lang="en-US" dirty="0"/>
              <a:t>, use it, it's fine.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important point here is </a:t>
            </a:r>
            <a:r>
              <a:rPr lang="en-US" b="1" dirty="0"/>
              <a:t>not to lose your time </a:t>
            </a:r>
            <a:r>
              <a:rPr lang="en-US" b="0" dirty="0"/>
              <a:t>in drawing sketches </a:t>
            </a:r>
            <a:r>
              <a:rPr lang="en-US" dirty="0"/>
              <a:t>in the wrong tool or skipping to sketch your ideas.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Use your time</a:t>
            </a:r>
            <a:r>
              <a:rPr lang="en-US" dirty="0"/>
              <a:t> wisely: to sketch your ideas, check their correctness, analyze them and choose the best solution approach.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Don't spend your time trying to use the </a:t>
            </a:r>
            <a:r>
              <a:rPr lang="en-US" b="1" dirty="0"/>
              <a:t>wrong tool</a:t>
            </a:r>
            <a:r>
              <a:rPr lang="en-US" dirty="0"/>
              <a:t>!</a:t>
            </a:r>
          </a:p>
          <a:p>
            <a:pPr marL="0" lv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/>
              <a:t>Visualize your thinking process, sketch your ideas, draw examples and sample input data, think visually.</a:t>
            </a:r>
          </a:p>
          <a:p>
            <a:pPr marL="171450" lvl="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will </a:t>
            </a:r>
            <a:r>
              <a:rPr lang="en-US" b="1" dirty="0"/>
              <a:t>increase your productivity </a:t>
            </a:r>
            <a:r>
              <a:rPr lang="en-US" dirty="0"/>
              <a:t>and exam results.</a:t>
            </a:r>
          </a:p>
          <a:p>
            <a:pPr marL="0" lv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4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 </a:t>
            </a:r>
            <a:r>
              <a:rPr lang="en-US" b="1" dirty="0"/>
              <a:t>squared paper</a:t>
            </a:r>
            <a:r>
              <a:rPr lang="bg-BG" dirty="0"/>
              <a:t>!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works better for sketching and visualizing your ideas.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Squares helps building drawings, sketches, diagrams, and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Squared paper works best for algorithmic problems.</a:t>
            </a:r>
          </a:p>
          <a:p>
            <a:endParaRPr lang="en-US" dirty="0"/>
          </a:p>
          <a:p>
            <a:r>
              <a:rPr lang="en-US" dirty="0"/>
              <a:t>Squared paper allows to </a:t>
            </a:r>
            <a:r>
              <a:rPr lang="en-US" b="1" dirty="0"/>
              <a:t>draw tables</a:t>
            </a:r>
            <a:r>
              <a:rPr lang="en-US" dirty="0"/>
              <a:t> easily.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many programming problems you need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you have a pricing table consisting of 4 columns ("id", "from", "to" and "price") and 3 rows, which contains prices between pairs of cities.</a:t>
            </a:r>
          </a:p>
          <a:p>
            <a:endParaRPr lang="en-US" dirty="0"/>
          </a:p>
          <a:p>
            <a:r>
              <a:rPr lang="en-US" dirty="0"/>
              <a:t>It is easy to </a:t>
            </a:r>
            <a:r>
              <a:rPr lang="en-US" b="1" dirty="0"/>
              <a:t>draw a coordinate system </a:t>
            </a:r>
            <a:r>
              <a:rPr lang="en-US" dirty="0"/>
              <a:t>with objects in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many programming problems you need a </a:t>
            </a:r>
            <a:r>
              <a:rPr lang="en-US" b="1" dirty="0"/>
              <a:t>coordinate system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graphical user interface (</a:t>
            </a:r>
            <a:r>
              <a:rPr lang="en-US" b="1" dirty="0"/>
              <a:t>GUI</a:t>
            </a:r>
            <a:r>
              <a:rPr lang="en-US" dirty="0"/>
              <a:t>) apps you may need a coordinate system to </a:t>
            </a:r>
            <a:r>
              <a:rPr lang="en-US" b="1" dirty="0"/>
              <a:t>sketch the user interface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</a:t>
            </a:r>
            <a:r>
              <a:rPr lang="en-US" b="1" dirty="0"/>
              <a:t>example</a:t>
            </a:r>
            <a:r>
              <a:rPr lang="en-US" dirty="0"/>
              <a:t> we have a drawing of two rectangles on the coordinate system and their intersection.</a:t>
            </a:r>
          </a:p>
          <a:p>
            <a:endParaRPr lang="en-US" dirty="0"/>
          </a:p>
          <a:p>
            <a:r>
              <a:rPr lang="en-US" dirty="0"/>
              <a:t>On a sheet of squared paper it is </a:t>
            </a:r>
            <a:r>
              <a:rPr lang="en-US" b="1" dirty="0"/>
              <a:t>easy to calculate distances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many cases </a:t>
            </a:r>
            <a:r>
              <a:rPr lang="en-US" b="1" dirty="0"/>
              <a:t>distances between objects </a:t>
            </a:r>
            <a:r>
              <a:rPr lang="en-US" dirty="0"/>
              <a:t>on the squared paper are visually obvious.</a:t>
            </a:r>
          </a:p>
          <a:p>
            <a:endParaRPr lang="en-US" dirty="0"/>
          </a:p>
          <a:p>
            <a:r>
              <a:rPr lang="en-US" dirty="0"/>
              <a:t>The most important use of squared paper is to easily </a:t>
            </a:r>
            <a:r>
              <a:rPr lang="en-US" b="1" dirty="0"/>
              <a:t>sketch a problem and solution ideas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important point is that </a:t>
            </a:r>
            <a:r>
              <a:rPr lang="en-US" b="1" dirty="0"/>
              <a:t>you want to be quick </a:t>
            </a:r>
            <a:r>
              <a:rPr lang="en-US" b="0" dirty="0"/>
              <a:t>in sketching and testing ideas.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You have </a:t>
            </a:r>
            <a:r>
              <a:rPr lang="en-US" b="1" dirty="0"/>
              <a:t>limited time </a:t>
            </a:r>
            <a:r>
              <a:rPr lang="en-US" b="0" dirty="0"/>
              <a:t>for the exam, and you must use it wisely.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this example we have </a:t>
            </a:r>
            <a:r>
              <a:rPr lang="en-US" b="1" dirty="0"/>
              <a:t>sketched an idea </a:t>
            </a:r>
            <a:r>
              <a:rPr lang="en-US" b="0" dirty="0"/>
              <a:t>how to find the left, right, top and bottom sides of the objects in the coordinate system.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If you have </a:t>
            </a:r>
            <a:r>
              <a:rPr lang="en-US" b="1" dirty="0"/>
              <a:t>pens of different colors</a:t>
            </a:r>
            <a:r>
              <a:rPr lang="en-US" dirty="0"/>
              <a:t>, take them for the exam.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ideas can be illustrated better with </a:t>
            </a:r>
            <a:r>
              <a:rPr lang="en-US" b="1" dirty="0"/>
              <a:t>different colors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personally use </a:t>
            </a:r>
            <a:r>
              <a:rPr lang="en-US" b="1" dirty="0"/>
              <a:t>only one color</a:t>
            </a:r>
            <a:r>
              <a:rPr lang="en-US" dirty="0"/>
              <a:t>, because it takes time to change pens, but it's personal. Some colleagues quickly create excellent drawings using several 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 time management </a:t>
            </a:r>
            <a:r>
              <a:rPr lang="en-US" b="0" dirty="0"/>
              <a:t>is crucial to the success and achievements of the exam.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Remember that a</a:t>
            </a:r>
            <a:r>
              <a:rPr lang="en-US" dirty="0"/>
              <a:t>t the exam you have </a:t>
            </a:r>
            <a:r>
              <a:rPr lang="en-US" b="1" dirty="0"/>
              <a:t>limited time</a:t>
            </a:r>
            <a:r>
              <a:rPr lang="en-US" dirty="0"/>
              <a:t>!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Start with the problem, which will take</a:t>
            </a:r>
            <a:r>
              <a:rPr lang="bg-BG" dirty="0"/>
              <a:t> </a:t>
            </a:r>
            <a:r>
              <a:rPr lang="en-US" dirty="0"/>
              <a:t>you the </a:t>
            </a:r>
            <a:r>
              <a:rPr lang="en-US" b="1" dirty="0"/>
              <a:t>least time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is usually </a:t>
            </a:r>
            <a:r>
              <a:rPr lang="en-US" b="1" dirty="0"/>
              <a:t>the easiest problem</a:t>
            </a:r>
            <a:r>
              <a:rPr lang="en-US" b="0" dirty="0"/>
              <a:t>, but it depends on your experience and previous exam preparation.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If you want to achieve the highest possible exam result, you should </a:t>
            </a:r>
            <a:r>
              <a:rPr lang="en-US" b="1" dirty="0"/>
              <a:t>solve the least time-consuming problem first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proceed with the problem, which will take</a:t>
            </a:r>
            <a:r>
              <a:rPr lang="bg-BG" dirty="0"/>
              <a:t> </a:t>
            </a:r>
            <a:r>
              <a:rPr lang="en-US" dirty="0"/>
              <a:t>you the </a:t>
            </a:r>
            <a:r>
              <a:rPr lang="en-US" b="1" dirty="0"/>
              <a:t>least time</a:t>
            </a:r>
            <a:r>
              <a:rPr lang="en-US" b="0" dirty="0"/>
              <a:t>,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If you have one problem solved, start solving </a:t>
            </a:r>
            <a:r>
              <a:rPr lang="en-US" b="1" dirty="0"/>
              <a:t>the least time-consuming problem </a:t>
            </a:r>
            <a:r>
              <a:rPr lang="en-US" b="0" dirty="0"/>
              <a:t>as a natural next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If you take a problem, which is too difficult or time-consuming, you may spend all your time on it and fail the exam.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When we solve problems, it is usual to write </a:t>
            </a:r>
            <a:r>
              <a:rPr lang="en-US" b="1" dirty="0"/>
              <a:t>almost correct solution</a:t>
            </a:r>
            <a:r>
              <a:rPr lang="en-US" dirty="0"/>
              <a:t>, that works the most input cases, but not for 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this moment you start </a:t>
            </a:r>
            <a:r>
              <a:rPr lang="en-US" b="1" dirty="0"/>
              <a:t>debugging and bug fixing </a:t>
            </a:r>
            <a:r>
              <a:rPr lang="en-US" dirty="0"/>
              <a:t>in order to improve your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Looking for bugs, debugging and bug fixing can be an </a:t>
            </a:r>
            <a:r>
              <a:rPr lang="en-US" b="1" dirty="0"/>
              <a:t>almost endless process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quite important to </a:t>
            </a:r>
            <a:r>
              <a:rPr lang="en-US" b="1" dirty="0"/>
              <a:t>know when to stop</a:t>
            </a:r>
            <a:r>
              <a:rPr lang="en-US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Otherwise you risk to </a:t>
            </a:r>
            <a:r>
              <a:rPr lang="en-US" b="1" dirty="0"/>
              <a:t>spend all your exam time on debugging </a:t>
            </a:r>
            <a:r>
              <a:rPr lang="en-US" dirty="0"/>
              <a:t>the first problem, instead of solving the other problems.</a:t>
            </a:r>
          </a:p>
          <a:p>
            <a:r>
              <a:rPr lang="en-US" dirty="0"/>
              <a:t>My tip is when you achieve a result 80 out of 100 or higher for certain problem, to do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carefully for the </a:t>
            </a:r>
            <a:r>
              <a:rPr lang="en-US" b="1" dirty="0"/>
              <a:t>edge cases </a:t>
            </a:r>
            <a:r>
              <a:rPr lang="en-US" dirty="0">
                <a:sym typeface="Wingdings" panose="05000000000000000000" pitchFamily="2" charset="2"/>
              </a:rPr>
              <a:t>and try to handle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Usually your program will fail for some edge case.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, if you have an array of numbers as input, try an empty array or an array of just one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Check the ranges </a:t>
            </a:r>
            <a:r>
              <a:rPr lang="en-US" dirty="0">
                <a:sym typeface="Wingdings" panose="05000000000000000000" pitchFamily="2" charset="2"/>
              </a:rPr>
              <a:t>of the input data in the problem description (if available) and try testing your code with input, which is </a:t>
            </a:r>
            <a:r>
              <a:rPr lang="en-US" b="1" dirty="0">
                <a:sym typeface="Wingdings" panose="05000000000000000000" pitchFamily="2" charset="2"/>
              </a:rPr>
              <a:t>close to the limits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Important</a:t>
            </a:r>
            <a:r>
              <a:rPr lang="en-US" dirty="0">
                <a:sym typeface="Wingdings" panose="05000000000000000000" pitchFamily="2" charset="2"/>
              </a:rPr>
              <a:t>: after you spend </a:t>
            </a:r>
            <a:r>
              <a:rPr lang="en-US" b="1" dirty="0">
                <a:sym typeface="Wingdings" panose="05000000000000000000" pitchFamily="2" charset="2"/>
              </a:rPr>
              <a:t>10 to 15 minutes</a:t>
            </a:r>
            <a:r>
              <a:rPr lang="en-US" dirty="0">
                <a:sym typeface="Wingdings" panose="05000000000000000000" pitchFamily="2" charset="2"/>
              </a:rPr>
              <a:t> on testing and debugging the edge cases or trying to find why your solution is not entirely correct, </a:t>
            </a:r>
            <a:r>
              <a:rPr lang="en-US" b="1" dirty="0">
                <a:sym typeface="Wingdings" panose="05000000000000000000" pitchFamily="2" charset="2"/>
              </a:rPr>
              <a:t>stop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Just stop </a:t>
            </a:r>
            <a:r>
              <a:rPr lang="en-US" b="1" dirty="0">
                <a:sym typeface="Wingdings" panose="05000000000000000000" pitchFamily="2" charset="2"/>
              </a:rPr>
              <a:t>losing your time</a:t>
            </a:r>
            <a:r>
              <a:rPr lang="bg-BG" dirty="0">
                <a:sym typeface="Wingdings" panose="05000000000000000000" pitchFamily="2" charset="2"/>
              </a:rPr>
              <a:t>. </a:t>
            </a:r>
            <a:r>
              <a:rPr lang="en-US" dirty="0">
                <a:sym typeface="Wingdings" panose="05000000000000000000" pitchFamily="2" charset="2"/>
              </a:rPr>
              <a:t>Spend your time on the </a:t>
            </a:r>
            <a:r>
              <a:rPr lang="en-US" b="1" dirty="0">
                <a:sym typeface="Wingdings" panose="05000000000000000000" pitchFamily="2" charset="2"/>
              </a:rPr>
              <a:t>next exam problems </a:t>
            </a:r>
            <a:r>
              <a:rPr lang="en-US" dirty="0">
                <a:sym typeface="Wingdings" panose="05000000000000000000" pitchFamily="2" charset="2"/>
              </a:rPr>
              <a:t>instead on a small portion of the current problem.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Don't spend hours </a:t>
            </a:r>
            <a:r>
              <a:rPr lang="en-US" dirty="0">
                <a:sym typeface="Wingdings" panose="05000000000000000000" pitchFamily="2" charset="2"/>
              </a:rPr>
              <a:t>to pass the last 10% of the tests!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is a very </a:t>
            </a:r>
            <a:r>
              <a:rPr lang="en-US" b="1" dirty="0">
                <a:sym typeface="Wingdings" panose="05000000000000000000" pitchFamily="2" charset="2"/>
              </a:rPr>
              <a:t>common mistake</a:t>
            </a:r>
            <a:r>
              <a:rPr lang="en-US" dirty="0">
                <a:sym typeface="Wingdings" panose="05000000000000000000" pitchFamily="2" charset="2"/>
              </a:rPr>
              <a:t>. Don't do it!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Achieving a score of 80% to 90% of 3 problems is much better than 100% of just 1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 have seen many times at the exams at SoftUni how </a:t>
            </a:r>
            <a:r>
              <a:rPr lang="en-US" b="1" dirty="0">
                <a:sym typeface="Wingdings" panose="05000000000000000000" pitchFamily="2" charset="2"/>
              </a:rPr>
              <a:t>students spend all their time trying to achieve 100% of the first problem </a:t>
            </a:r>
            <a:r>
              <a:rPr lang="en-US" dirty="0">
                <a:sym typeface="Wingdings" panose="05000000000000000000" pitchFamily="2" charset="2"/>
              </a:rPr>
              <a:t>and after 3 or 4 hours they say "</a:t>
            </a:r>
            <a:r>
              <a:rPr lang="en-US" i="1" dirty="0">
                <a:sym typeface="Wingdings" panose="05000000000000000000" pitchFamily="2" charset="2"/>
              </a:rPr>
              <a:t>I didn't have time for all the problems. The exam was very difficult.</a:t>
            </a:r>
            <a:r>
              <a:rPr lang="en-US" dirty="0">
                <a:sym typeface="Wingdings" panose="05000000000000000000" pitchFamily="2" charset="2"/>
              </a:rPr>
              <a:t>" or "</a:t>
            </a:r>
            <a:r>
              <a:rPr lang="en-US" i="1" dirty="0">
                <a:sym typeface="Wingdings" panose="05000000000000000000" pitchFamily="2" charset="2"/>
              </a:rPr>
              <a:t>I had a bad luck: I spent most of my time to find a stupid bug, which I finally fixed, but I didn't have time for the other problems</a:t>
            </a:r>
            <a:r>
              <a:rPr lang="en-US" dirty="0">
                <a:sym typeface="Wingdings" panose="05000000000000000000" pitchFamily="2" charset="2"/>
              </a:rPr>
              <a:t>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Don't do this! </a:t>
            </a:r>
            <a:r>
              <a:rPr lang="en-US" dirty="0">
                <a:sym typeface="Wingdings" panose="05000000000000000000" pitchFamily="2" charset="2"/>
              </a:rPr>
              <a:t>After you solve problem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incompletely, give it some time for the edge cases and troubleshooting, but limit this time to 15 minutes!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1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11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0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46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.tue.nl/~gwoegi/P-versus-NP.htm" TargetMode="External"/><Relationship Id="rId2" Type="http://schemas.openxmlformats.org/officeDocument/2006/relationships/hyperlink" Target="http://www.claymath.org/millennium-problems/p-vs-np-proble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tic_algorithm" TargetMode="External"/><Relationship Id="rId2" Type="http://schemas.openxmlformats.org/officeDocument/2006/relationships/hyperlink" Target="https://en.wikipedia.org/wiki/Greedy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Branch_and_boun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 vs NP and General Problem-Solving Techniques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 and Problem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0E1BC7C-E663-40D2-A8DA-8535F11C9692}"/>
              </a:ext>
            </a:extLst>
          </p:cNvPr>
          <p:cNvSpPr/>
          <p:nvPr/>
        </p:nvSpPr>
        <p:spPr>
          <a:xfrm>
            <a:off x="16764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2438400" y="4419600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96A2C1-1862-4E0F-ACDF-9DF554E40C3F}"/>
              </a:ext>
            </a:extLst>
          </p:cNvPr>
          <p:cNvSpPr/>
          <p:nvPr/>
        </p:nvSpPr>
        <p:spPr>
          <a:xfrm>
            <a:off x="2019300" y="1323599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31674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1E161-5D1D-4F2A-BC11-335A2127E045}"/>
              </a:ext>
            </a:extLst>
          </p:cNvPr>
          <p:cNvSpPr txBox="1"/>
          <p:nvPr/>
        </p:nvSpPr>
        <p:spPr>
          <a:xfrm>
            <a:off x="18553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AEFBC-8928-476D-83EA-07BC90777458}"/>
              </a:ext>
            </a:extLst>
          </p:cNvPr>
          <p:cNvSpPr txBox="1"/>
          <p:nvPr/>
        </p:nvSpPr>
        <p:spPr>
          <a:xfrm>
            <a:off x="23126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0E6-3C8E-44AD-9B85-E985E90DBF26}"/>
              </a:ext>
            </a:extLst>
          </p:cNvPr>
          <p:cNvSpPr txBox="1"/>
          <p:nvPr/>
        </p:nvSpPr>
        <p:spPr>
          <a:xfrm>
            <a:off x="26433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2200F-CF61-4044-9B92-0C60A745D4C2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7DF0DB-1CD4-41A4-ADEB-55DA2EE97BF0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D3D63-B18B-40DD-AB9C-EBF1DF711353}"/>
              </a:ext>
            </a:extLst>
          </p:cNvPr>
          <p:cNvSpPr/>
          <p:nvPr/>
        </p:nvSpPr>
        <p:spPr>
          <a:xfrm>
            <a:off x="7391400" y="1323599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24E1-236C-4596-A6E3-C57D92733DAB}"/>
              </a:ext>
            </a:extLst>
          </p:cNvPr>
          <p:cNvSpPr txBox="1"/>
          <p:nvPr/>
        </p:nvSpPr>
        <p:spPr>
          <a:xfrm>
            <a:off x="85395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1773E-C326-4B53-9381-4D0875F54F38}"/>
              </a:ext>
            </a:extLst>
          </p:cNvPr>
          <p:cNvSpPr txBox="1"/>
          <p:nvPr/>
        </p:nvSpPr>
        <p:spPr>
          <a:xfrm>
            <a:off x="72274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5CEA6-D080-404B-AEDD-55E107DEA190}"/>
              </a:ext>
            </a:extLst>
          </p:cNvPr>
          <p:cNvSpPr txBox="1"/>
          <p:nvPr/>
        </p:nvSpPr>
        <p:spPr>
          <a:xfrm>
            <a:off x="76847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A99DE-AFA0-4744-A0C3-BD1BB16FCA64}"/>
              </a:ext>
            </a:extLst>
          </p:cNvPr>
          <p:cNvSpPr txBox="1"/>
          <p:nvPr/>
        </p:nvSpPr>
        <p:spPr>
          <a:xfrm>
            <a:off x="80154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16354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0E1BC7C-E663-40D2-A8DA-8535F11C9692}"/>
              </a:ext>
            </a:extLst>
          </p:cNvPr>
          <p:cNvSpPr/>
          <p:nvPr/>
        </p:nvSpPr>
        <p:spPr>
          <a:xfrm>
            <a:off x="16764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2438400" y="4419600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96A2C1-1862-4E0F-ACDF-9DF554E40C3F}"/>
              </a:ext>
            </a:extLst>
          </p:cNvPr>
          <p:cNvSpPr/>
          <p:nvPr/>
        </p:nvSpPr>
        <p:spPr>
          <a:xfrm>
            <a:off x="2019300" y="1323599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31674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1E161-5D1D-4F2A-BC11-335A2127E045}"/>
              </a:ext>
            </a:extLst>
          </p:cNvPr>
          <p:cNvSpPr txBox="1"/>
          <p:nvPr/>
        </p:nvSpPr>
        <p:spPr>
          <a:xfrm>
            <a:off x="18553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AEFBC-8928-476D-83EA-07BC90777458}"/>
              </a:ext>
            </a:extLst>
          </p:cNvPr>
          <p:cNvSpPr txBox="1"/>
          <p:nvPr/>
        </p:nvSpPr>
        <p:spPr>
          <a:xfrm>
            <a:off x="23126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0E6-3C8E-44AD-9B85-E985E90DBF26}"/>
              </a:ext>
            </a:extLst>
          </p:cNvPr>
          <p:cNvSpPr txBox="1"/>
          <p:nvPr/>
        </p:nvSpPr>
        <p:spPr>
          <a:xfrm>
            <a:off x="26433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2200F-CF61-4044-9B92-0C60A745D4C2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7DF0DB-1CD4-41A4-ADEB-55DA2EE97BF0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D3D63-B18B-40DD-AB9C-EBF1DF711353}"/>
              </a:ext>
            </a:extLst>
          </p:cNvPr>
          <p:cNvSpPr/>
          <p:nvPr/>
        </p:nvSpPr>
        <p:spPr>
          <a:xfrm>
            <a:off x="6781800" y="1524000"/>
            <a:ext cx="3886200" cy="47244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24E1-236C-4596-A6E3-C57D92733DAB}"/>
              </a:ext>
            </a:extLst>
          </p:cNvPr>
          <p:cNvSpPr txBox="1"/>
          <p:nvPr/>
        </p:nvSpPr>
        <p:spPr>
          <a:xfrm>
            <a:off x="85395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1773E-C326-4B53-9381-4D0875F54F38}"/>
              </a:ext>
            </a:extLst>
          </p:cNvPr>
          <p:cNvSpPr txBox="1"/>
          <p:nvPr/>
        </p:nvSpPr>
        <p:spPr>
          <a:xfrm>
            <a:off x="72274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5CEA6-D080-404B-AEDD-55E107DEA190}"/>
              </a:ext>
            </a:extLst>
          </p:cNvPr>
          <p:cNvSpPr txBox="1"/>
          <p:nvPr/>
        </p:nvSpPr>
        <p:spPr>
          <a:xfrm>
            <a:off x="76847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A99DE-AFA0-4744-A0C3-BD1BB16FCA64}"/>
              </a:ext>
            </a:extLst>
          </p:cNvPr>
          <p:cNvSpPr txBox="1"/>
          <p:nvPr/>
        </p:nvSpPr>
        <p:spPr>
          <a:xfrm>
            <a:off x="80154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7369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Millennium Problem</a:t>
            </a:r>
            <a:endParaRPr lang="en-US" dirty="0"/>
          </a:p>
          <a:p>
            <a:pPr lvl="1"/>
            <a:r>
              <a:rPr lang="en-US" dirty="0"/>
              <a:t>Prize of $1,000,000</a:t>
            </a:r>
          </a:p>
          <a:p>
            <a:pPr lvl="1"/>
            <a:r>
              <a:rPr lang="en-US" dirty="0"/>
              <a:t>Prove either P=NP or P!=NP</a:t>
            </a:r>
          </a:p>
          <a:p>
            <a:pPr lvl="1"/>
            <a:r>
              <a:rPr lang="en-US" dirty="0"/>
              <a:t>Currently &gt; </a:t>
            </a:r>
            <a:r>
              <a:rPr lang="en-US" dirty="0">
                <a:hlinkClick r:id="rId3"/>
              </a:rPr>
              <a:t>100 attempts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vs NP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2200F-CF61-4044-9B92-0C60A745D4C2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7DF0DB-1CD4-41A4-ADEB-55DA2EE97BF0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D3D63-B18B-40DD-AB9C-EBF1DF711353}"/>
              </a:ext>
            </a:extLst>
          </p:cNvPr>
          <p:cNvSpPr/>
          <p:nvPr/>
        </p:nvSpPr>
        <p:spPr>
          <a:xfrm>
            <a:off x="6781800" y="1524000"/>
            <a:ext cx="3886200" cy="47244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24E1-236C-4596-A6E3-C57D92733DAB}"/>
              </a:ext>
            </a:extLst>
          </p:cNvPr>
          <p:cNvSpPr txBox="1"/>
          <p:nvPr/>
        </p:nvSpPr>
        <p:spPr>
          <a:xfrm>
            <a:off x="85395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1773E-C326-4B53-9381-4D0875F54F38}"/>
              </a:ext>
            </a:extLst>
          </p:cNvPr>
          <p:cNvSpPr txBox="1"/>
          <p:nvPr/>
        </p:nvSpPr>
        <p:spPr>
          <a:xfrm>
            <a:off x="72274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5CEA6-D080-404B-AEDD-55E107DEA190}"/>
              </a:ext>
            </a:extLst>
          </p:cNvPr>
          <p:cNvSpPr txBox="1"/>
          <p:nvPr/>
        </p:nvSpPr>
        <p:spPr>
          <a:xfrm>
            <a:off x="76847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A99DE-AFA0-4744-A0C3-BD1BB16FCA64}"/>
              </a:ext>
            </a:extLst>
          </p:cNvPr>
          <p:cNvSpPr txBox="1"/>
          <p:nvPr/>
        </p:nvSpPr>
        <p:spPr>
          <a:xfrm>
            <a:off x="80154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33952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Reducing Problem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to Problem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4611000" y="1224000"/>
          <a:ext cx="2932000" cy="288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49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Convert problem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to problem </a:t>
            </a:r>
            <a:r>
              <a:rPr lang="en-US" b="1" dirty="0">
                <a:solidFill>
                  <a:schemeClr val="bg1"/>
                </a:solidFill>
              </a:rPr>
              <a:t>B 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</a:t>
            </a:r>
            <a:r>
              <a:rPr lang="en-US" dirty="0"/>
              <a:t> is a problem in </a:t>
            </a:r>
            <a:r>
              <a:rPr lang="en-US" sz="3398" b="1" dirty="0">
                <a:solidFill>
                  <a:schemeClr val="bg1"/>
                </a:solidFill>
              </a:rPr>
              <a:t>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sz="3398" b="1" dirty="0">
                <a:solidFill>
                  <a:schemeClr val="bg1"/>
                </a:solidFill>
              </a:rPr>
              <a:t>A</a:t>
            </a:r>
            <a:r>
              <a:rPr lang="en-US" dirty="0"/>
              <a:t> inputs into equivalent </a:t>
            </a:r>
            <a:r>
              <a:rPr lang="en-US" sz="3398" b="1" dirty="0">
                <a:solidFill>
                  <a:schemeClr val="bg1"/>
                </a:solidFill>
              </a:rPr>
              <a:t>B</a:t>
            </a:r>
            <a:r>
              <a:rPr lang="en-US" dirty="0"/>
              <a:t> inputs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problem </a:t>
            </a:r>
            <a:r>
              <a:rPr lang="en-US" sz="3398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problem </a:t>
            </a:r>
            <a:r>
              <a:rPr lang="en-US" sz="3398" b="1" dirty="0">
                <a:solidFill>
                  <a:schemeClr val="bg1"/>
                </a:solidFill>
              </a:rPr>
              <a:t>B</a:t>
            </a:r>
            <a:r>
              <a:rPr lang="en-US" dirty="0"/>
              <a:t> must output the same </a:t>
            </a:r>
            <a:r>
              <a:rPr lang="en-US" sz="3398" b="1" dirty="0">
                <a:solidFill>
                  <a:schemeClr val="bg1"/>
                </a:solidFill>
              </a:rPr>
              <a:t>YES</a:t>
            </a:r>
            <a:r>
              <a:rPr lang="en-US" dirty="0"/>
              <a:t> or </a:t>
            </a:r>
            <a:r>
              <a:rPr lang="en-US" sz="3398" b="1" dirty="0">
                <a:solidFill>
                  <a:schemeClr val="bg1"/>
                </a:solidFill>
              </a:rPr>
              <a:t>NO</a:t>
            </a:r>
            <a:r>
              <a:rPr lang="en-US" dirty="0"/>
              <a:t> answer for the input and converted input</a:t>
            </a:r>
          </a:p>
          <a:p>
            <a:pPr lvl="1"/>
            <a:r>
              <a:rPr lang="en-US" dirty="0"/>
              <a:t>If </a:t>
            </a:r>
            <a:r>
              <a:rPr lang="en-US" sz="3398" b="1" dirty="0">
                <a:solidFill>
                  <a:schemeClr val="bg1"/>
                </a:solidFill>
              </a:rPr>
              <a:t>B</a:t>
            </a:r>
            <a:r>
              <a:rPr lang="en-US" dirty="0"/>
              <a:t> is in </a:t>
            </a:r>
            <a:r>
              <a:rPr lang="en-US" sz="3398" b="1" dirty="0">
                <a:solidFill>
                  <a:schemeClr val="bg1"/>
                </a:solidFill>
              </a:rPr>
              <a:t>P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is in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</a:p>
          <a:p>
            <a:pPr lvl="1"/>
            <a:r>
              <a:rPr lang="en-US" dirty="0"/>
              <a:t>If </a:t>
            </a: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dirty="0"/>
              <a:t> is in </a:t>
            </a:r>
            <a:r>
              <a:rPr lang="en-US" b="1" dirty="0">
                <a:solidFill>
                  <a:schemeClr val="bg1"/>
                </a:solidFill>
              </a:rPr>
              <a:t>NP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is in </a:t>
            </a:r>
            <a:r>
              <a:rPr lang="en-US" b="1" dirty="0">
                <a:solidFill>
                  <a:schemeClr val="bg1"/>
                </a:solidFill>
              </a:rPr>
              <a:t>NP</a:t>
            </a:r>
          </a:p>
          <a:p>
            <a:pPr lvl="1"/>
            <a:r>
              <a:rPr lang="en-US" dirty="0"/>
              <a:t>If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dirty="0"/>
              <a:t> is in </a:t>
            </a:r>
            <a:r>
              <a:rPr lang="en-US" b="1" dirty="0">
                <a:solidFill>
                  <a:schemeClr val="bg1"/>
                </a:solidFill>
              </a:rPr>
              <a:t>NP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Hard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is in </a:t>
            </a:r>
            <a:r>
              <a:rPr lang="en-US" b="1" dirty="0">
                <a:solidFill>
                  <a:schemeClr val="bg1"/>
                </a:solidFill>
              </a:rPr>
              <a:t>NP Hard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709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dirty="0" err="1"/>
              <a:t>boolean</a:t>
            </a:r>
            <a:r>
              <a:rPr lang="en-US" dirty="0"/>
              <a:t> formula:</a:t>
            </a:r>
          </a:p>
          <a:p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Is there an assignment of variables to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, such that the entire formula evaluates to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?</a:t>
            </a:r>
          </a:p>
          <a:p>
            <a:r>
              <a:rPr lang="en-US" dirty="0"/>
              <a:t>3SAT ∈ </a:t>
            </a:r>
            <a:r>
              <a:rPr lang="en-US" sz="3400" b="1" dirty="0">
                <a:solidFill>
                  <a:schemeClr val="bg1"/>
                </a:solidFill>
              </a:rPr>
              <a:t>NP </a:t>
            </a:r>
            <a:r>
              <a:rPr lang="en-US" dirty="0"/>
              <a:t>because we can create a verifier</a:t>
            </a:r>
          </a:p>
          <a:p>
            <a:pPr lvl="1"/>
            <a:r>
              <a:rPr lang="en-US" dirty="0"/>
              <a:t>Verifier can compute whether can be evaluated to </a:t>
            </a:r>
            <a:r>
              <a:rPr lang="en-US" sz="3200" b="1" dirty="0">
                <a:solidFill>
                  <a:schemeClr val="bg1"/>
                </a:solidFill>
              </a:rPr>
              <a:t>True </a:t>
            </a:r>
            <a:r>
              <a:rPr lang="en-US" sz="3200" dirty="0"/>
              <a:t>in </a:t>
            </a:r>
            <a:r>
              <a:rPr lang="en-US" dirty="0"/>
              <a:t>polynomial time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3SAT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A2D36A-8805-4AD3-BF4B-6EE5F4BBB657}"/>
              </a:ext>
            </a:extLst>
          </p:cNvPr>
          <p:cNvSpPr txBox="1">
            <a:spLocks/>
          </p:cNvSpPr>
          <p:nvPr/>
        </p:nvSpPr>
        <p:spPr>
          <a:xfrm>
            <a:off x="696000" y="1944000"/>
            <a:ext cx="7814766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(x1 || x3 || x6) &amp;&amp; (x2  || x3  || x7) &amp;&amp; ...</a:t>
            </a:r>
          </a:p>
        </p:txBody>
      </p:sp>
    </p:spTree>
    <p:extLst>
      <p:ext uri="{BB962C8B-B14F-4D97-AF65-F5344CB8AC3E}">
        <p14:creationId xmlns:p14="http://schemas.microsoft.com/office/powerpoint/2010/main" val="26038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Break down the problem:</a:t>
            </a:r>
            <a:endParaRPr lang="en-US" sz="3200" dirty="0"/>
          </a:p>
          <a:p>
            <a:pPr lvl="1"/>
            <a:r>
              <a:rPr lang="en-US" sz="3200" dirty="0"/>
              <a:t>Variable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dirty="0"/>
              <a:t>Formula =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/>
              <a:t> of 2 clauses each is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/>
              <a:t> of variables</a:t>
            </a:r>
          </a:p>
          <a:p>
            <a:pPr lvl="1"/>
            <a:r>
              <a:rPr lang="en-US" sz="3200" dirty="0"/>
              <a:t>Proven to be </a:t>
            </a:r>
            <a:r>
              <a:rPr lang="en-US" sz="3200" b="1" dirty="0">
                <a:solidFill>
                  <a:schemeClr val="bg1"/>
                </a:solidFill>
              </a:rPr>
              <a:t>NP-Complete</a:t>
            </a:r>
            <a:r>
              <a:rPr lang="en-US" sz="3200" dirty="0"/>
              <a:t> by Cook in 1971</a:t>
            </a:r>
          </a:p>
          <a:p>
            <a:pPr lvl="1"/>
            <a:r>
              <a:rPr lang="en-US" dirty="0"/>
              <a:t>All problems in </a:t>
            </a:r>
            <a:r>
              <a:rPr lang="en-US" sz="3200" b="1" dirty="0">
                <a:solidFill>
                  <a:schemeClr val="bg1"/>
                </a:solidFill>
              </a:rPr>
              <a:t>NP</a:t>
            </a:r>
            <a:r>
              <a:rPr lang="en-US" dirty="0"/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 to 3SAT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3SAT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18B45-CC21-482F-89F0-6AD72B84CE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260840"/>
            <a:ext cx="1980000" cy="25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 you are at a computer programming exam or contest</a:t>
            </a:r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 problems </a:t>
            </a:r>
            <a:r>
              <a:rPr lang="en-US" dirty="0"/>
              <a:t>to solve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hours</a:t>
            </a:r>
          </a:p>
          <a:p>
            <a:r>
              <a:rPr lang="en-US" dirty="0"/>
              <a:t>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carefully </a:t>
            </a:r>
            <a:r>
              <a:rPr lang="en-US" dirty="0"/>
              <a:t>all problems and try to estimate how complex each of them is</a:t>
            </a:r>
          </a:p>
          <a:p>
            <a:pPr lvl="1"/>
            <a:r>
              <a:rPr lang="en-US" dirty="0"/>
              <a:t>Read the requirements, don't invent them!</a:t>
            </a:r>
          </a:p>
          <a:p>
            <a:pPr>
              <a:lnSpc>
                <a:spcPct val="115000"/>
              </a:lnSpc>
            </a:pPr>
            <a:r>
              <a:rPr lang="en-US" dirty="0"/>
              <a:t>Start solving the easiest</a:t>
            </a:r>
            <a:r>
              <a:rPr lang="bg-BG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fastest to solve </a:t>
            </a:r>
            <a:r>
              <a:rPr lang="en-US" dirty="0"/>
              <a:t>problem first!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Leave the most complex / slow to solve problem last!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Approach the next problem when the previous is well tested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Analyze 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Example: we are given 3 problems: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Cards Shuffle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Shuffle a deck of 52 cards in random order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Zig-Zag Matrix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Find the max-sum zig-zag path in a matrix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Start from the first column, go up, then down,</a:t>
            </a:r>
            <a:br>
              <a:rPr lang="en-US" dirty="0"/>
            </a:br>
            <a:r>
              <a:rPr lang="en-US" dirty="0"/>
              <a:t>then again up, them again down, 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Generate all blocks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x 2</a:t>
            </a:r>
            <a:r>
              <a:rPr lang="en-US" dirty="0"/>
              <a:t> holding</a:t>
            </a:r>
            <a:br>
              <a:rPr lang="en-US" dirty="0"/>
            </a:br>
            <a:r>
              <a:rPr lang="en-US" dirty="0"/>
              <a:t>4 of the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Latin letters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 vs NP </a:t>
            </a:r>
          </a:p>
          <a:p>
            <a:pPr lvl="1"/>
            <a:r>
              <a:rPr lang="en-US" dirty="0"/>
              <a:t>Heuristic Algorithms</a:t>
            </a:r>
          </a:p>
          <a:p>
            <a:r>
              <a:rPr lang="en-US" dirty="0"/>
              <a:t>Reduction</a:t>
            </a:r>
          </a:p>
          <a:p>
            <a:r>
              <a:rPr lang="en-US" dirty="0"/>
              <a:t>General Problem-Solving Techniques 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Five Steps for "Easy" DP</a:t>
            </a:r>
          </a:p>
          <a:p>
            <a:pPr lvl="1"/>
            <a:r>
              <a:rPr lang="en-US" dirty="0"/>
              <a:t>Generic </a:t>
            </a:r>
            <a:r>
              <a:rPr lang="en-US"/>
              <a:t>Graph Algorithms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Read carefully the problem descriptions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Think a bit about their possible solutions</a:t>
            </a:r>
          </a:p>
          <a:p>
            <a:pPr>
              <a:buClr>
                <a:schemeClr val="tx1"/>
              </a:buClr>
            </a:pPr>
            <a:r>
              <a:rPr lang="en-US" dirty="0"/>
              <a:t>Order the problems from the easiest to the most complex: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Cards Shuffle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Trivial – randomize the elements of array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Generate variations, rotate and check for duplicates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Zig-Zag Matrix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Needs summing, sorting and text file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Problems (2)</a:t>
            </a:r>
          </a:p>
        </p:txBody>
      </p:sp>
    </p:spTree>
    <p:extLst>
      <p:ext uri="{BB962C8B-B14F-4D97-AF65-F5344CB8AC3E}">
        <p14:creationId xmlns:p14="http://schemas.microsoft.com/office/powerpoint/2010/main" val="21804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42787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Never start solving a problem without a </a:t>
            </a:r>
            <a:r>
              <a:rPr lang="en-US" b="1" dirty="0">
                <a:solidFill>
                  <a:schemeClr val="bg1"/>
                </a:solidFill>
              </a:rPr>
              <a:t>sheet of paper + a pen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sketch your ideas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and pen is the best </a:t>
            </a:r>
            <a:r>
              <a:rPr lang="en-US" b="1" dirty="0"/>
              <a:t>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</a:t>
            </a:r>
            <a:r>
              <a:rPr lang="en-US" b="1" dirty="0"/>
              <a:t>think visually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Paper works faster </a:t>
            </a:r>
            <a:r>
              <a:rPr lang="en-US" dirty="0"/>
              <a:t>than keyboard / screen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Other </a:t>
            </a:r>
            <a:r>
              <a:rPr lang="en-US" b="1" dirty="0"/>
              <a:t>visualization tools </a:t>
            </a:r>
            <a:r>
              <a:rPr lang="en-US" dirty="0"/>
              <a:t>could also work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658B45-28DA-4B34-ACEE-C4E63768A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2124000"/>
            <a:ext cx="2573095" cy="25730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28E451B-F586-408A-B3E1-9693F4DBB7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200375" y="1179000"/>
            <a:ext cx="6437399" cy="5445000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Squared paper works </a:t>
            </a:r>
            <a:r>
              <a:rPr lang="en-US" b="1" dirty="0">
                <a:solidFill>
                  <a:schemeClr val="bg1"/>
                </a:solidFill>
              </a:rPr>
              <a:t>best for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algorithmic problems</a:t>
            </a:r>
          </a:p>
          <a:p>
            <a:pPr lvl="1"/>
            <a:r>
              <a:rPr lang="en-US" dirty="0"/>
              <a:t>Easy to draw a </a:t>
            </a:r>
            <a:r>
              <a:rPr lang="en-US" b="1" dirty="0"/>
              <a:t>table</a:t>
            </a:r>
          </a:p>
          <a:p>
            <a:pPr lvl="1"/>
            <a:r>
              <a:rPr lang="en-US" dirty="0"/>
              <a:t>Easy to draw a </a:t>
            </a:r>
            <a:r>
              <a:rPr lang="en-US" b="1" dirty="0"/>
              <a:t>coordinate </a:t>
            </a:r>
            <a:br>
              <a:rPr lang="en-US" b="1" dirty="0"/>
            </a:br>
            <a:r>
              <a:rPr lang="en-US" b="1" dirty="0"/>
              <a:t>system </a:t>
            </a:r>
            <a:r>
              <a:rPr lang="en-US" dirty="0"/>
              <a:t>with objects in it</a:t>
            </a:r>
          </a:p>
          <a:p>
            <a:pPr lvl="1"/>
            <a:r>
              <a:rPr lang="en-US" dirty="0"/>
              <a:t>Easy to calculate </a:t>
            </a:r>
            <a:r>
              <a:rPr lang="en-US" b="1" dirty="0"/>
              <a:t>distances</a:t>
            </a:r>
            <a:endParaRPr lang="bg-BG" b="1" dirty="0"/>
          </a:p>
          <a:p>
            <a:pPr lvl="1"/>
            <a:r>
              <a:rPr lang="en-US" dirty="0"/>
              <a:t>Easy to sketch a </a:t>
            </a:r>
            <a:r>
              <a:rPr lang="en-US" b="1" dirty="0"/>
              <a:t>problem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/>
              <a:t>solution ideas</a:t>
            </a:r>
          </a:p>
          <a:p>
            <a:r>
              <a:rPr lang="en-US" dirty="0"/>
              <a:t>Use pens of different </a:t>
            </a:r>
            <a:r>
              <a:rPr lang="en-US" b="1" dirty="0"/>
              <a:t>colors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" b="1208"/>
          <a:stretch/>
        </p:blipFill>
        <p:spPr>
          <a:xfrm>
            <a:off x="6681000" y="1331348"/>
            <a:ext cx="4055927" cy="506765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22F2718-AB36-4080-8D79-5E9587F41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32D36B-222E-4E43-B550-337C7914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1513816"/>
            <a:ext cx="3301141" cy="1291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519A22-2A7E-4207-ACF9-C5189A161D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7172" y="2868715"/>
            <a:ext cx="2776448" cy="1457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40C933-0B9B-4070-840E-52A362EF09F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4931" y="2706504"/>
            <a:ext cx="1406309" cy="2222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2B1489-5EA9-460D-8015-181E48CD4D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1168" y="4454320"/>
            <a:ext cx="2861915" cy="18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C58BE-0BCD-429F-A408-F34CBB0D6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E34D8C-F5ED-450E-9609-14869B270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exam you have </a:t>
            </a:r>
            <a:r>
              <a:rPr lang="en-US" b="1" dirty="0"/>
              <a:t>limited time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Start with the problem, which will take</a:t>
            </a:r>
            <a:r>
              <a:rPr lang="bg-BG" dirty="0"/>
              <a:t> </a:t>
            </a:r>
            <a:r>
              <a:rPr lang="en-US" dirty="0"/>
              <a:t>you the </a:t>
            </a:r>
            <a:r>
              <a:rPr lang="en-US" b="1" dirty="0"/>
              <a:t>least time</a:t>
            </a:r>
          </a:p>
          <a:p>
            <a:pPr lvl="1"/>
            <a:r>
              <a:rPr lang="en-US" dirty="0"/>
              <a:t>Then, again the problem, which will take</a:t>
            </a:r>
            <a:r>
              <a:rPr lang="bg-BG" dirty="0"/>
              <a:t> </a:t>
            </a:r>
            <a:r>
              <a:rPr lang="en-US" dirty="0"/>
              <a:t>you the </a:t>
            </a:r>
            <a:r>
              <a:rPr lang="en-US" b="1" dirty="0"/>
              <a:t>least time</a:t>
            </a:r>
          </a:p>
          <a:p>
            <a:r>
              <a:rPr lang="en-US" dirty="0"/>
              <a:t>When you achieve a result of 80/100 or 90/100</a:t>
            </a:r>
          </a:p>
          <a:p>
            <a:pPr lvl="1"/>
            <a:r>
              <a:rPr lang="en-US" dirty="0"/>
              <a:t>Think carefully for the </a:t>
            </a:r>
            <a:r>
              <a:rPr lang="en-US" b="1" dirty="0"/>
              <a:t>edge cases </a:t>
            </a:r>
            <a:r>
              <a:rPr lang="en-US" dirty="0">
                <a:sym typeface="Wingdings" panose="05000000000000000000" pitchFamily="2" charset="2"/>
              </a:rPr>
              <a:t> try to handle them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After you spend </a:t>
            </a:r>
            <a:r>
              <a:rPr lang="en-US" b="1" dirty="0">
                <a:sym typeface="Wingdings" panose="05000000000000000000" pitchFamily="2" charset="2"/>
              </a:rPr>
              <a:t>10-15 minutes</a:t>
            </a:r>
            <a:r>
              <a:rPr lang="en-US" dirty="0">
                <a:sym typeface="Wingdings" panose="05000000000000000000" pitchFamily="2" charset="2"/>
              </a:rPr>
              <a:t> on the last few tests, stop!</a:t>
            </a:r>
          </a:p>
          <a:p>
            <a:r>
              <a:rPr lang="en-US" b="1" dirty="0">
                <a:sym typeface="Wingdings" panose="05000000000000000000" pitchFamily="2" charset="2"/>
              </a:rPr>
              <a:t>Don't spend hours </a:t>
            </a:r>
            <a:r>
              <a:rPr lang="en-US" dirty="0">
                <a:sym typeface="Wingdings" panose="05000000000000000000" pitchFamily="2" charset="2"/>
              </a:rPr>
              <a:t>for the last 10% of the tests!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Achieving a score of 80-90% of 3 problems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is better than 100% of just 1 problem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FA1361-4B73-4EDA-B6EC-2CD8993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Time</a:t>
            </a:r>
          </a:p>
        </p:txBody>
      </p:sp>
    </p:spTree>
    <p:extLst>
      <p:ext uri="{BB962C8B-B14F-4D97-AF65-F5344CB8AC3E}">
        <p14:creationId xmlns:p14="http://schemas.microsoft.com/office/powerpoint/2010/main" val="112035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take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 of the problem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Sketch it </a:t>
            </a:r>
            <a:r>
              <a:rPr lang="en-US" dirty="0"/>
              <a:t>on the sheet of paper</a:t>
            </a:r>
          </a:p>
          <a:p>
            <a:r>
              <a:rPr lang="en-US" dirty="0"/>
              <a:t>Next try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invent some idea </a:t>
            </a:r>
            <a:r>
              <a:rPr lang="en-US" dirty="0"/>
              <a:t>that works for your example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dirty="0"/>
              <a:t> if your idea will work for other examples</a:t>
            </a:r>
          </a:p>
          <a:p>
            <a:pPr lvl="1"/>
            <a:r>
              <a:rPr lang="en-US" dirty="0"/>
              <a:t>Try to find a case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breaks</a:t>
            </a:r>
            <a:r>
              <a:rPr lang="en-US" dirty="0"/>
              <a:t> your idea</a:t>
            </a:r>
          </a:p>
          <a:p>
            <a:pPr lvl="1"/>
            <a:r>
              <a:rPr lang="en-US" dirty="0"/>
              <a:t>Try challenging examples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unusual cases</a:t>
            </a:r>
          </a:p>
          <a:p>
            <a:r>
              <a:rPr lang="en-US" dirty="0"/>
              <a:t>If you find your idea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</a:t>
            </a:r>
            <a:r>
              <a:rPr lang="en-US" dirty="0"/>
              <a:t>, try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 it</a:t>
            </a:r>
          </a:p>
          <a:p>
            <a:pPr lvl="1"/>
            <a:r>
              <a:rPr lang="en-US" dirty="0"/>
              <a:t>Or just invent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idea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</a:p>
        </p:txBody>
      </p:sp>
    </p:spTree>
    <p:extLst>
      <p:ext uri="{BB962C8B-B14F-4D97-AF65-F5344CB8AC3E}">
        <p14:creationId xmlns:p14="http://schemas.microsoft.com/office/powerpoint/2010/main" val="39272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"cards shuffle" problem</a:t>
            </a:r>
          </a:p>
          <a:p>
            <a:r>
              <a:rPr lang="en-US" dirty="0"/>
              <a:t>Idea #1: random number of times split the deck into left and right part and swap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 and Try Ideas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 #3: 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another idea?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 and Try Ideas – Example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 decomposition 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decomposed into several smaller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</a:p>
          <a:p>
            <a:pPr lvl="1"/>
            <a:r>
              <a:rPr lang="en-US" dirty="0"/>
              <a:t>Technique known as "Divide and Conquer"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5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(single exchange) – split the deck into two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4319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1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Heuristic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pic>
        <p:nvPicPr>
          <p:cNvPr id="4098" name="Picture 2" descr="http://1.bp.blogspot.com/_H18y01864Tk/TC5JjCXQG8I/AAAAAAAAAQM/o06PeRQi5cs/s1600/The+Knowledge+Fun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1" y="1776908"/>
            <a:ext cx="3060000" cy="1811843"/>
          </a:xfrm>
          <a:prstGeom prst="roundRect">
            <a:avLst>
              <a:gd name="adj" fmla="val 15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dirty="0"/>
              <a:t>The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dirty="0"/>
              <a:t> can do the job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Sub-Problem #1 (Single Exchange)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Combining a sequence of single exchanges to solve the initial problem</a:t>
            </a:r>
          </a:p>
          <a:p>
            <a:pPr lvl="1"/>
            <a:r>
              <a:rPr lang="en-US" dirty="0"/>
              <a:t> How many times to perform single exchanges to reliably randomize the deck?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 (where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 split at random position and exchange the left and right parts of the deck</a:t>
            </a:r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Sub-Problem #1 (Single Exchange)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Check-up your ideas 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lot of time and effort</a:t>
            </a:r>
          </a:p>
          <a:p>
            <a:r>
              <a:rPr lang="en-US" dirty="0"/>
              <a:t>Carefully select examples for check-up</a:t>
            </a:r>
          </a:p>
          <a:p>
            <a:pPr lvl="1"/>
            <a:r>
              <a:rPr lang="en-US" dirty="0"/>
              <a:t>Examples should be simple enough to be checked 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Check-up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Check-up Your Ideas – Example</a:t>
            </a:r>
            <a:endParaRPr lang="en-US" dirty="0"/>
          </a:p>
        </p:txBody>
      </p:sp>
      <p:pic>
        <p:nvPicPr>
          <p:cNvPr id="2050" name="Picture 2" descr="Cards-Shift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5824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35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to do when you find your idea is not working in all cases?</a:t>
            </a:r>
          </a:p>
          <a:p>
            <a:pPr lvl="1"/>
            <a:r>
              <a:rPr lang="en-US" dirty="0"/>
              <a:t>Try to fix your idea</a:t>
            </a:r>
          </a:p>
          <a:p>
            <a:pPr lvl="2"/>
            <a:r>
              <a:rPr lang="en-US" dirty="0"/>
              <a:t>Sometimes a small change could fix the problem</a:t>
            </a:r>
          </a:p>
          <a:p>
            <a:pPr lvl="1"/>
            <a:r>
              <a:rPr lang="en-US" dirty="0"/>
              <a:t>Invent new idea and carefully check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Iterate</a:t>
            </a:r>
          </a:p>
          <a:p>
            <a:pPr lvl="1"/>
            <a:r>
              <a:rPr lang="en-US" dirty="0"/>
              <a:t>Usually, your first idea is not the best</a:t>
            </a:r>
          </a:p>
          <a:p>
            <a:pPr lvl="1"/>
            <a:r>
              <a:rPr lang="en-US" dirty="0"/>
              <a:t>Invent ideas, check them, try various cases, find problems, fix them, invent better ideas,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 New Idea 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 a few new ideas:</a:t>
            </a:r>
          </a:p>
          <a:p>
            <a:pPr lvl="1"/>
            <a:r>
              <a:rPr lang="en-US" dirty="0"/>
              <a:t>New idea #1 – multiple times select 2 random cards and exchange them</a:t>
            </a:r>
          </a:p>
          <a:p>
            <a:pPr lvl="1"/>
            <a:r>
              <a:rPr lang="en-US" dirty="0"/>
              <a:t>New idea #2 – multiple times select a random card and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 New Ideas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Check-up the New Idea – Example</a:t>
            </a:r>
            <a:endParaRPr lang="en-US" dirty="0"/>
          </a:p>
        </p:txBody>
      </p:sp>
      <p:pic>
        <p:nvPicPr>
          <p:cNvPr id="3074" name="Picture 2" descr="Cards-Mix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2800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8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dirty="0"/>
              <a:t>before you start coding</a:t>
            </a:r>
          </a:p>
          <a:p>
            <a:pPr lvl="1"/>
            <a:r>
              <a:rPr lang="en-US" dirty="0"/>
              <a:t>Think how to represent input data</a:t>
            </a:r>
          </a:p>
          <a:p>
            <a:pPr lvl="1"/>
            <a:r>
              <a:rPr lang="en-US" dirty="0"/>
              <a:t>Think how to represent intermediate program states</a:t>
            </a:r>
          </a:p>
          <a:p>
            <a:pPr lvl="1"/>
            <a:r>
              <a:rPr lang="en-US" dirty="0"/>
              <a:t>Think how to represent the requested output</a:t>
            </a:r>
          </a:p>
          <a:p>
            <a:r>
              <a:rPr lang="en-US" dirty="0"/>
              <a:t>You could find that your idea cannot be implemented efficiently</a:t>
            </a:r>
          </a:p>
          <a:p>
            <a:pPr lvl="1"/>
            <a:r>
              <a:rPr lang="en-US" dirty="0"/>
              <a:t>Or implementation will be very complex or inefficient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Choosing Appropriate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How to represent a single card?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best idea is to 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</a:p>
          <a:p>
            <a:pPr lvl="2">
              <a:buClr>
                <a:schemeClr val="tx1"/>
              </a:buClr>
            </a:pPr>
            <a:r>
              <a:rPr lang="en-US" sz="3198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</a:t>
            </a:r>
            <a:r>
              <a:rPr lang="en-US" dirty="0"/>
              <a:t> – could be string, </a:t>
            </a:r>
            <a:r>
              <a:rPr lang="en-US" noProof="1"/>
              <a:t>int</a:t>
            </a:r>
            <a:r>
              <a:rPr lang="en-US" dirty="0"/>
              <a:t> or enumeration</a:t>
            </a:r>
          </a:p>
          <a:p>
            <a:pPr lvl="2">
              <a:buClr>
                <a:schemeClr val="tx1"/>
              </a:buClr>
            </a:pPr>
            <a:r>
              <a:rPr lang="en-US" sz="3198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</a:t>
            </a:r>
            <a:r>
              <a:rPr lang="en-US" dirty="0"/>
              <a:t> – enumeration</a:t>
            </a:r>
          </a:p>
          <a:p>
            <a:pPr>
              <a:buClr>
                <a:schemeClr val="tx1"/>
              </a:buClr>
            </a:pPr>
            <a:r>
              <a:rPr lang="en-US" dirty="0"/>
              <a:t>How to represent a deck of cards?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Indexed list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List&lt;Card&gt;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HashSet / Dictionary / Queue / Stack – not a fit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Appropriate Data Structures – Example</a:t>
            </a:r>
          </a:p>
        </p:txBody>
      </p:sp>
    </p:spTree>
    <p:extLst>
      <p:ext uri="{BB962C8B-B14F-4D97-AF65-F5344CB8AC3E}">
        <p14:creationId xmlns:p14="http://schemas.microsoft.com/office/powerpoint/2010/main" val="38017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efficiency</a:t>
            </a:r>
            <a:r>
              <a:rPr lang="en-US" dirty="0"/>
              <a:t> before writing the first line of code</a:t>
            </a:r>
          </a:p>
          <a:p>
            <a:pPr lvl="1"/>
            <a:r>
              <a:rPr lang="en-US" dirty="0"/>
              <a:t>Estimate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 time </a:t>
            </a:r>
            <a:r>
              <a:rPr lang="en-US" dirty="0"/>
              <a:t>(asymptotic complexity)</a:t>
            </a:r>
          </a:p>
          <a:p>
            <a:pPr lvl="1"/>
            <a:r>
              <a:rPr lang="en-US" dirty="0"/>
              <a:t>Check the requirements</a:t>
            </a:r>
          </a:p>
          <a:p>
            <a:pPr lvl="2"/>
            <a:r>
              <a:rPr lang="en-US" dirty="0"/>
              <a:t>Will your algorithm be fast enough to conform with them?</a:t>
            </a:r>
          </a:p>
          <a:p>
            <a:r>
              <a:rPr lang="en-US" dirty="0"/>
              <a:t>You don't want to implement your algorithm and find that it is slow when testing</a:t>
            </a:r>
          </a:p>
          <a:p>
            <a:pPr lvl="1"/>
            <a:r>
              <a:rPr lang="en-US" dirty="0"/>
              <a:t>You will lose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About the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dirty="0"/>
              <a:t>Some problems are hard to be solved (no fast algorithm exists)</a:t>
            </a:r>
          </a:p>
          <a:p>
            <a:pPr>
              <a:lnSpc>
                <a:spcPct val="10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Heuristic algorithms </a:t>
            </a:r>
            <a:r>
              <a:rPr lang="en-US" dirty="0"/>
              <a:t>solve hard problems approximately</a:t>
            </a:r>
          </a:p>
          <a:p>
            <a:pPr lvl="1">
              <a:lnSpc>
                <a:spcPct val="104000"/>
              </a:lnSpc>
            </a:pPr>
            <a:r>
              <a:rPr lang="en-US" dirty="0"/>
              <a:t>They find a good solution, but cannot guarantee it is optimal</a:t>
            </a:r>
          </a:p>
          <a:p>
            <a:pPr>
              <a:lnSpc>
                <a:spcPct val="104000"/>
              </a:lnSpc>
            </a:pPr>
            <a:r>
              <a:rPr lang="en-US" dirty="0"/>
              <a:t>Examples of heuristic algorithms:</a:t>
            </a:r>
          </a:p>
          <a:p>
            <a:pPr lvl="1">
              <a:lnSpc>
                <a:spcPct val="104000"/>
              </a:lnSpc>
            </a:pPr>
            <a:r>
              <a:rPr lang="en-US" dirty="0">
                <a:hlinkClick r:id="rId2"/>
              </a:rPr>
              <a:t>Greedy algorithms</a:t>
            </a:r>
            <a:r>
              <a:rPr lang="en-US" dirty="0"/>
              <a:t> – make a greedy choice at each step</a:t>
            </a:r>
          </a:p>
          <a:p>
            <a:pPr lvl="1">
              <a:lnSpc>
                <a:spcPct val="104000"/>
              </a:lnSpc>
            </a:pPr>
            <a:r>
              <a:rPr lang="en-US" dirty="0">
                <a:hlinkClick r:id="rId3"/>
              </a:rPr>
              <a:t>Genetic algorithms</a:t>
            </a:r>
            <a:r>
              <a:rPr lang="en-US" dirty="0"/>
              <a:t> – based on inheritance, mutation, selection</a:t>
            </a:r>
          </a:p>
          <a:p>
            <a:pPr lvl="1">
              <a:lnSpc>
                <a:spcPct val="104000"/>
              </a:lnSpc>
            </a:pPr>
            <a:r>
              <a:rPr lang="en-US" dirty="0">
                <a:hlinkClick r:id="rId4"/>
              </a:rPr>
              <a:t>Branch and bounds</a:t>
            </a:r>
            <a:r>
              <a:rPr lang="en-US" dirty="0"/>
              <a:t> – optimized backtracking with cut-offs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solution is sometimes just not needed</a:t>
            </a:r>
          </a:p>
          <a:p>
            <a:r>
              <a:rPr lang="en-US" dirty="0"/>
              <a:t>Read carefully your problem statement</a:t>
            </a:r>
          </a:p>
          <a:p>
            <a:r>
              <a:rPr lang="en-US" dirty="0"/>
              <a:t>Sometimes ugly solutions could work for your requirements and it will cost you less time</a:t>
            </a:r>
          </a:p>
          <a:p>
            <a:r>
              <a:rPr lang="en-US" dirty="0"/>
              <a:t>Example: if you need to sort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numbers, any algorithm will work well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∈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0..500</a:t>
            </a:r>
            <a:r>
              <a:rPr lang="en-US" dirty="0"/>
              <a:t>]</a:t>
            </a:r>
          </a:p>
          <a:p>
            <a:r>
              <a:rPr lang="en-US" dirty="0"/>
              <a:t>Implement complex algorithms only when the problem really needs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is not Always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How many cards do we have?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a typical deck 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52 cards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matter how fast the algorithm is – it will work fast enough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we have N cards, we perform N swaps </a:t>
            </a:r>
            <a:r>
              <a:rPr lang="en-US" dirty="0">
                <a:sym typeface="Wingdings" pitchFamily="2" charset="2"/>
              </a:rPr>
              <a:t> the expected running time is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O(N) </a:t>
            </a:r>
            <a:r>
              <a:rPr lang="en-US" dirty="0">
                <a:sym typeface="Wingdings" pitchFamily="2" charset="2"/>
              </a:rPr>
              <a:t>will work fast for millions of cards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Conclusion: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efficiency is not an issue </a:t>
            </a:r>
            <a:r>
              <a:rPr lang="en-US" dirty="0">
                <a:sym typeface="Wingdings" pitchFamily="2" charset="2"/>
              </a:rPr>
              <a:t>in this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– Example</a:t>
            </a:r>
          </a:p>
        </p:txBody>
      </p:sp>
    </p:spTree>
    <p:extLst>
      <p:ext uri="{BB962C8B-B14F-4D97-AF65-F5344CB8AC3E}">
        <p14:creationId xmlns:p14="http://schemas.microsoft.com/office/powerpoint/2010/main" val="1468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subproblems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part of the solution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Relate</a:t>
            </a:r>
            <a:r>
              <a:rPr lang="en-US" dirty="0"/>
              <a:t> subproblems and solutions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Recurse</a:t>
            </a:r>
            <a:r>
              <a:rPr lang="en-US" dirty="0"/>
              <a:t> and </a:t>
            </a:r>
            <a:r>
              <a:rPr lang="en-US" sz="3398" b="1" dirty="0" err="1">
                <a:solidFill>
                  <a:schemeClr val="bg1"/>
                </a:solidFill>
              </a:rPr>
              <a:t>memoization</a:t>
            </a:r>
            <a:r>
              <a:rPr lang="en-US" dirty="0"/>
              <a:t> or </a:t>
            </a:r>
            <a:r>
              <a:rPr lang="en-US" sz="3398" b="1" dirty="0">
                <a:solidFill>
                  <a:schemeClr val="bg1"/>
                </a:solidFill>
              </a:rPr>
              <a:t>build</a:t>
            </a:r>
            <a:r>
              <a:rPr lang="en-US" dirty="0"/>
              <a:t> DP </a:t>
            </a:r>
            <a:r>
              <a:rPr lang="en-US" sz="3398" b="1" dirty="0">
                <a:solidFill>
                  <a:schemeClr val="bg1"/>
                </a:solidFill>
              </a:rPr>
              <a:t>table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subproblems </a:t>
            </a:r>
            <a:r>
              <a:rPr lang="en-US" sz="3398" b="1" dirty="0">
                <a:solidFill>
                  <a:schemeClr val="bg1"/>
                </a:solidFill>
              </a:rPr>
              <a:t>acyclic/topological</a:t>
            </a:r>
            <a:r>
              <a:rPr lang="en-US" dirty="0"/>
              <a:t> order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original problem: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sz="3398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 </a:t>
            </a:r>
            <a:r>
              <a:rPr lang="en-US" sz="3398" b="1" dirty="0">
                <a:solidFill>
                  <a:schemeClr val="bg1"/>
                </a:solidFill>
              </a:rPr>
              <a:t>combination</a:t>
            </a:r>
            <a:r>
              <a:rPr lang="en-US" dirty="0"/>
              <a:t> of subproblems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 "Easy" Steps to 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Suffixes</a:t>
            </a:r>
            <a:r>
              <a:rPr lang="en-US" dirty="0"/>
              <a:t> x[i:]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Prefixes</a:t>
            </a:r>
            <a:r>
              <a:rPr lang="en-US" dirty="0"/>
              <a:t> </a:t>
            </a:r>
            <a:r>
              <a:rPr lang="en-US"/>
              <a:t>x[:i]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Both approaches usually run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Substrings</a:t>
            </a:r>
            <a:r>
              <a:rPr lang="en-US" dirty="0"/>
              <a:t> (subsequences) x[i…j]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Usually runs in </a:t>
            </a:r>
            <a:r>
              <a:rPr lang="el-GR" sz="3398" b="1" dirty="0">
                <a:solidFill>
                  <a:schemeClr val="bg1"/>
                </a:solidFill>
              </a:rPr>
              <a:t>ϴ</a:t>
            </a:r>
            <a:r>
              <a:rPr lang="en-US" sz="3398" b="1" dirty="0">
                <a:solidFill>
                  <a:schemeClr val="bg1"/>
                </a:solidFill>
              </a:rPr>
              <a:t>(x2)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Subproblems for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Complexity </a:t>
            </a:r>
            <a:r>
              <a:rPr lang="en-US" b="1" dirty="0">
                <a:solidFill>
                  <a:schemeClr val="bg1"/>
                </a:solidFill>
              </a:rPr>
              <a:t>might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exponential</a:t>
            </a:r>
            <a:r>
              <a:rPr lang="en-US" dirty="0"/>
              <a:t> even for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edges</a:t>
            </a:r>
          </a:p>
          <a:p>
            <a:pPr lvl="1"/>
            <a:r>
              <a:rPr lang="en-US" dirty="0"/>
              <a:t>Imagine </a:t>
            </a:r>
            <a:r>
              <a:rPr lang="en-US" sz="3398" b="1" dirty="0">
                <a:solidFill>
                  <a:schemeClr val="bg1"/>
                </a:solidFill>
              </a:rPr>
              <a:t>graph</a:t>
            </a:r>
            <a:r>
              <a:rPr lang="en-US" dirty="0"/>
              <a:t> with </a:t>
            </a:r>
            <a:r>
              <a:rPr lang="en-US" sz="3398" b="1" dirty="0">
                <a:solidFill>
                  <a:schemeClr val="bg1"/>
                </a:solidFill>
              </a:rPr>
              <a:t>exponential</a:t>
            </a:r>
            <a:r>
              <a:rPr lang="en-US" dirty="0"/>
              <a:t> number of edges (paths)</a:t>
            </a:r>
          </a:p>
          <a:p>
            <a:pPr lvl="1"/>
            <a:r>
              <a:rPr lang="en-US" dirty="0"/>
              <a:t>Can end up with complexity of O(2 ^ </a:t>
            </a:r>
            <a:r>
              <a:rPr lang="en-US" b="1" baseline="30000" dirty="0">
                <a:solidFill>
                  <a:schemeClr val="bg1"/>
                </a:solidFill>
              </a:rPr>
              <a:t>n/2</a:t>
            </a:r>
            <a:r>
              <a:rPr lang="en-US" dirty="0"/>
              <a:t>)</a:t>
            </a:r>
          </a:p>
          <a:p>
            <a:r>
              <a:rPr lang="en-US" dirty="0"/>
              <a:t>Will not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terminate</a:t>
            </a:r>
            <a:r>
              <a:rPr lang="en-US" dirty="0"/>
              <a:t> (endless loop)</a:t>
            </a:r>
          </a:p>
          <a:p>
            <a:pPr lvl="1"/>
            <a:r>
              <a:rPr lang="en-US" dirty="0"/>
              <a:t>If there is a </a:t>
            </a:r>
            <a:r>
              <a:rPr lang="en-US" sz="3398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weighted cycle </a:t>
            </a:r>
            <a:r>
              <a:rPr lang="en-US" sz="3398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from the source</a:t>
            </a:r>
          </a:p>
          <a:p>
            <a:pPr lvl="1"/>
            <a:r>
              <a:rPr lang="en-US" dirty="0"/>
              <a:t>If we are not careful and implement the wrong termination condition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The "Generic" Shortest Path Algorithm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1674000"/>
            <a:ext cx="9270000" cy="4480366"/>
          </a:xfrm>
        </p:spPr>
        <p:txBody>
          <a:bodyPr/>
          <a:lstStyle/>
          <a:p>
            <a:r>
              <a:rPr lang="en-US" dirty="0"/>
              <a:t>for v in G </a:t>
            </a:r>
          </a:p>
          <a:p>
            <a:r>
              <a:rPr lang="en-US" dirty="0"/>
              <a:t>   d[v] = infinity</a:t>
            </a:r>
          </a:p>
          <a:p>
            <a:r>
              <a:rPr lang="en-US" dirty="0"/>
              <a:t>   prev[v] = null</a:t>
            </a:r>
          </a:p>
          <a:p>
            <a:endParaRPr lang="en-US" dirty="0"/>
          </a:p>
          <a:p>
            <a:r>
              <a:rPr lang="en-US" dirty="0"/>
              <a:t>d[s] = 0</a:t>
            </a:r>
          </a:p>
          <a:p>
            <a:r>
              <a:rPr lang="en-US" dirty="0"/>
              <a:t>for e in G</a:t>
            </a:r>
          </a:p>
          <a:p>
            <a:r>
              <a:rPr lang="en-US" dirty="0"/>
              <a:t>    relaxation step for E (u, v, w)</a:t>
            </a:r>
          </a:p>
          <a:p>
            <a:r>
              <a:rPr lang="en-US" dirty="0">
                <a:solidFill>
                  <a:srgbClr val="00B050"/>
                </a:solidFill>
              </a:rPr>
              <a:t>    // this step is something like compare distances</a:t>
            </a:r>
          </a:p>
          <a:p>
            <a:r>
              <a:rPr lang="en-US" dirty="0">
                <a:solidFill>
                  <a:srgbClr val="00B050"/>
                </a:solidFill>
              </a:rPr>
              <a:t>    // if you have better distance write it down etc.</a:t>
            </a:r>
          </a:p>
          <a:p>
            <a:endParaRPr lang="en-US" dirty="0"/>
          </a:p>
          <a:p>
            <a:r>
              <a:rPr lang="en-US" dirty="0"/>
              <a:t>Do the above until you can not relax any edge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"Generic"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22802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Understand the problem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Start from what you know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Build a hypothesis for possible solution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May be incomplete or an approximate such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Test the hypothesis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If it works – implement and test again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If it fails – analyze why did it fail?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If it fails for more than a single point – start again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50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Problems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</a:rPr>
              <a:t>NP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Reduction</a:t>
            </a:r>
          </a:p>
          <a:p>
            <a:pPr marL="452438" indent="-452438">
              <a:buClr>
                <a:schemeClr val="bg2"/>
              </a:buClr>
            </a:pPr>
            <a:r>
              <a:rPr lang="en-US" sz="3198" dirty="0"/>
              <a:t>General Problem-Solving Techniques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 - Category in which the algorithms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solvable</a:t>
            </a:r>
            <a:r>
              <a:rPr lang="en-US" dirty="0"/>
              <a:t> in polynomial time </a:t>
            </a:r>
          </a:p>
          <a:p>
            <a:r>
              <a:rPr lang="en-US" dirty="0"/>
              <a:t>Polynomial -&gt; 5N</a:t>
            </a:r>
            <a:r>
              <a:rPr lang="en-US" baseline="30000" dirty="0"/>
              <a:t>5</a:t>
            </a:r>
            <a:r>
              <a:rPr lang="en-US" dirty="0"/>
              <a:t> + 3N</a:t>
            </a:r>
            <a:r>
              <a:rPr lang="en-US" baseline="30000" dirty="0"/>
              <a:t>4</a:t>
            </a:r>
            <a:r>
              <a:rPr lang="en-US" dirty="0"/>
              <a:t> + N is O(N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  <a:p>
            <a:r>
              <a:rPr lang="en-US" dirty="0"/>
              <a:t>Not a polynomial -&gt; 2</a:t>
            </a:r>
            <a:r>
              <a:rPr lang="en-US" baseline="30000" dirty="0"/>
              <a:t>N</a:t>
            </a:r>
            <a:endParaRPr lang="bg-BG" baseline="30000" dirty="0"/>
          </a:p>
          <a:p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vs NP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4945983" y="4267200"/>
            <a:ext cx="1828800" cy="1828800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5675076" y="49320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73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35303BC-E061-4C19-A39B-E3837086626A}"/>
              </a:ext>
            </a:extLst>
          </p:cNvPr>
          <p:cNvSpPr/>
          <p:nvPr/>
        </p:nvSpPr>
        <p:spPr>
          <a:xfrm>
            <a:off x="7503876" y="3172202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NP - Category in which the algorithms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verifiable</a:t>
            </a:r>
            <a:r>
              <a:rPr lang="en-US" dirty="0"/>
              <a:t> in polynomial time</a:t>
            </a:r>
          </a:p>
          <a:p>
            <a:r>
              <a:rPr lang="en-US" dirty="0"/>
              <a:t>Decision problems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Does a route shorter than L exist?</a:t>
            </a:r>
          </a:p>
          <a:p>
            <a:pPr lvl="1"/>
            <a:r>
              <a:rPr lang="en-US" dirty="0"/>
              <a:t>Yes/No</a:t>
            </a:r>
          </a:p>
          <a:p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vs NP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8305800" y="4696202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9034893" y="536105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0000F-07D2-4238-B25B-C09B0E25582C}"/>
              </a:ext>
            </a:extLst>
          </p:cNvPr>
          <p:cNvSpPr txBox="1"/>
          <p:nvPr/>
        </p:nvSpPr>
        <p:spPr>
          <a:xfrm>
            <a:off x="7603313" y="449580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96390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>
            <a:extLst>
              <a:ext uri="{FF2B5EF4-FFF2-40B4-BE49-F238E27FC236}">
                <a16:creationId xmlns:a16="http://schemas.microsoft.com/office/drawing/2014/main" id="{4ABC42AD-B16F-4507-B69F-43C0EA8D603C}"/>
              </a:ext>
            </a:extLst>
          </p:cNvPr>
          <p:cNvSpPr/>
          <p:nvPr/>
        </p:nvSpPr>
        <p:spPr>
          <a:xfrm rot="21067410">
            <a:off x="3816237" y="3304763"/>
            <a:ext cx="1734905" cy="215494"/>
          </a:xfrm>
          <a:prstGeom prst="rightArrow">
            <a:avLst>
              <a:gd name="adj1" fmla="val 41993"/>
              <a:gd name="adj2" fmla="val 77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1ABC0-87FF-4A72-804C-AF6B16444A6E}"/>
              </a:ext>
            </a:extLst>
          </p:cNvPr>
          <p:cNvSpPr/>
          <p:nvPr/>
        </p:nvSpPr>
        <p:spPr>
          <a:xfrm>
            <a:off x="1219200" y="3172202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vs NP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DFB909-C9AE-4A73-B044-79EE39F1EF1C}"/>
              </a:ext>
            </a:extLst>
          </p:cNvPr>
          <p:cNvSpPr/>
          <p:nvPr/>
        </p:nvSpPr>
        <p:spPr>
          <a:xfrm rot="21397405">
            <a:off x="3594255" y="5466489"/>
            <a:ext cx="1734905" cy="215494"/>
          </a:xfrm>
          <a:prstGeom prst="rightArrow">
            <a:avLst>
              <a:gd name="adj1" fmla="val 41993"/>
              <a:gd name="adj2" fmla="val 77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620648-A22A-4887-AAA4-41E26044E179}"/>
              </a:ext>
            </a:extLst>
          </p:cNvPr>
          <p:cNvSpPr/>
          <p:nvPr/>
        </p:nvSpPr>
        <p:spPr>
          <a:xfrm>
            <a:off x="1981200" y="4696202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45799-B656-45C9-8F88-2BDBB24AB333}"/>
              </a:ext>
            </a:extLst>
          </p:cNvPr>
          <p:cNvSpPr txBox="1"/>
          <p:nvPr/>
        </p:nvSpPr>
        <p:spPr>
          <a:xfrm>
            <a:off x="2710293" y="536105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D9783-08CA-4295-B7E1-74B224ACBE5C}"/>
              </a:ext>
            </a:extLst>
          </p:cNvPr>
          <p:cNvSpPr txBox="1"/>
          <p:nvPr/>
        </p:nvSpPr>
        <p:spPr>
          <a:xfrm>
            <a:off x="1398128" y="444654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AAA66A8-CBAF-44E9-96BF-4C25BCF20BE4}"/>
              </a:ext>
            </a:extLst>
          </p:cNvPr>
          <p:cNvSpPr/>
          <p:nvPr/>
        </p:nvSpPr>
        <p:spPr>
          <a:xfrm>
            <a:off x="1757639" y="3172202"/>
            <a:ext cx="2275922" cy="1086878"/>
          </a:xfrm>
          <a:custGeom>
            <a:avLst/>
            <a:gdLst>
              <a:gd name="connsiteX0" fmla="*/ 1137961 w 2275922"/>
              <a:gd name="connsiteY0" fmla="*/ 0 h 1086878"/>
              <a:gd name="connsiteX1" fmla="*/ 2204307 w 2275922"/>
              <a:gd name="connsiteY1" fmla="*/ 382809 h 1086878"/>
              <a:gd name="connsiteX2" fmla="*/ 2275922 w 2275922"/>
              <a:gd name="connsiteY2" fmla="*/ 447896 h 1086878"/>
              <a:gd name="connsiteX3" fmla="*/ 2243720 w 2275922"/>
              <a:gd name="connsiteY3" fmla="*/ 500740 h 1086878"/>
              <a:gd name="connsiteX4" fmla="*/ 1137961 w 2275922"/>
              <a:gd name="connsiteY4" fmla="*/ 1086878 h 1086878"/>
              <a:gd name="connsiteX5" fmla="*/ 32202 w 2275922"/>
              <a:gd name="connsiteY5" fmla="*/ 500740 h 1086878"/>
              <a:gd name="connsiteX6" fmla="*/ 0 w 2275922"/>
              <a:gd name="connsiteY6" fmla="*/ 447896 h 1086878"/>
              <a:gd name="connsiteX7" fmla="*/ 71615 w 2275922"/>
              <a:gd name="connsiteY7" fmla="*/ 382809 h 1086878"/>
              <a:gd name="connsiteX8" fmla="*/ 1137961 w 2275922"/>
              <a:gd name="connsiteY8" fmla="*/ 0 h 108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5922" h="1086878">
                <a:moveTo>
                  <a:pt x="1137961" y="0"/>
                </a:moveTo>
                <a:cubicBezTo>
                  <a:pt x="1543020" y="0"/>
                  <a:pt x="1914526" y="143660"/>
                  <a:pt x="2204307" y="382809"/>
                </a:cubicBezTo>
                <a:lnTo>
                  <a:pt x="2275922" y="447896"/>
                </a:lnTo>
                <a:lnTo>
                  <a:pt x="2243720" y="500740"/>
                </a:lnTo>
                <a:cubicBezTo>
                  <a:pt x="2004081" y="854374"/>
                  <a:pt x="1598256" y="1086878"/>
                  <a:pt x="1137961" y="1086878"/>
                </a:cubicBezTo>
                <a:cubicBezTo>
                  <a:pt x="677666" y="1086878"/>
                  <a:pt x="271841" y="854374"/>
                  <a:pt x="32202" y="500740"/>
                </a:cubicBezTo>
                <a:lnTo>
                  <a:pt x="0" y="447896"/>
                </a:lnTo>
                <a:lnTo>
                  <a:pt x="71615" y="382809"/>
                </a:lnTo>
                <a:cubicBezTo>
                  <a:pt x="361396" y="143660"/>
                  <a:pt x="732902" y="0"/>
                  <a:pt x="1137961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3C9BB-574E-4BC3-8194-69A13439220C}"/>
              </a:ext>
            </a:extLst>
          </p:cNvPr>
          <p:cNvSpPr txBox="1"/>
          <p:nvPr/>
        </p:nvSpPr>
        <p:spPr>
          <a:xfrm>
            <a:off x="1855443" y="3370148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789D45F-54F2-4B99-803A-DFE87DA553D6}"/>
              </a:ext>
            </a:extLst>
          </p:cNvPr>
          <p:cNvSpPr txBox="1">
            <a:spLocks/>
          </p:cNvSpPr>
          <p:nvPr/>
        </p:nvSpPr>
        <p:spPr>
          <a:xfrm>
            <a:off x="5583744" y="2004495"/>
            <a:ext cx="5597255" cy="18161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800" dirty="0"/>
              <a:t>Knapsack</a:t>
            </a:r>
          </a:p>
          <a:p>
            <a:pPr algn="ctr"/>
            <a:r>
              <a:rPr lang="en-US" sz="2400" dirty="0"/>
              <a:t>(Can a value &gt;= V be achieved?)</a:t>
            </a:r>
          </a:p>
          <a:p>
            <a:pPr algn="ctr"/>
            <a:r>
              <a:rPr lang="en-US" sz="2400" dirty="0"/>
              <a:t>Subset sum</a:t>
            </a:r>
            <a:endParaRPr lang="bg-BG" sz="2400" dirty="0"/>
          </a:p>
          <a:p>
            <a:pPr algn="ctr"/>
            <a:r>
              <a:rPr lang="en-US" sz="2400" dirty="0"/>
              <a:t>Set-Cover problem</a:t>
            </a:r>
            <a:endParaRPr lang="bg-BG" sz="2400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1592BE-E177-44A4-A1B3-F5EE91BFD02E}"/>
              </a:ext>
            </a:extLst>
          </p:cNvPr>
          <p:cNvSpPr txBox="1">
            <a:spLocks/>
          </p:cNvSpPr>
          <p:nvPr/>
        </p:nvSpPr>
        <p:spPr>
          <a:xfrm>
            <a:off x="5583743" y="4259080"/>
            <a:ext cx="5597255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400" dirty="0"/>
              <a:t>Look-ups in hash tables</a:t>
            </a:r>
          </a:p>
          <a:p>
            <a:pPr algn="ctr"/>
            <a:r>
              <a:rPr lang="en-US" sz="2400" dirty="0"/>
              <a:t>Sorting</a:t>
            </a:r>
            <a:endParaRPr lang="bg-BG" sz="2400" dirty="0"/>
          </a:p>
          <a:p>
            <a:pPr algn="ctr"/>
            <a:r>
              <a:rPr lang="en-US" sz="2400" dirty="0"/>
              <a:t>Traversing lists</a:t>
            </a:r>
            <a:endParaRPr lang="bg-BG" sz="2400" dirty="0"/>
          </a:p>
          <a:p>
            <a:pPr algn="ctr"/>
            <a:r>
              <a:rPr lang="en-US" sz="2400" dirty="0"/>
              <a:t>Finding shortest route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8235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  <p:bldP spid="21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EFD322-DA8F-4A6C-A76A-D9B039F4B830}"/>
              </a:ext>
            </a:extLst>
          </p:cNvPr>
          <p:cNvSpPr/>
          <p:nvPr/>
        </p:nvSpPr>
        <p:spPr>
          <a:xfrm>
            <a:off x="4071000" y="2585384"/>
            <a:ext cx="1250165" cy="365104"/>
          </a:xfrm>
          <a:prstGeom prst="rightArrow">
            <a:avLst>
              <a:gd name="adj1" fmla="val 41993"/>
              <a:gd name="adj2" fmla="val 77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1BC7C-E663-40D2-A8DA-8535F11C9692}"/>
              </a:ext>
            </a:extLst>
          </p:cNvPr>
          <p:cNvSpPr/>
          <p:nvPr/>
        </p:nvSpPr>
        <p:spPr>
          <a:xfrm>
            <a:off x="1219200" y="3172202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1981200" y="4696202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96A2C1-1862-4E0F-ACDF-9DF554E40C3F}"/>
              </a:ext>
            </a:extLst>
          </p:cNvPr>
          <p:cNvSpPr/>
          <p:nvPr/>
        </p:nvSpPr>
        <p:spPr>
          <a:xfrm>
            <a:off x="1562100" y="1600201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2710293" y="536105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1E161-5D1D-4F2A-BC11-335A2127E045}"/>
              </a:ext>
            </a:extLst>
          </p:cNvPr>
          <p:cNvSpPr txBox="1"/>
          <p:nvPr/>
        </p:nvSpPr>
        <p:spPr>
          <a:xfrm>
            <a:off x="1398128" y="444654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AEFBC-8928-476D-83EA-07BC90777458}"/>
              </a:ext>
            </a:extLst>
          </p:cNvPr>
          <p:cNvSpPr txBox="1"/>
          <p:nvPr/>
        </p:nvSpPr>
        <p:spPr>
          <a:xfrm>
            <a:off x="1855443" y="3370148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0E6-3C8E-44AD-9B85-E985E90DBF26}"/>
              </a:ext>
            </a:extLst>
          </p:cNvPr>
          <p:cNvSpPr txBox="1"/>
          <p:nvPr/>
        </p:nvSpPr>
        <p:spPr>
          <a:xfrm>
            <a:off x="2186173" y="2346303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B9AD685-7816-4C3B-A775-E72921C37C76}"/>
              </a:ext>
            </a:extLst>
          </p:cNvPr>
          <p:cNvSpPr txBox="1">
            <a:spLocks/>
          </p:cNvSpPr>
          <p:nvPr/>
        </p:nvSpPr>
        <p:spPr>
          <a:xfrm>
            <a:off x="5589243" y="1975384"/>
            <a:ext cx="4961757" cy="2785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800" dirty="0"/>
              <a:t>At least as hard </a:t>
            </a:r>
            <a:br>
              <a:rPr lang="en-US" sz="2800" dirty="0"/>
            </a:br>
            <a:r>
              <a:rPr lang="en-US" sz="2800" dirty="0"/>
              <a:t>as NP-complete</a:t>
            </a:r>
            <a:endParaRPr lang="bg-BG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Knapsack (maximize V)</a:t>
            </a:r>
            <a:endParaRPr lang="en-US" sz="2400" dirty="0"/>
          </a:p>
          <a:p>
            <a:pPr algn="ctr"/>
            <a:r>
              <a:rPr lang="en-US" sz="2400" dirty="0"/>
              <a:t>Halting problem</a:t>
            </a:r>
            <a:endParaRPr lang="bg-BG" sz="2000" dirty="0"/>
          </a:p>
          <a:p>
            <a:pPr algn="ctr"/>
            <a:r>
              <a:rPr lang="en-US" sz="2400" dirty="0"/>
              <a:t>Traveling salesman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415021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0E1BC7C-E663-40D2-A8DA-8535F11C9692}"/>
              </a:ext>
            </a:extLst>
          </p:cNvPr>
          <p:cNvSpPr/>
          <p:nvPr/>
        </p:nvSpPr>
        <p:spPr>
          <a:xfrm>
            <a:off x="16764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AE7DB-DBDC-474A-A411-EB5DF83F1B3D}"/>
              </a:ext>
            </a:extLst>
          </p:cNvPr>
          <p:cNvSpPr/>
          <p:nvPr/>
        </p:nvSpPr>
        <p:spPr>
          <a:xfrm>
            <a:off x="2438400" y="4419600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96A2C1-1862-4E0F-ACDF-9DF554E40C3F}"/>
              </a:ext>
            </a:extLst>
          </p:cNvPr>
          <p:cNvSpPr/>
          <p:nvPr/>
        </p:nvSpPr>
        <p:spPr>
          <a:xfrm>
            <a:off x="2019300" y="1323599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9DBEB-7426-4E4B-880C-EEEA4313EF7D}"/>
              </a:ext>
            </a:extLst>
          </p:cNvPr>
          <p:cNvSpPr txBox="1"/>
          <p:nvPr/>
        </p:nvSpPr>
        <p:spPr>
          <a:xfrm>
            <a:off x="31674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1E161-5D1D-4F2A-BC11-335A2127E045}"/>
              </a:ext>
            </a:extLst>
          </p:cNvPr>
          <p:cNvSpPr txBox="1"/>
          <p:nvPr/>
        </p:nvSpPr>
        <p:spPr>
          <a:xfrm>
            <a:off x="18553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AEFBC-8928-476D-83EA-07BC90777458}"/>
              </a:ext>
            </a:extLst>
          </p:cNvPr>
          <p:cNvSpPr txBox="1"/>
          <p:nvPr/>
        </p:nvSpPr>
        <p:spPr>
          <a:xfrm>
            <a:off x="23126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0E6-3C8E-44AD-9B85-E985E90DBF26}"/>
              </a:ext>
            </a:extLst>
          </p:cNvPr>
          <p:cNvSpPr txBox="1"/>
          <p:nvPr/>
        </p:nvSpPr>
        <p:spPr>
          <a:xfrm>
            <a:off x="26433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22200F-CF61-4044-9B92-0C60A745D4C2}"/>
              </a:ext>
            </a:extLst>
          </p:cNvPr>
          <p:cNvSpPr/>
          <p:nvPr/>
        </p:nvSpPr>
        <p:spPr>
          <a:xfrm>
            <a:off x="7048500" y="2895600"/>
            <a:ext cx="3352800" cy="33528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7DF0DB-1CD4-41A4-ADEB-55DA2EE97BF0}"/>
              </a:ext>
            </a:extLst>
          </p:cNvPr>
          <p:cNvSpPr/>
          <p:nvPr/>
        </p:nvSpPr>
        <p:spPr>
          <a:xfrm>
            <a:off x="7810500" y="4419600"/>
            <a:ext cx="1828800" cy="182880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D3D63-B18B-40DD-AB9C-EBF1DF711353}"/>
              </a:ext>
            </a:extLst>
          </p:cNvPr>
          <p:cNvSpPr/>
          <p:nvPr/>
        </p:nvSpPr>
        <p:spPr>
          <a:xfrm>
            <a:off x="7391400" y="1323599"/>
            <a:ext cx="2667000" cy="2658879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24E1-236C-4596-A6E3-C57D92733DAB}"/>
              </a:ext>
            </a:extLst>
          </p:cNvPr>
          <p:cNvSpPr txBox="1"/>
          <p:nvPr/>
        </p:nvSpPr>
        <p:spPr>
          <a:xfrm>
            <a:off x="8539593" y="508445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endParaRPr lang="bg-BG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1773E-C326-4B53-9381-4D0875F54F38}"/>
              </a:ext>
            </a:extLst>
          </p:cNvPr>
          <p:cNvSpPr txBox="1"/>
          <p:nvPr/>
        </p:nvSpPr>
        <p:spPr>
          <a:xfrm>
            <a:off x="7227428" y="416994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5CEA6-D080-404B-AEDD-55E107DEA190}"/>
              </a:ext>
            </a:extLst>
          </p:cNvPr>
          <p:cNvSpPr txBox="1"/>
          <p:nvPr/>
        </p:nvSpPr>
        <p:spPr>
          <a:xfrm>
            <a:off x="7684743" y="3093546"/>
            <a:ext cx="208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NP-complete</a:t>
            </a:r>
            <a:endParaRPr lang="bg-B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A99DE-AFA0-4744-A0C3-BD1BB16FCA64}"/>
              </a:ext>
            </a:extLst>
          </p:cNvPr>
          <p:cNvSpPr txBox="1"/>
          <p:nvPr/>
        </p:nvSpPr>
        <p:spPr>
          <a:xfrm>
            <a:off x="8015473" y="2069701"/>
            <a:ext cx="14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NP-hard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7748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</TotalTime>
  <Words>3800</Words>
  <Application>Microsoft Office PowerPoint</Application>
  <PresentationFormat>Widescreen</PresentationFormat>
  <Paragraphs>512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1_SoftUni</vt:lpstr>
      <vt:lpstr>Amortization and Problem Classification</vt:lpstr>
      <vt:lpstr>Table of Contents</vt:lpstr>
      <vt:lpstr>P vs NP</vt:lpstr>
      <vt:lpstr>Heuristic Algorithms</vt:lpstr>
      <vt:lpstr>P vs NP</vt:lpstr>
      <vt:lpstr>P vs NP</vt:lpstr>
      <vt:lpstr>P vs NP</vt:lpstr>
      <vt:lpstr>P vs NP</vt:lpstr>
      <vt:lpstr>P vs NP</vt:lpstr>
      <vt:lpstr>P vs NP</vt:lpstr>
      <vt:lpstr>P vs NP</vt:lpstr>
      <vt:lpstr>P vs NP</vt:lpstr>
      <vt:lpstr>Reductions</vt:lpstr>
      <vt:lpstr>Reduction</vt:lpstr>
      <vt:lpstr>Problem: 3SAT</vt:lpstr>
      <vt:lpstr>Problem: 3SAT</vt:lpstr>
      <vt:lpstr>Problem Solving</vt:lpstr>
      <vt:lpstr>Read and Analyze the Problems</vt:lpstr>
      <vt:lpstr>Analyzing the Problems</vt:lpstr>
      <vt:lpstr>Analyzing the Problems (2)</vt:lpstr>
      <vt:lpstr>Use a Sheet of Paper and a Pen</vt:lpstr>
      <vt:lpstr>Prefer Squared Paper</vt:lpstr>
      <vt:lpstr>Managing Your Time</vt:lpstr>
      <vt:lpstr>Think Up, Invent and Try Ideas</vt:lpstr>
      <vt:lpstr>Invent and Try Ideas – Example</vt:lpstr>
      <vt:lpstr>Invent and Try Ideas – Example (2)</vt:lpstr>
      <vt:lpstr>Decompose the Problem</vt:lpstr>
      <vt:lpstr>Divide and Conquer – Example</vt:lpstr>
      <vt:lpstr>Sub-Problem #1 (Single Exchange)</vt:lpstr>
      <vt:lpstr>Sub-Problem #1 (Single Exchange)</vt:lpstr>
      <vt:lpstr>Sub-Problem #1 (Single Exchange)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Choosing Appropriate Data Structures</vt:lpstr>
      <vt:lpstr>Choose Appropriate Data Structures – Example</vt:lpstr>
      <vt:lpstr>Think About the Efficiency</vt:lpstr>
      <vt:lpstr>Efficiency is not Always Required</vt:lpstr>
      <vt:lpstr>Efficiency – Example</vt:lpstr>
      <vt:lpstr>Five "Easy" Steps to DP</vt:lpstr>
      <vt:lpstr>Useful Subproblems for Sequences</vt:lpstr>
      <vt:lpstr>The "Generic" Shortest Path Algorithm Problems</vt:lpstr>
      <vt:lpstr>The "Generic" Shortest Path Algorithm</vt:lpstr>
      <vt:lpstr>Conclusion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Amortization and Problem Classification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146</cp:revision>
  <dcterms:created xsi:type="dcterms:W3CDTF">2018-05-23T13:08:44Z</dcterms:created>
  <dcterms:modified xsi:type="dcterms:W3CDTF">2021-02-08T19:06:15Z</dcterms:modified>
  <cp:category>computer programming;programming;software development;software engineering</cp:category>
</cp:coreProperties>
</file>