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6"/>
  </p:notesMasterIdLst>
  <p:handoutMasterIdLst>
    <p:handoutMasterId r:id="rId6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65" r:id="rId39"/>
    <p:sldId id="266" r:id="rId40"/>
    <p:sldId id="267" r:id="rId41"/>
    <p:sldId id="268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401" r:id="rId63"/>
    <p:sldId id="405" r:id="rId64"/>
    <p:sldId id="493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2E2EFA3-03A4-4FF1-BC27-19DBEF6E4A00}">
          <p14:sldIdLst>
            <p14:sldId id="256"/>
            <p14:sldId id="257"/>
            <p14:sldId id="258"/>
          </p14:sldIdLst>
        </p14:section>
        <p14:section name="HTTP Basics" id="{F13B51E9-20D5-4AB4-843E-AB84649FF79C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HTTP Request" id="{7CCD0E00-37D1-47AF-BAC9-202211C51741}">
          <p14:sldIdLst>
            <p14:sldId id="284"/>
            <p14:sldId id="285"/>
            <p14:sldId id="286"/>
            <p14:sldId id="287"/>
          </p14:sldIdLst>
        </p14:section>
        <p14:section name="HTTP Response" id="{6207CD71-5206-4D13-A9BC-DD0E5081B396}">
          <p14:sldIdLst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HTML Forms" id="{A1C7C79F-7801-491D-89CC-92D4DCEF50CC}">
          <p14:sldIdLst>
            <p14:sldId id="269"/>
            <p14:sldId id="270"/>
            <p14:sldId id="271"/>
            <p14:sldId id="272"/>
            <p14:sldId id="273"/>
          </p14:sldIdLst>
        </p14:section>
        <p14:section name="URL" id="{B373D0EB-3CBB-461B-8073-783BC0AC227A}">
          <p14:sldIdLst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MIME" id="{5AC54AE9-67D0-4922-BD34-73289A6A3724}">
          <p14:sldIdLst>
            <p14:sldId id="280"/>
            <p14:sldId id="281"/>
            <p14:sldId id="282"/>
            <p14:sldId id="283"/>
          </p14:sldIdLst>
        </p14:section>
        <p14:section name="Developer Tools" id="{FBFBEC88-6FDD-432A-BFAC-D1814F749802}">
          <p14:sldIdLst>
            <p14:sldId id="265"/>
            <p14:sldId id="266"/>
            <p14:sldId id="267"/>
            <p14:sldId id="268"/>
          </p14:sldIdLst>
        </p14:section>
        <p14:section name="TCP Networking" id="{B896CF6F-EBDB-4D54-9933-EF1B83D0B45C}">
          <p14:sldIdLst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</p14:sldIdLst>
        </p14:section>
        <p14:section name="Conclusion" id="{922033FE-190F-4105-AE17-5549418B9735}">
          <p14:sldIdLst>
            <p14:sldId id="316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10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BE8B32-A941-436F-87A5-0991E954AC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7617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8A6979B-6FDB-4DC7-A0B6-DBD38DFF82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6117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AB574F2-831F-464E-A067-9714537E56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99334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A545D04-1EF8-4C7B-9493-9600170676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79263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F59E809-7C17-473A-8399-5C89B8D677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4878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666E7BE-C4F2-4CA2-BA91-19AE4CDF92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8011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3947518-8DC5-4BD3-9D61-EC59484767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729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92A391B-94F9-4021-A183-6C7E5C2554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52706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EF1F9FB-69BD-4254-8D15-E732238CEC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02303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C995B35-C089-4A52-804D-F45032D3E1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95934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3E2827C-E257-4A1E-A171-269FF1A026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72703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10C41C3-E7B7-4E81-9A76-C4D4CB5E24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725910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B2F10DF-564E-43DC-82A5-290544A97E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651472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029F866-5040-4EB6-B6EF-F68C7FC3F0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49847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9C59617-0AD3-43BE-80AA-3FF2E3A795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57649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 </a:t>
            </a:r>
            <a:r>
              <a:rPr lang="en-US" dirty="0"/>
              <a:t>== Hyper Text Transfer Protocol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Client-server protocol </a:t>
            </a:r>
            <a:r>
              <a:rPr lang="en-US" dirty="0"/>
              <a:t>for transferring Web resources (HTML files, images, styles, scripts, data, etc.)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widespread</a:t>
            </a:r>
            <a:r>
              <a:rPr lang="en-US" dirty="0"/>
              <a:t> protocol for Internet communication today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Request-response </a:t>
            </a:r>
            <a:r>
              <a:rPr lang="en-US" dirty="0"/>
              <a:t>model (client requests, server answers)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Text-based format (human readable)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Relies on unique resource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URLs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Provides resource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metadata</a:t>
            </a:r>
            <a:r>
              <a:rPr lang="en-US" dirty="0"/>
              <a:t> (e.g. encoding)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Stateless</a:t>
            </a:r>
            <a:r>
              <a:rPr lang="en-US" dirty="0"/>
              <a:t> (cookies and Web storages can overcome this)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7F33D25-B4B1-4219-A205-816BBA67B6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31018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BE93F97-28E4-49E9-9274-7D6630F1CE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9041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27315EF-B910-4C23-ABDA-2C25B2B859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72801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8F4B4F0-3593-444F-976B-38345BC44D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1444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398311C-D9D4-4136-AE00-F804CBC663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1320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3EC797E-D437-4A5E-80E8-1C5C917DAE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0398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sv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://en.wikipedia.org/wiki/MIME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5.svg"/><Relationship Id="rId7" Type="http://schemas.openxmlformats.org/officeDocument/2006/relationships/image" Target="../media/image59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11" Type="http://schemas.openxmlformats.org/officeDocument/2006/relationships/image" Target="../media/image63.svg"/><Relationship Id="rId5" Type="http://schemas.openxmlformats.org/officeDocument/2006/relationships/image" Target="../media/image57.svg"/><Relationship Id="rId10" Type="http://schemas.openxmlformats.org/officeDocument/2006/relationships/image" Target="../media/image54.png"/><Relationship Id="rId4" Type="http://schemas.openxmlformats.org/officeDocument/2006/relationships/image" Target="../media/image51.png"/><Relationship Id="rId9" Type="http://schemas.openxmlformats.org/officeDocument/2006/relationships/image" Target="../media/image61.sv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hrome.com/devtools" TargetMode="Externa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hyperlink" Target="https://developer.mozilla.org/en-US/docs/Tool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ddons.mozilla.org/nn-NO/firefox/addon/rested/?src=search" TargetMode="External"/><Relationship Id="rId2" Type="http://schemas.openxmlformats.org/officeDocument/2006/relationships/hyperlink" Target="https://chrome.google.com/webstore/detail/postman/fhbjgbiflinjbdggehcddcbncdddomop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hyperlink" Target="http://www.telerik.com/fiddler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getpostman.com/" TargetMode="External"/><Relationship Id="rId4" Type="http://schemas.openxmlformats.org/officeDocument/2006/relationships/image" Target="../media/image5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5.svg"/><Relationship Id="rId4" Type="http://schemas.openxmlformats.org/officeDocument/2006/relationships/image" Target="../media/image6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5.svg"/><Relationship Id="rId4" Type="http://schemas.openxmlformats.org/officeDocument/2006/relationships/image" Target="../media/image6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5.svg"/><Relationship Id="rId5" Type="http://schemas.openxmlformats.org/officeDocument/2006/relationships/image" Target="../media/image62.png"/><Relationship Id="rId4" Type="http://schemas.openxmlformats.org/officeDocument/2006/relationships/image" Target="../media/image73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5.svg"/><Relationship Id="rId4" Type="http://schemas.openxmlformats.org/officeDocument/2006/relationships/image" Target="../media/image6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5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9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tutorialspoint.com/http/http_header_fields.htm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7.png"/><Relationship Id="rId4" Type="http://schemas.openxmlformats.org/officeDocument/2006/relationships/hyperlink" Target="https://softuni.b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Forms, HTTP Request &amp; HTTP Response</a:t>
            </a: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EC5AC1E-A63A-452D-BFF7-0AA7785245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81000"/>
            <a:ext cx="3498041" cy="240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484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0609C8E6-1091-4224-BCBA-89AB0805B9C9}"/>
              </a:ext>
            </a:extLst>
          </p:cNvPr>
          <p:cNvSpPr/>
          <p:nvPr/>
        </p:nvSpPr>
        <p:spPr bwMode="auto">
          <a:xfrm>
            <a:off x="4976326" y="1600094"/>
            <a:ext cx="2239347" cy="1844289"/>
          </a:xfrm>
          <a:prstGeom prst="wedgeEllipseCallout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C879EB-4D7C-4FE6-93E8-56AEEF9056F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HTTP Request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F689277-A115-4330-AFBA-C101DD4E0E1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What is a HTTP Request?</a:t>
            </a:r>
          </a:p>
        </p:txBody>
      </p:sp>
    </p:spTree>
    <p:extLst>
      <p:ext uri="{BB962C8B-B14F-4D97-AF65-F5344CB8AC3E}">
        <p14:creationId xmlns:p14="http://schemas.microsoft.com/office/powerpoint/2010/main" val="168224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/>
              <a:t>HTTP Request Message</a:t>
            </a:r>
            <a:endParaRPr lang="en-US" dirty="0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D8DDECF8-7836-49A1-A533-22C7F14A1FBE}"/>
              </a:ext>
            </a:extLst>
          </p:cNvPr>
          <p:cNvSpPr txBox="1">
            <a:spLocks noChangeArrowheads="1"/>
          </p:cNvSpPr>
          <p:nvPr/>
        </p:nvSpPr>
        <p:spPr>
          <a:xfrm>
            <a:off x="191998" y="1151122"/>
            <a:ext cx="11478808" cy="5570355"/>
          </a:xfr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Request message sent by a client consists of:</a:t>
            </a:r>
          </a:p>
          <a:p>
            <a:pPr lvl="1"/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request line</a:t>
            </a:r>
          </a:p>
          <a:p>
            <a:pPr lvl="2"/>
            <a:r>
              <a:rPr lang="en-US" dirty="0"/>
              <a:t>Request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POST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PUT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DELETE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…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Resource </a:t>
            </a:r>
            <a:r>
              <a:rPr lang="en-US" b="1" dirty="0">
                <a:solidFill>
                  <a:schemeClr val="bg1"/>
                </a:solidFill>
              </a:rPr>
              <a:t>URI</a:t>
            </a:r>
            <a:r>
              <a:rPr lang="en-US" dirty="0"/>
              <a:t> (URL)</a:t>
            </a:r>
          </a:p>
          <a:p>
            <a:pPr lvl="2"/>
            <a:r>
              <a:rPr lang="en-US" dirty="0"/>
              <a:t>Protocol </a:t>
            </a:r>
            <a:r>
              <a:rPr lang="en-US" b="1" dirty="0">
                <a:solidFill>
                  <a:schemeClr val="bg1"/>
                </a:solidFill>
              </a:rPr>
              <a:t>version</a:t>
            </a:r>
          </a:p>
          <a:p>
            <a:pPr lvl="1"/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request headers</a:t>
            </a:r>
          </a:p>
          <a:p>
            <a:pPr lvl="2"/>
            <a:r>
              <a:rPr lang="en-US" dirty="0"/>
              <a:t>Additional parameters</a:t>
            </a:r>
          </a:p>
          <a:p>
            <a:pPr lvl="1"/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request body </a:t>
            </a:r>
            <a:r>
              <a:rPr lang="en-US" dirty="0"/>
              <a:t>– optional data, e.g. posted form fields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7C43BC4-B5AE-4FA4-B11E-23C00B60DDE5}"/>
              </a:ext>
            </a:extLst>
          </p:cNvPr>
          <p:cNvSpPr/>
          <p:nvPr/>
        </p:nvSpPr>
        <p:spPr>
          <a:xfrm>
            <a:off x="5294079" y="3238501"/>
            <a:ext cx="1524000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301C1A-11EC-4478-9C01-6976051C5B5B}"/>
              </a:ext>
            </a:extLst>
          </p:cNvPr>
          <p:cNvSpPr/>
          <p:nvPr/>
        </p:nvSpPr>
        <p:spPr>
          <a:xfrm>
            <a:off x="6859989" y="3238501"/>
            <a:ext cx="1904999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EAEA797-76D0-4280-9138-97589977E4D2}"/>
              </a:ext>
            </a:extLst>
          </p:cNvPr>
          <p:cNvSpPr/>
          <p:nvPr/>
        </p:nvSpPr>
        <p:spPr>
          <a:xfrm>
            <a:off x="8800858" y="3238501"/>
            <a:ext cx="2743201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9DF9559-84F2-486F-A77C-538C84A8B6E5}"/>
              </a:ext>
            </a:extLst>
          </p:cNvPr>
          <p:cNvSpPr/>
          <p:nvPr/>
        </p:nvSpPr>
        <p:spPr>
          <a:xfrm>
            <a:off x="5287927" y="3682881"/>
            <a:ext cx="1671122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5FEC648-AF68-4733-856A-0C5380272B45}"/>
              </a:ext>
            </a:extLst>
          </p:cNvPr>
          <p:cNvSpPr/>
          <p:nvPr/>
        </p:nvSpPr>
        <p:spPr>
          <a:xfrm>
            <a:off x="5287927" y="4539779"/>
            <a:ext cx="1137722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3DB366CB-29C4-41C7-8BF1-B3E9DFA54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6482" y="3137470"/>
            <a:ext cx="6464324" cy="18285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&lt;method&gt; &lt;resource&gt; HTTP/&lt;version&gt;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&lt;headers&gt;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(empty line)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&lt;body&gt;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DF6B2CA-43CA-4B89-A571-9CAEB6D327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683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2" grpId="2" animBg="1"/>
      <p:bldP spid="22" grpId="3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5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Request Method – Example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99755" y="1398506"/>
            <a:ext cx="1091803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&lt;form method="get"&gt;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Name: &lt;input type="text" name="name" /&gt;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Age: &lt;input type="text" name="age" /&gt;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&lt;input type="submit" /&gt;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13F34CD-12EC-4299-B521-FADEFA92C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196" y="4348583"/>
            <a:ext cx="10918032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GET /HTTP/1.1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Host: localhost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i="1" spc="-2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C6BC1701-B8EB-4FC3-AAA4-1967A54D1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384101"/>
            <a:ext cx="3107804" cy="522346"/>
          </a:xfrm>
          <a:prstGeom prst="wedgeRoundRectCallout">
            <a:avLst>
              <a:gd name="adj1" fmla="val -75247"/>
              <a:gd name="adj2" fmla="val 1659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line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57E2DAF-9E91-429F-AC68-238DC57C7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353" y="4731622"/>
            <a:ext cx="3581400" cy="555746"/>
          </a:xfrm>
          <a:prstGeom prst="wedgeRoundRectCallout">
            <a:avLst>
              <a:gd name="adj1" fmla="val -112672"/>
              <a:gd name="adj2" fmla="val 1891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headers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ADB1464-E0F3-429C-9A96-BB9E874A4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1" y="6044917"/>
            <a:ext cx="4088825" cy="585087"/>
          </a:xfrm>
          <a:prstGeom prst="wedgeRoundRectCallout">
            <a:avLst>
              <a:gd name="adj1" fmla="val -73786"/>
              <a:gd name="adj2" fmla="val -6998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request body is empty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A200AA7-427F-451A-842D-94F92454C9EC}"/>
              </a:ext>
            </a:extLst>
          </p:cNvPr>
          <p:cNvSpPr/>
          <p:nvPr/>
        </p:nvSpPr>
        <p:spPr>
          <a:xfrm>
            <a:off x="575956" y="4348583"/>
            <a:ext cx="2776845" cy="488102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D5346C7-64A3-49F9-8CC1-F6FD99F8873B}"/>
              </a:ext>
            </a:extLst>
          </p:cNvPr>
          <p:cNvSpPr/>
          <p:nvPr/>
        </p:nvSpPr>
        <p:spPr>
          <a:xfrm>
            <a:off x="551008" y="4836685"/>
            <a:ext cx="3030392" cy="488102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198E695-3476-413D-BCA6-4F938C731232}"/>
              </a:ext>
            </a:extLst>
          </p:cNvPr>
          <p:cNvSpPr/>
          <p:nvPr/>
        </p:nvSpPr>
        <p:spPr>
          <a:xfrm>
            <a:off x="551008" y="5645585"/>
            <a:ext cx="3030392" cy="488102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4B4F54C5-FF16-41AF-BE6C-19957449E4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466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3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 Request Method – Example</a:t>
            </a:r>
            <a:endParaRPr lang="bg-BG"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FAF722FA-4493-40A0-8C8A-5D7FA3387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813" y="3179583"/>
            <a:ext cx="103632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POST /login 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localhost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Content-Length: 59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username=mente&amp;password=top*secret!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C698641-4E03-47D7-8FA4-CCF4AE93B874}"/>
              </a:ext>
            </a:extLst>
          </p:cNvPr>
          <p:cNvSpPr/>
          <p:nvPr/>
        </p:nvSpPr>
        <p:spPr>
          <a:xfrm>
            <a:off x="696813" y="3176379"/>
            <a:ext cx="4268788" cy="44606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61BD39B-944D-4605-BB34-8E3CF4B87F20}"/>
              </a:ext>
            </a:extLst>
          </p:cNvPr>
          <p:cNvSpPr/>
          <p:nvPr/>
        </p:nvSpPr>
        <p:spPr>
          <a:xfrm>
            <a:off x="696813" y="3618117"/>
            <a:ext cx="4268788" cy="71562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FC98D3B-4166-403B-9966-77772B6D6379}"/>
              </a:ext>
            </a:extLst>
          </p:cNvPr>
          <p:cNvSpPr/>
          <p:nvPr/>
        </p:nvSpPr>
        <p:spPr>
          <a:xfrm>
            <a:off x="696813" y="4648900"/>
            <a:ext cx="6097588" cy="44606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AutoShape 7">
            <a:extLst>
              <a:ext uri="{FF2B5EF4-FFF2-40B4-BE49-F238E27FC236}">
                <a16:creationId xmlns:a16="http://schemas.microsoft.com/office/drawing/2014/main" id="{F4DD045F-21FB-45C6-92B5-96003656A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256" y="3061077"/>
            <a:ext cx="2971800" cy="555746"/>
          </a:xfrm>
          <a:prstGeom prst="wedgeRoundRectCallout">
            <a:avLst>
              <a:gd name="adj1" fmla="val -65079"/>
              <a:gd name="adj2" fmla="val 1756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HTTP request line</a:t>
            </a:r>
          </a:p>
        </p:txBody>
      </p:sp>
      <p:sp>
        <p:nvSpPr>
          <p:cNvPr id="26" name="AutoShape 7">
            <a:extLst>
              <a:ext uri="{FF2B5EF4-FFF2-40B4-BE49-F238E27FC236}">
                <a16:creationId xmlns:a16="http://schemas.microsoft.com/office/drawing/2014/main" id="{6C6F2B34-D328-415E-A8F4-9C89353E7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000" y="3862096"/>
            <a:ext cx="3562973" cy="555746"/>
          </a:xfrm>
          <a:prstGeom prst="wedgeRoundRectCallout">
            <a:avLst>
              <a:gd name="adj1" fmla="val -65006"/>
              <a:gd name="adj2" fmla="val -1517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HTTP request headers</a:t>
            </a:r>
          </a:p>
        </p:txBody>
      </p:sp>
      <p:sp>
        <p:nvSpPr>
          <p:cNvPr id="27" name="AutoShape 7">
            <a:extLst>
              <a:ext uri="{FF2B5EF4-FFF2-40B4-BE49-F238E27FC236}">
                <a16:creationId xmlns:a16="http://schemas.microsoft.com/office/drawing/2014/main" id="{C7D02717-B186-4012-9418-D67F93A33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8413" y="5487907"/>
            <a:ext cx="3691022" cy="920690"/>
          </a:xfrm>
          <a:prstGeom prst="wedgeRoundRectCallout">
            <a:avLst>
              <a:gd name="adj1" fmla="val -42711"/>
              <a:gd name="adj2" fmla="val -7721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The request body holds the submitted form data</a:t>
            </a:r>
          </a:p>
        </p:txBody>
      </p:sp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579C631A-16A3-48AD-BB65-D379794D12C3}"/>
              </a:ext>
            </a:extLst>
          </p:cNvPr>
          <p:cNvSpPr txBox="1">
            <a:spLocks/>
          </p:cNvSpPr>
          <p:nvPr/>
        </p:nvSpPr>
        <p:spPr>
          <a:xfrm>
            <a:off x="190413" y="1151122"/>
            <a:ext cx="11804822" cy="1482726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dirty="0"/>
              <a:t> method transfers data in the HTTP body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dirty="0"/>
              <a:t> can send text and binary data e.g. upload files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3BF1DC7-0237-474A-8491-C3F09E2BAA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592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5" grpId="0" animBg="1"/>
      <p:bldP spid="26" grpId="0" animBg="1"/>
      <p:bldP spid="27" grpId="0" animBg="1"/>
      <p:bldP spid="1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Back">
            <a:extLst>
              <a:ext uri="{FF2B5EF4-FFF2-40B4-BE49-F238E27FC236}">
                <a16:creationId xmlns:a16="http://schemas.microsoft.com/office/drawing/2014/main" id="{D65B97C8-92D3-4FB5-AD9A-C28E7F820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10162" y="1619250"/>
            <a:ext cx="1971675" cy="197167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EFD8080-6C9E-4A4A-9C0C-E14482C2773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HTTP Response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9B5E43E-21C1-4FB6-954B-E0A8A976251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What is a HTTP Response?</a:t>
            </a:r>
          </a:p>
        </p:txBody>
      </p:sp>
    </p:spTree>
    <p:extLst>
      <p:ext uri="{BB962C8B-B14F-4D97-AF65-F5344CB8AC3E}">
        <p14:creationId xmlns:p14="http://schemas.microsoft.com/office/powerpoint/2010/main" val="144500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/>
              <a:t>HTTP Response Message</a:t>
            </a:r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5D5C10E-C799-4C55-BEE2-80199438F376}"/>
              </a:ext>
            </a:extLst>
          </p:cNvPr>
          <p:cNvSpPr txBox="1">
            <a:spLocks noChangeArrowheads="1"/>
          </p:cNvSpPr>
          <p:nvPr/>
        </p:nvSpPr>
        <p:spPr>
          <a:xfrm>
            <a:off x="190413" y="1151121"/>
            <a:ext cx="11617193" cy="55703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response message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sent by the HTTP server consists of:</a:t>
            </a:r>
          </a:p>
          <a:p>
            <a:pPr lvl="1"/>
            <a:r>
              <a:rPr lang="en-US" dirty="0"/>
              <a:t>HTTP response </a:t>
            </a:r>
            <a:r>
              <a:rPr lang="en-US" b="1" dirty="0">
                <a:solidFill>
                  <a:schemeClr val="bg1"/>
                </a:solidFill>
              </a:rPr>
              <a:t>status line</a:t>
            </a:r>
          </a:p>
          <a:p>
            <a:pPr lvl="2"/>
            <a:r>
              <a:rPr lang="en-US" dirty="0"/>
              <a:t>Protocol version</a:t>
            </a:r>
          </a:p>
          <a:p>
            <a:pPr lvl="2"/>
            <a:r>
              <a:rPr lang="en-US" dirty="0"/>
              <a:t>Status code</a:t>
            </a:r>
          </a:p>
          <a:p>
            <a:pPr lvl="2"/>
            <a:r>
              <a:rPr lang="en-US" dirty="0"/>
              <a:t>Status text</a:t>
            </a:r>
          </a:p>
          <a:p>
            <a:pPr lvl="1"/>
            <a:r>
              <a:rPr lang="en-US" dirty="0"/>
              <a:t>Response </a:t>
            </a:r>
            <a:r>
              <a:rPr lang="en-US" b="1" dirty="0">
                <a:solidFill>
                  <a:schemeClr val="bg1"/>
                </a:solidFill>
              </a:rPr>
              <a:t>headers</a:t>
            </a:r>
          </a:p>
          <a:p>
            <a:pPr lvl="2"/>
            <a:r>
              <a:rPr lang="en-US" dirty="0"/>
              <a:t>Provide meta data about the returned resource</a:t>
            </a:r>
          </a:p>
          <a:p>
            <a:pPr lvl="1"/>
            <a:r>
              <a:rPr lang="en-US" dirty="0"/>
              <a:t>Response </a:t>
            </a:r>
            <a:r>
              <a:rPr lang="en-US" b="1" dirty="0">
                <a:solidFill>
                  <a:schemeClr val="bg1"/>
                </a:solidFill>
              </a:rPr>
              <a:t>body</a:t>
            </a:r>
          </a:p>
          <a:p>
            <a:pPr lvl="2"/>
            <a:r>
              <a:rPr lang="en-US" dirty="0"/>
              <a:t>The content of the HTTP response (data)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9936086-4C06-41FF-9CEA-37A96679A00E}"/>
              </a:ext>
            </a:extLst>
          </p:cNvPr>
          <p:cNvSpPr/>
          <p:nvPr/>
        </p:nvSpPr>
        <p:spPr>
          <a:xfrm>
            <a:off x="4644807" y="2896040"/>
            <a:ext cx="2438400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9EE890-D6F4-401C-A8E0-549D4D1413C0}"/>
              </a:ext>
            </a:extLst>
          </p:cNvPr>
          <p:cNvSpPr/>
          <p:nvPr/>
        </p:nvSpPr>
        <p:spPr>
          <a:xfrm>
            <a:off x="7083206" y="2896037"/>
            <a:ext cx="2438400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E33FBBF-90C3-4074-A3EC-17A1F7C917D0}"/>
              </a:ext>
            </a:extLst>
          </p:cNvPr>
          <p:cNvSpPr/>
          <p:nvPr/>
        </p:nvSpPr>
        <p:spPr>
          <a:xfrm>
            <a:off x="9507175" y="2896034"/>
            <a:ext cx="1903775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B03CCEB-0500-4C71-BCB2-97905EFA972F}"/>
              </a:ext>
            </a:extLst>
          </p:cNvPr>
          <p:cNvSpPr/>
          <p:nvPr/>
        </p:nvSpPr>
        <p:spPr>
          <a:xfrm>
            <a:off x="4644807" y="3317709"/>
            <a:ext cx="1600199" cy="380997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B9A9DE3-D8B0-4584-B3FE-2E0AC8A4366E}"/>
              </a:ext>
            </a:extLst>
          </p:cNvPr>
          <p:cNvSpPr/>
          <p:nvPr/>
        </p:nvSpPr>
        <p:spPr>
          <a:xfrm>
            <a:off x="4644807" y="4099413"/>
            <a:ext cx="6857998" cy="371472"/>
          </a:xfrm>
          <a:prstGeom prst="roundRect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16A310BC-3FFC-4113-AA34-A9D2330DA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807" y="2842681"/>
            <a:ext cx="7162799" cy="16282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HTTP/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&lt;version&gt;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status code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status text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&lt;header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i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i="1" noProof="1">
                <a:latin typeface="Consolas" pitchFamily="49" charset="0"/>
                <a:cs typeface="Consolas" pitchFamily="49" charset="0"/>
              </a:rPr>
              <a:t>CRLF</a:t>
            </a:r>
            <a:r>
              <a:rPr lang="ru-RU" sz="2300" b="1" i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response body – the requested resource</a:t>
            </a:r>
            <a:r>
              <a:rPr lang="ru-RU" sz="23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0390580-D1A9-4DE5-A751-3CAAFC35C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6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4" grpId="0" uiExpand="1" animBg="1"/>
      <p:bldP spid="14" grpId="1" uiExpand="1" animBg="1"/>
      <p:bldP spid="15" grpId="0" uiExpand="1" animBg="1"/>
      <p:bldP spid="15" grpId="1" uiExpand="1" animBg="1"/>
      <p:bldP spid="16" grpId="0" uiExpand="1" animBg="1"/>
      <p:bldP spid="16" grpId="1" uiExpand="1" animBg="1"/>
      <p:bldP spid="17" grpId="0" animBg="1"/>
      <p:bldP spid="17" grpId="1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92001" y="1098645"/>
            <a:ext cx="11804822" cy="5570355"/>
          </a:xfrm>
        </p:spPr>
        <p:txBody>
          <a:bodyPr/>
          <a:lstStyle/>
          <a:p>
            <a:r>
              <a:rPr lang="en-GB" dirty="0"/>
              <a:t>Example of </a:t>
            </a:r>
            <a:r>
              <a:rPr lang="en-GB" b="1" dirty="0">
                <a:solidFill>
                  <a:schemeClr val="bg1"/>
                </a:solidFill>
              </a:rPr>
              <a:t>HTTP response </a:t>
            </a:r>
            <a:r>
              <a:rPr lang="en-GB" dirty="0"/>
              <a:t>from the Web server:</a:t>
            </a:r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– Example</a:t>
            </a:r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947736" y="1828800"/>
            <a:ext cx="7205664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Date: Fri, 17 Jul 2010 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Accept-Ranges: bytes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Content-Length: 84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&lt;CRLF&gt;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&lt;head&gt;&lt;title&gt;Test&lt;/title&gt;&lt;/head&gt;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&lt;body&gt;Test HTML page.&lt;/body&gt;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641936" y="1624922"/>
            <a:ext cx="4228119" cy="634078"/>
          </a:xfrm>
          <a:prstGeom prst="wedgeRoundRectCallout">
            <a:avLst>
              <a:gd name="adj1" fmla="val -67127"/>
              <a:gd name="adj2" fmla="val 2760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status line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555795" y="3503323"/>
            <a:ext cx="2647646" cy="1040915"/>
          </a:xfrm>
          <a:prstGeom prst="wedgeRoundRectCallout">
            <a:avLst>
              <a:gd name="adj1" fmla="val -70858"/>
              <a:gd name="adj2" fmla="val -3256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headers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001000" y="5240096"/>
            <a:ext cx="2667000" cy="1036836"/>
          </a:xfrm>
          <a:prstGeom prst="wedgeRoundRectCallout">
            <a:avLst>
              <a:gd name="adj1" fmla="val -78452"/>
              <a:gd name="adj2" fmla="val 891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body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AA3B392-1E74-4B3A-A92F-75E78F2C5E63}"/>
              </a:ext>
            </a:extLst>
          </p:cNvPr>
          <p:cNvSpPr/>
          <p:nvPr/>
        </p:nvSpPr>
        <p:spPr>
          <a:xfrm>
            <a:off x="947736" y="1828800"/>
            <a:ext cx="2938464" cy="457200"/>
          </a:xfrm>
          <a:prstGeom prst="round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3DFC9A8-1820-4634-9DBD-AB436A7EF61F}"/>
              </a:ext>
            </a:extLst>
          </p:cNvPr>
          <p:cNvSpPr/>
          <p:nvPr/>
        </p:nvSpPr>
        <p:spPr>
          <a:xfrm>
            <a:off x="947736" y="2286864"/>
            <a:ext cx="7053264" cy="2103708"/>
          </a:xfrm>
          <a:prstGeom prst="roundRect">
            <a:avLst>
              <a:gd name="adj" fmla="val 8562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7AB40AA-E746-4B91-9B78-78034EE394E8}"/>
              </a:ext>
            </a:extLst>
          </p:cNvPr>
          <p:cNvSpPr/>
          <p:nvPr/>
        </p:nvSpPr>
        <p:spPr>
          <a:xfrm>
            <a:off x="945696" y="4754292"/>
            <a:ext cx="6293305" cy="1646508"/>
          </a:xfrm>
          <a:prstGeom prst="roundRect">
            <a:avLst>
              <a:gd name="adj" fmla="val 8562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E2D77DD-E935-4997-88BE-3752AABF7C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854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3" grpId="0" animBg="1"/>
      <p:bldP spid="10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Response Codes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3464CE9-3C30-4246-89A4-74085DDBCC2B}"/>
              </a:ext>
            </a:extLst>
          </p:cNvPr>
          <p:cNvSpPr txBox="1">
            <a:spLocks noChangeArrowheads="1"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HTTP response code classes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1xx</a:t>
            </a:r>
            <a:r>
              <a:rPr lang="en-US" dirty="0"/>
              <a:t>: informational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100 Continue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2xx</a:t>
            </a:r>
            <a:r>
              <a:rPr lang="en-US" dirty="0"/>
              <a:t>: successful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200 OK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201 Created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3xx</a:t>
            </a:r>
            <a:r>
              <a:rPr lang="en-US" dirty="0"/>
              <a:t>: redirection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304 Not Modified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301 Moved Permanently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302 Found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4xx</a:t>
            </a:r>
            <a:r>
              <a:rPr lang="en-US" dirty="0"/>
              <a:t>: client error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400 Bad Request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404 Not Foun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</a:rPr>
              <a:t>401 Unauthorized</a:t>
            </a:r>
            <a:r>
              <a:rPr lang="en-US" dirty="0"/>
              <a:t>",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409 Conflict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5xx</a:t>
            </a:r>
            <a:r>
              <a:rPr lang="en-US" dirty="0"/>
              <a:t>: server error (e.g.,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500 Internal Server Error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503 Service Unavailable</a:t>
            </a:r>
            <a:r>
              <a:rPr lang="en-US" dirty="0"/>
              <a:t>")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7D8234B-CBDF-494D-B753-2BBB61EE94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643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93589" y="1014308"/>
            <a:ext cx="11804822" cy="5570355"/>
          </a:xfrm>
        </p:spPr>
        <p:txBody>
          <a:bodyPr/>
          <a:lstStyle/>
          <a:p>
            <a:r>
              <a:rPr lang="en-US" dirty="0"/>
              <a:t>Example of </a:t>
            </a:r>
            <a:r>
              <a:rPr lang="en-US" b="1" dirty="0">
                <a:solidFill>
                  <a:schemeClr val="bg1"/>
                </a:solidFill>
              </a:rPr>
              <a:t>HTTP response </a:t>
            </a:r>
            <a:r>
              <a:rPr lang="en-US" dirty="0"/>
              <a:t>with error result:</a:t>
            </a:r>
          </a:p>
          <a:p>
            <a:endParaRPr lang="en-GB" dirty="0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/>
              <a:t>HTTP Response – Example</a:t>
            </a:r>
            <a:endParaRPr lang="en-US" dirty="0"/>
          </a:p>
        </p:txBody>
      </p:sp>
      <p:sp>
        <p:nvSpPr>
          <p:cNvPr id="484355" name="Rectangle 3"/>
          <p:cNvSpPr>
            <a:spLocks noChangeArrowheads="1"/>
          </p:cNvSpPr>
          <p:nvPr/>
        </p:nvSpPr>
        <p:spPr bwMode="auto">
          <a:xfrm>
            <a:off x="533401" y="1676400"/>
            <a:ext cx="11037775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HTTP/1.1 404 Not Found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Date: Fri, 17 Nov 2014 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Connection: close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&lt;HTML&gt;&lt;HEAD&gt;&lt;TITLE&gt;404 Not Found&lt;/TITLE&gt;&lt;/HEAD&gt;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&lt;H1&gt;Not Found&lt;/H1&gt;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The requested URL /img/logo.gif was not found on this server.&lt;P&gt; &lt;HR&gt;&lt;ADDRESS&gt;Apache/2.2.14 Server at Port 80&lt;/ADDRESS&gt;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&lt;/BODY&gt;&lt;/HTML&gt;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376000" y="1533510"/>
            <a:ext cx="3555931" cy="638953"/>
          </a:xfrm>
          <a:prstGeom prst="wedgeRoundRectCallout">
            <a:avLst>
              <a:gd name="adj1" fmla="val -70311"/>
              <a:gd name="adj2" fmla="val -571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HTTP response status line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E4FA1B1-6FFC-4920-B4F5-413ECAD35D56}"/>
              </a:ext>
            </a:extLst>
          </p:cNvPr>
          <p:cNvSpPr/>
          <p:nvPr/>
        </p:nvSpPr>
        <p:spPr>
          <a:xfrm>
            <a:off x="533400" y="1676400"/>
            <a:ext cx="3962400" cy="497682"/>
          </a:xfrm>
          <a:prstGeom prst="round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B490E73-7885-4BDB-BAA3-955A49F73A75}"/>
              </a:ext>
            </a:extLst>
          </p:cNvPr>
          <p:cNvSpPr/>
          <p:nvPr/>
        </p:nvSpPr>
        <p:spPr>
          <a:xfrm>
            <a:off x="533400" y="2218790"/>
            <a:ext cx="6387640" cy="1515010"/>
          </a:xfrm>
          <a:prstGeom prst="roundRect">
            <a:avLst>
              <a:gd name="adj" fmla="val 11637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7D07CD6-8C72-4364-8E39-E96D731B72A4}"/>
              </a:ext>
            </a:extLst>
          </p:cNvPr>
          <p:cNvSpPr/>
          <p:nvPr/>
        </p:nvSpPr>
        <p:spPr>
          <a:xfrm>
            <a:off x="472464" y="4099290"/>
            <a:ext cx="11034600" cy="2330415"/>
          </a:xfrm>
          <a:prstGeom prst="roundRect">
            <a:avLst>
              <a:gd name="adj" fmla="val 11637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926422" y="3826267"/>
            <a:ext cx="2365618" cy="1279472"/>
          </a:xfrm>
          <a:prstGeom prst="wedgeRoundRectCallout">
            <a:avLst>
              <a:gd name="adj1" fmla="val -74653"/>
              <a:gd name="adj2" fmla="val 6879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The HTTP </a:t>
            </a: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response body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671000" y="2677413"/>
            <a:ext cx="3352800" cy="650304"/>
          </a:xfrm>
          <a:prstGeom prst="wedgeRoundRectCallout">
            <a:avLst>
              <a:gd name="adj1" fmla="val -69067"/>
              <a:gd name="adj2" fmla="val 1553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HTTP response headers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BF31B9AC-DFA6-4074-A166-C05158594C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688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4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4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4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13" grpId="0" animBg="1"/>
      <p:bldP spid="14" grpId="0" animBg="1"/>
      <p:bldP spid="12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Browser Redirection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777BF1-2046-40D5-8BFB-359596C3EF2E}"/>
              </a:ext>
            </a:extLst>
          </p:cNvPr>
          <p:cNvSpPr txBox="1">
            <a:spLocks/>
          </p:cNvSpPr>
          <p:nvPr/>
        </p:nvSpPr>
        <p:spPr>
          <a:xfrm>
            <a:off x="190412" y="1151121"/>
            <a:ext cx="11930031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HTTP </a:t>
            </a:r>
            <a:r>
              <a:rPr lang="en-US" b="1" dirty="0">
                <a:solidFill>
                  <a:schemeClr val="bg1"/>
                </a:solidFill>
              </a:rPr>
              <a:t>GET requesting </a:t>
            </a:r>
            <a:r>
              <a:rPr lang="en-US" dirty="0"/>
              <a:t>a moved URL: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following HTTP response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301 Moved Permanently</a:t>
            </a:r>
            <a:r>
              <a:rPr lang="en-US" dirty="0"/>
              <a:t>) tells the browser to request another URL: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4B8C2E2-4D84-4161-92E1-E0A531B78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6" y="1981200"/>
            <a:ext cx="10213976" cy="14957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GET / HTTP/1.1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Host: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http://softuni.org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User-Agent: Gecko/20100115 Firefox/3.6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A5F3F77-4229-4889-B0BD-1D0F8D098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6" y="5114988"/>
            <a:ext cx="10213976" cy="11449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HTTP/1.1 301 Moved Permanently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Location: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http://softuni.bg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E7448CD6-93D1-413E-A8FD-60F672D679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36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Basics – Web Communication </a:t>
            </a:r>
            <a:r>
              <a:rPr lang="en-US" dirty="0" smtClean="0"/>
              <a:t>explained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HTTP Request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HTTP Response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HTML Forms – Method &amp; Action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URL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MIME &amp; Media Types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Dev Tools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7889459-2642-4376-A643-A975EEACA0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523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Content-Type and Disposition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E8B8296-AF7A-473D-B9B9-770921E20E7D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</a:t>
            </a:r>
            <a:r>
              <a:rPr lang="en-US" dirty="0"/>
              <a:t> response header the server specifies how the output should be processed</a:t>
            </a:r>
          </a:p>
          <a:p>
            <a:r>
              <a:rPr lang="en-US" dirty="0"/>
              <a:t>Examples: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A7BC61F-00F0-47F7-88BC-D49068893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649" y="3453363"/>
            <a:ext cx="10773992" cy="428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Content-Type: text/html; charset=utf-8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99495147-A68E-410F-9186-76671CA95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421" y="4248321"/>
            <a:ext cx="10773992" cy="764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Content-Type: application/pdf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Content-Disposition: attachment; filename="Report-April-2016.pdf"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ACF24299-6082-4FB0-9DB3-51F918CF4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300" y="2175426"/>
            <a:ext cx="4890624" cy="1029473"/>
          </a:xfrm>
          <a:prstGeom prst="wedgeRoundRectCallout">
            <a:avLst>
              <a:gd name="adj1" fmla="val -63103"/>
              <a:gd name="adj2" fmla="val 5811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UTF-8 encoded HTML page. Will be shown in the browser.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8ABA737F-F60C-4C24-911E-B7F34F0E0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12" y="5257800"/>
            <a:ext cx="5562600" cy="1066800"/>
          </a:xfrm>
          <a:prstGeom prst="wedgeRoundRectCallout">
            <a:avLst>
              <a:gd name="adj1" fmla="val -58355"/>
              <a:gd name="adj2" fmla="val -58212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chemeClr val="bg2"/>
                </a:solidFill>
                <a:cs typeface="Consolas" pitchFamily="49" charset="0"/>
              </a:rPr>
              <a:t>This will download a PDF file named </a:t>
            </a:r>
            <a:r>
              <a:rPr lang="en-US" sz="28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8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Report-April-2016.pdf</a:t>
            </a:r>
            <a:endParaRPr lang="en-US" sz="2800" b="1" noProof="1">
              <a:solidFill>
                <a:schemeClr val="bg1">
                  <a:lumMod val="60000"/>
                  <a:lumOff val="40000"/>
                </a:schemeClr>
              </a:solidFill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E60478F-7EC2-4804-9381-91EC66362E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35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Down 10"/>
          <p:cNvSpPr/>
          <p:nvPr/>
        </p:nvSpPr>
        <p:spPr>
          <a:xfrm>
            <a:off x="5874642" y="3360806"/>
            <a:ext cx="376170" cy="457200"/>
          </a:xfrm>
          <a:prstGeom prst="downArrow">
            <a:avLst>
              <a:gd name="adj1" fmla="val 50000"/>
              <a:gd name="adj2" fmla="val 381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Content-Disposition – Example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17402" y="1580032"/>
            <a:ext cx="969065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Content-Type: text/plain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Content-Length: 19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Content-Disposition: inline</a:t>
            </a:r>
            <a:r>
              <a:rPr lang="bg-BG" noProof="1">
                <a:solidFill>
                  <a:schemeClr val="tx1"/>
                </a:solidFill>
                <a:effectLst/>
              </a:rPr>
              <a:t> </a:t>
            </a:r>
            <a:r>
              <a:rPr lang="en-US" noProof="1">
                <a:solidFill>
                  <a:schemeClr val="tx1"/>
                </a:solidFill>
                <a:effectLst/>
              </a:rPr>
              <a:t>filename=example.txt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50AB32-DCAF-4DB5-9684-EC2B31EA2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91" y="4223725"/>
            <a:ext cx="6611273" cy="1676634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963B8254-45B8-442F-93F0-AD0BF484B4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164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Content-Disposition – Example (3)</a:t>
            </a:r>
            <a:endParaRPr lang="bg-BG" dirty="0"/>
          </a:p>
        </p:txBody>
      </p:sp>
      <p:pic>
        <p:nvPicPr>
          <p:cNvPr id="4100" name="Picture 4" descr="https://puu.sh/txSO8/1fca5a643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937" y="4054719"/>
            <a:ext cx="4623582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Down 6"/>
          <p:cNvSpPr/>
          <p:nvPr/>
        </p:nvSpPr>
        <p:spPr>
          <a:xfrm>
            <a:off x="5874643" y="3429000"/>
            <a:ext cx="376170" cy="457200"/>
          </a:xfrm>
          <a:prstGeom prst="downArrow">
            <a:avLst>
              <a:gd name="adj1" fmla="val 50000"/>
              <a:gd name="adj2" fmla="val 381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94160" y="1791154"/>
            <a:ext cx="10603683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Content-Type: text/plain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Content-Length: 19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Content-Disposition: attachment;</a:t>
            </a:r>
            <a:r>
              <a:rPr lang="bg-BG" noProof="1">
                <a:solidFill>
                  <a:schemeClr val="tx1"/>
                </a:solidFill>
                <a:effectLst/>
              </a:rPr>
              <a:t> </a:t>
            </a:r>
            <a:r>
              <a:rPr lang="en-US" noProof="1">
                <a:solidFill>
                  <a:schemeClr val="tx1"/>
                </a:solidFill>
                <a:effectLst/>
              </a:rPr>
              <a:t>filename=example.txt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51F62AE5-6ACD-40C0-B76F-663DB7DD6B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903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628DC9CD-F885-4EDB-955D-CCA000FE7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86604" y="1314061"/>
            <a:ext cx="2618792" cy="261879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821171-3974-4103-8916-1595B4ECACF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HTML Forms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0864151-C016-4938-87E2-82E5C2DB6F6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Form Method and Action</a:t>
            </a:r>
          </a:p>
        </p:txBody>
      </p:sp>
    </p:spTree>
    <p:extLst>
      <p:ext uri="{BB962C8B-B14F-4D97-AF65-F5344CB8AC3E}">
        <p14:creationId xmlns:p14="http://schemas.microsoft.com/office/powerpoint/2010/main" val="26312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Down 13"/>
          <p:cNvSpPr/>
          <p:nvPr/>
        </p:nvSpPr>
        <p:spPr>
          <a:xfrm rot="16200000">
            <a:off x="5140032" y="4843144"/>
            <a:ext cx="425130" cy="55596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Defines where to submit the form data: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Forms – Action Attribute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46212" y="2196783"/>
            <a:ext cx="9296398" cy="12464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</a:t>
            </a:r>
            <a:r>
              <a:rPr lang="en-US" sz="2500" noProof="1">
                <a:solidFill>
                  <a:schemeClr val="bg1"/>
                </a:solidFill>
                <a:effectLst/>
              </a:rPr>
              <a:t>action="home.html"</a:t>
            </a:r>
            <a:r>
              <a:rPr lang="en-US" sz="2500" noProof="1">
                <a:solidFill>
                  <a:schemeClr val="tx1"/>
                </a:solidFill>
                <a:effectLst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value="Go to homepage"/&gt;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5E9D7A5-D259-40C8-BCFC-2E90E14E2A55}"/>
              </a:ext>
            </a:extLst>
          </p:cNvPr>
          <p:cNvGrpSpPr/>
          <p:nvPr/>
        </p:nvGrpSpPr>
        <p:grpSpPr>
          <a:xfrm>
            <a:off x="609600" y="4267201"/>
            <a:ext cx="4319588" cy="1707855"/>
            <a:chOff x="1598612" y="4126030"/>
            <a:chExt cx="2907856" cy="114969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2C8B677-8715-4544-A88E-BB20DFDEA2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98612" y="4126030"/>
              <a:ext cx="2438400" cy="114969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83EC01A-15EA-4BDF-BD87-14F4F66A2C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037012" y="4126030"/>
              <a:ext cx="469456" cy="1149692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C1EC71-7B13-4C10-999F-77796D3E0C79}"/>
              </a:ext>
            </a:extLst>
          </p:cNvPr>
          <p:cNvGrpSpPr/>
          <p:nvPr/>
        </p:nvGrpSpPr>
        <p:grpSpPr>
          <a:xfrm>
            <a:off x="5798846" y="4267200"/>
            <a:ext cx="5935954" cy="1716280"/>
            <a:chOff x="1" y="1142997"/>
            <a:chExt cx="4602203" cy="133064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67F3620-B6BB-4337-B53D-516F0B9A69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1143000"/>
              <a:ext cx="4037012" cy="133064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80C2FC6-FB19-48CD-AD27-E3FF1FBD36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6215"/>
            <a:stretch/>
          </p:blipFill>
          <p:spPr>
            <a:xfrm>
              <a:off x="4002219" y="1142997"/>
              <a:ext cx="599985" cy="1330646"/>
            </a:xfrm>
            <a:prstGeom prst="rect">
              <a:avLst/>
            </a:prstGeom>
          </p:spPr>
        </p:pic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9AFFAB-7BF2-42B3-916D-547836EDAE67}"/>
              </a:ext>
            </a:extLst>
          </p:cNvPr>
          <p:cNvSpPr/>
          <p:nvPr/>
        </p:nvSpPr>
        <p:spPr>
          <a:xfrm>
            <a:off x="3779520" y="2239042"/>
            <a:ext cx="1988846" cy="405099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030C36B4-8130-4278-9CDA-FA315D0E0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816" y="1220952"/>
            <a:ext cx="3525984" cy="1127739"/>
          </a:xfrm>
          <a:prstGeom prst="wedgeRoundRectCallout">
            <a:avLst>
              <a:gd name="adj1" fmla="val -117601"/>
              <a:gd name="adj2" fmla="val 442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Relative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URL</a:t>
            </a:r>
            <a:r>
              <a:rPr lang="en-US" sz="2800" b="1" noProof="1">
                <a:solidFill>
                  <a:schemeClr val="bg2"/>
                </a:solidFill>
                <a:cs typeface="Consolas" pitchFamily="49" charset="0"/>
              </a:rPr>
              <a:t> to the current file</a:t>
            </a:r>
            <a:endParaRPr lang="bg-BG" sz="2800" b="1" noProof="1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9A8F5D49-0C7D-4EBB-BDB6-D31A8A311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17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69159A8-85A6-4EEC-8869-E6AA017E6182}"/>
              </a:ext>
            </a:extLst>
          </p:cNvPr>
          <p:cNvGrpSpPr/>
          <p:nvPr/>
        </p:nvGrpSpPr>
        <p:grpSpPr>
          <a:xfrm>
            <a:off x="6966130" y="4391903"/>
            <a:ext cx="4721015" cy="2212947"/>
            <a:chOff x="1" y="152399"/>
            <a:chExt cx="3213714" cy="150640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6427921-8ACF-4838-8ADF-69DA76C47B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152399"/>
              <a:ext cx="2665412" cy="150640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B557C79-C6BB-4B55-8286-CD46BCC8BF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65413" y="152399"/>
              <a:ext cx="548302" cy="1506409"/>
            </a:xfrm>
            <a:prstGeom prst="rect">
              <a:avLst/>
            </a:prstGeom>
          </p:spPr>
        </p:pic>
      </p:grpSp>
      <p:sp>
        <p:nvSpPr>
          <p:cNvPr id="19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</p:spPr>
        <p:txBody>
          <a:bodyPr/>
          <a:lstStyle/>
          <a:p>
            <a:r>
              <a:rPr lang="en-US" dirty="0"/>
              <a:t>Specifies the </a:t>
            </a:r>
            <a:r>
              <a:rPr lang="en-US" b="1" dirty="0">
                <a:solidFill>
                  <a:schemeClr val="bg1"/>
                </a:solidFill>
              </a:rPr>
              <a:t>HTTP method </a:t>
            </a:r>
            <a:r>
              <a:rPr lang="en-US" dirty="0"/>
              <a:t>to use when sending form</a:t>
            </a:r>
            <a:r>
              <a:rPr lang="bg-BG" dirty="0"/>
              <a:t> </a:t>
            </a:r>
            <a:r>
              <a:rPr lang="en-US" dirty="0"/>
              <a:t>data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– Method Attribute </a:t>
            </a:r>
            <a:r>
              <a:rPr lang="en-US" dirty="0" smtClean="0"/>
              <a:t>(1)</a:t>
            </a:r>
            <a:endParaRPr lang="bg-BG" dirty="0"/>
          </a:p>
        </p:txBody>
      </p:sp>
      <p:sp>
        <p:nvSpPr>
          <p:cNvPr id="15" name="Arrow: Down 14"/>
          <p:cNvSpPr/>
          <p:nvPr/>
        </p:nvSpPr>
        <p:spPr>
          <a:xfrm rot="16200000">
            <a:off x="6109094" y="4960082"/>
            <a:ext cx="425130" cy="107268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533400" y="2018391"/>
            <a:ext cx="7162801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</a:t>
            </a:r>
            <a:r>
              <a:rPr lang="en-US" sz="2500" noProof="1">
                <a:solidFill>
                  <a:schemeClr val="bg1"/>
                </a:solidFill>
                <a:effectLst/>
              </a:rPr>
              <a:t>method="get"</a:t>
            </a:r>
            <a:r>
              <a:rPr lang="en-US" sz="2500" noProof="1">
                <a:solidFill>
                  <a:schemeClr val="tx1"/>
                </a:solidFill>
                <a:effectLst/>
              </a:rPr>
              <a:t>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Name: &lt;input type="text" name="name"&gt;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&lt;br /&gt;&lt;br 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value="Submit"&gt;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8396454" y="2224416"/>
            <a:ext cx="3200400" cy="1349479"/>
          </a:xfrm>
          <a:prstGeom prst="wedgeRoundRectCallout">
            <a:avLst>
              <a:gd name="adj1" fmla="val 14000"/>
              <a:gd name="adj2" fmla="val 16162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bg2"/>
                </a:solidFill>
                <a:cs typeface="Consolas" pitchFamily="49" charset="0"/>
              </a:rPr>
              <a:t>The form data is in the URL</a:t>
            </a:r>
            <a:endParaRPr lang="bg-BG" sz="3600" b="1" noProof="1">
              <a:solidFill>
                <a:schemeClr val="bg2"/>
              </a:solidFill>
              <a:cs typeface="Consolas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6BF6D5E-F670-44F8-987C-A459DCE3CC92}"/>
              </a:ext>
            </a:extLst>
          </p:cNvPr>
          <p:cNvGrpSpPr/>
          <p:nvPr/>
        </p:nvGrpSpPr>
        <p:grpSpPr>
          <a:xfrm>
            <a:off x="1689421" y="4390953"/>
            <a:ext cx="3840930" cy="2213900"/>
            <a:chOff x="1" y="152397"/>
            <a:chExt cx="2788133" cy="160707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DD2B1BD-5C8F-4130-B592-CB1D15D939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152400"/>
              <a:ext cx="2436812" cy="160706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14829E4-7499-4A5A-80DE-ED3F897CB7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36813" y="152397"/>
              <a:ext cx="351321" cy="1607068"/>
            </a:xfrm>
            <a:prstGeom prst="rect">
              <a:avLst/>
            </a:prstGeom>
          </p:spPr>
        </p:pic>
      </p:grpSp>
      <p:sp>
        <p:nvSpPr>
          <p:cNvPr id="10" name="Arrow: Bent 9">
            <a:extLst>
              <a:ext uri="{FF2B5EF4-FFF2-40B4-BE49-F238E27FC236}">
                <a16:creationId xmlns:a16="http://schemas.microsoft.com/office/drawing/2014/main" id="{54038100-760B-4C4F-9481-FF9820A4F04F}"/>
              </a:ext>
            </a:extLst>
          </p:cNvPr>
          <p:cNvSpPr/>
          <p:nvPr/>
        </p:nvSpPr>
        <p:spPr>
          <a:xfrm rot="10800000" flipH="1">
            <a:off x="762000" y="4203700"/>
            <a:ext cx="789346" cy="1505288"/>
          </a:xfrm>
          <a:prstGeom prst="bentArrow">
            <a:avLst>
              <a:gd name="adj1" fmla="val 24488"/>
              <a:gd name="adj2" fmla="val 25000"/>
              <a:gd name="adj3" fmla="val 25000"/>
              <a:gd name="adj4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A20CD74-07BB-46E6-AE77-F54BDBB489B5}"/>
              </a:ext>
            </a:extLst>
          </p:cNvPr>
          <p:cNvSpPr/>
          <p:nvPr/>
        </p:nvSpPr>
        <p:spPr>
          <a:xfrm>
            <a:off x="9540240" y="5103496"/>
            <a:ext cx="1219200" cy="347858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7D10529-95D6-42A2-B6E1-695D8D73EB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1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2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 txBox="1">
            <a:spLocks/>
          </p:cNvSpPr>
          <p:nvPr/>
        </p:nvSpPr>
        <p:spPr>
          <a:xfrm>
            <a:off x="3437881" y="3904324"/>
            <a:ext cx="8280694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POST http://localhost/index.html HTTP/1.1</a:t>
            </a: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Host: localhost</a:t>
            </a: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Content-Type: application/x-www-form-urlencoded</a:t>
            </a: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Content-Length: 10</a:t>
            </a:r>
          </a:p>
          <a:p>
            <a:pPr>
              <a:lnSpc>
                <a:spcPct val="100000"/>
              </a:lnSpc>
            </a:pPr>
            <a:endParaRPr lang="en-US" sz="24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name=Pesho</a:t>
            </a:r>
          </a:p>
        </p:txBody>
      </p:sp>
      <p:sp>
        <p:nvSpPr>
          <p:cNvPr id="8" name="Arrow: Down 7"/>
          <p:cNvSpPr/>
          <p:nvPr/>
        </p:nvSpPr>
        <p:spPr>
          <a:xfrm rot="16200000">
            <a:off x="7782770" y="1980079"/>
            <a:ext cx="371753" cy="39248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– Method Attribute (2)</a:t>
            </a:r>
            <a:endParaRPr lang="bg-BG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90403" y="3989588"/>
            <a:ext cx="2667000" cy="1056389"/>
          </a:xfrm>
          <a:prstGeom prst="wedgeRoundRectCallout">
            <a:avLst>
              <a:gd name="adj1" fmla="val 70295"/>
              <a:gd name="adj2" fmla="val 7961"/>
              <a:gd name="adj3" fmla="val 16667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Headers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will be explained later</a:t>
            </a:r>
            <a:endParaRPr lang="bg-BG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404907" y="5583542"/>
            <a:ext cx="5313669" cy="941461"/>
          </a:xfrm>
          <a:prstGeom prst="wedgeRoundRectCallout">
            <a:avLst>
              <a:gd name="adj1" fmla="val -69457"/>
              <a:gd name="adj2" fmla="val -11841"/>
              <a:gd name="adj3" fmla="val 16667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body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holds the request form data and the response data  </a:t>
            </a:r>
            <a:endParaRPr lang="bg-BG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Arrow: Down 11"/>
          <p:cNvSpPr/>
          <p:nvPr/>
        </p:nvSpPr>
        <p:spPr>
          <a:xfrm>
            <a:off x="9982200" y="3248415"/>
            <a:ext cx="381000" cy="48495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bg2"/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73427" y="1143000"/>
            <a:ext cx="7162801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</a:t>
            </a:r>
            <a:r>
              <a:rPr lang="en-US" sz="2500" noProof="1">
                <a:solidFill>
                  <a:schemeClr val="bg1"/>
                </a:solidFill>
                <a:effectLst/>
              </a:rPr>
              <a:t>method="post"</a:t>
            </a:r>
            <a:r>
              <a:rPr lang="en-US" sz="2500" noProof="1">
                <a:solidFill>
                  <a:schemeClr val="tx1"/>
                </a:solidFill>
                <a:effectLst/>
              </a:rPr>
              <a:t>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Name: &lt;input type="text" name="name"&gt;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&lt;br /&gt;&lt;br 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value="Submit"&gt;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19F6743-E1F8-4C94-8CA6-41E80A8DCFB1}"/>
              </a:ext>
            </a:extLst>
          </p:cNvPr>
          <p:cNvGrpSpPr/>
          <p:nvPr/>
        </p:nvGrpSpPr>
        <p:grpSpPr>
          <a:xfrm>
            <a:off x="8248227" y="1211456"/>
            <a:ext cx="3470348" cy="1879025"/>
            <a:chOff x="8544245" y="1322189"/>
            <a:chExt cx="3187379" cy="172581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1C152CD-9A7D-43BE-BB1A-A95AA88FB5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544245" y="1322192"/>
              <a:ext cx="2785751" cy="172580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1D92EFE-3EB1-454B-BF3A-7DF9DBE070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329996" y="1322189"/>
              <a:ext cx="401628" cy="1725811"/>
            </a:xfrm>
            <a:prstGeom prst="rect">
              <a:avLst/>
            </a:prstGeom>
          </p:spPr>
        </p:pic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8B50946-769F-4EDE-8C43-F13446EF2A87}"/>
              </a:ext>
            </a:extLst>
          </p:cNvPr>
          <p:cNvSpPr/>
          <p:nvPr/>
        </p:nvSpPr>
        <p:spPr>
          <a:xfrm>
            <a:off x="3437882" y="5715000"/>
            <a:ext cx="1896119" cy="497648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6FCCB19-FA8F-41EC-B88E-82C2FE72DA46}"/>
              </a:ext>
            </a:extLst>
          </p:cNvPr>
          <p:cNvSpPr/>
          <p:nvPr/>
        </p:nvSpPr>
        <p:spPr>
          <a:xfrm>
            <a:off x="3436293" y="3929806"/>
            <a:ext cx="8282282" cy="1495801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1006F19-61D9-4BA3-BF55-ABDAEE9560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525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" grpId="0" animBg="1"/>
      <p:bldP spid="10" grpId="0" animBg="1"/>
      <p:bldP spid="12" grpId="0" animBg="1"/>
      <p:bldP spid="19" grpId="0" animBg="1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Down 10"/>
          <p:cNvSpPr/>
          <p:nvPr/>
        </p:nvSpPr>
        <p:spPr>
          <a:xfrm>
            <a:off x="5883435" y="3268986"/>
            <a:ext cx="42513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Encoded Form Data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63788" y="1413064"/>
            <a:ext cx="11264424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method="post"&gt;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Name: &lt;input type="text" name="name"/&gt; &lt;br/&gt;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Age: &lt;input type="text" name="age"/&gt; &lt;br/&gt;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63788" y="3842576"/>
            <a:ext cx="11264424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>
                <a:solidFill>
                  <a:schemeClr val="tx1"/>
                </a:solidFill>
                <a:effectLst/>
              </a:rPr>
              <a:t>POST http://localhost/cgi-bin/index.cgi HTTP/1.1</a:t>
            </a:r>
          </a:p>
          <a:p>
            <a:r>
              <a:rPr lang="en-US" sz="2500" noProof="1">
                <a:solidFill>
                  <a:schemeClr val="tx1"/>
                </a:solidFill>
                <a:effectLst/>
              </a:rPr>
              <a:t>Host: localhost</a:t>
            </a:r>
          </a:p>
          <a:p>
            <a:r>
              <a:rPr lang="en-US" sz="2500" noProof="1">
                <a:solidFill>
                  <a:schemeClr val="tx1"/>
                </a:solidFill>
                <a:effectLst/>
              </a:rPr>
              <a:t>Content-Type: </a:t>
            </a:r>
            <a:r>
              <a:rPr lang="en-US" sz="2500" noProof="1">
                <a:solidFill>
                  <a:schemeClr val="bg1"/>
                </a:solidFill>
                <a:effectLst/>
              </a:rPr>
              <a:t>application/x-www-form-urlencoded</a:t>
            </a:r>
          </a:p>
          <a:p>
            <a:r>
              <a:rPr lang="en-US" sz="2500" noProof="1">
                <a:solidFill>
                  <a:schemeClr val="tx1"/>
                </a:solidFill>
                <a:effectLst/>
              </a:rPr>
              <a:t>Content-Length: 23</a:t>
            </a:r>
          </a:p>
          <a:p>
            <a:endParaRPr lang="en-US" sz="2500" noProof="1">
              <a:solidFill>
                <a:schemeClr val="tx1"/>
              </a:solidFill>
              <a:effectLst/>
            </a:endParaRPr>
          </a:p>
          <a:p>
            <a:r>
              <a:rPr lang="en-US" sz="2500" noProof="1">
                <a:solidFill>
                  <a:schemeClr val="bg1"/>
                </a:solidFill>
                <a:effectLst/>
              </a:rPr>
              <a:t>name=Maria+Smith</a:t>
            </a:r>
            <a:r>
              <a:rPr lang="en-US" sz="2500" noProof="1">
                <a:solidFill>
                  <a:schemeClr val="tx1"/>
                </a:solidFill>
                <a:effectLst/>
              </a:rPr>
              <a:t>&amp;</a:t>
            </a:r>
            <a:r>
              <a:rPr lang="en-US" sz="2500" noProof="1">
                <a:solidFill>
                  <a:schemeClr val="bg1"/>
                </a:solidFill>
                <a:effectLst/>
              </a:rPr>
              <a:t>age=19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726000" y="5139000"/>
            <a:ext cx="2667000" cy="998522"/>
          </a:xfrm>
          <a:prstGeom prst="wedgeRoundRectCallout">
            <a:avLst>
              <a:gd name="adj1" fmla="val -60128"/>
              <a:gd name="adj2" fmla="val -5216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File uploads are not supported</a:t>
            </a:r>
            <a:endParaRPr lang="bg-BG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83F0A3-BBA3-48EA-ACDE-A14F10396CC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1638" y="1413064"/>
            <a:ext cx="3154927" cy="2036806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2ED781BE-4BF7-41F8-AAD4-4407218F0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661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78151211-BEC5-494D-AF4C-FEAF8F7FC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7466" y="1230150"/>
            <a:ext cx="2817068" cy="281706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00E6720-CD20-4A8C-9BBD-7C579DA9964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235634E-E362-4EE9-804F-D30FFCE2B88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Uniform Resource Locator</a:t>
            </a:r>
          </a:p>
        </p:txBody>
      </p:sp>
    </p:spTree>
    <p:extLst>
      <p:ext uri="{BB962C8B-B14F-4D97-AF65-F5344CB8AC3E}">
        <p14:creationId xmlns:p14="http://schemas.microsoft.com/office/powerpoint/2010/main" val="224843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/>
          <p:cNvSpPr/>
          <p:nvPr/>
        </p:nvSpPr>
        <p:spPr>
          <a:xfrm>
            <a:off x="2316438" y="1102801"/>
            <a:ext cx="667008" cy="468382"/>
          </a:xfrm>
          <a:prstGeom prst="roundRect">
            <a:avLst/>
          </a:prstGeom>
          <a:solidFill>
            <a:schemeClr val="accent1">
              <a:lumMod val="75000"/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: Rounded Corners 19"/>
          <p:cNvSpPr/>
          <p:nvPr/>
        </p:nvSpPr>
        <p:spPr>
          <a:xfrm>
            <a:off x="3242818" y="1111084"/>
            <a:ext cx="1371602" cy="468382"/>
          </a:xfrm>
          <a:prstGeom prst="roundRect">
            <a:avLst/>
          </a:prstGeom>
          <a:solidFill>
            <a:schemeClr val="accent1">
              <a:lumMod val="75000"/>
              <a:alpha val="95000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4665473" y="1113400"/>
            <a:ext cx="591223" cy="468382"/>
          </a:xfrm>
          <a:prstGeom prst="roundRect">
            <a:avLst/>
          </a:prstGeom>
          <a:solidFill>
            <a:schemeClr val="accent1">
              <a:lumMod val="75000"/>
              <a:alpha val="95000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5315244" y="1111084"/>
            <a:ext cx="1738589" cy="468382"/>
          </a:xfrm>
          <a:prstGeom prst="roundRect">
            <a:avLst/>
          </a:prstGeom>
          <a:solidFill>
            <a:schemeClr val="accent1">
              <a:lumMod val="75000"/>
              <a:alpha val="95000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: Rounded Corners 22"/>
          <p:cNvSpPr/>
          <p:nvPr/>
        </p:nvSpPr>
        <p:spPr>
          <a:xfrm>
            <a:off x="7165639" y="1119772"/>
            <a:ext cx="1645261" cy="468382"/>
          </a:xfrm>
          <a:prstGeom prst="roundRect">
            <a:avLst/>
          </a:prstGeom>
          <a:solidFill>
            <a:schemeClr val="accent1">
              <a:lumMod val="75000"/>
              <a:alpha val="95000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: Rounded Corners 23"/>
          <p:cNvSpPr/>
          <p:nvPr/>
        </p:nvSpPr>
        <p:spPr>
          <a:xfrm>
            <a:off x="8936111" y="1102801"/>
            <a:ext cx="1010212" cy="468382"/>
          </a:xfrm>
          <a:prstGeom prst="roundRect">
            <a:avLst/>
          </a:prstGeom>
          <a:solidFill>
            <a:schemeClr val="accent1">
              <a:lumMod val="75000"/>
              <a:alpha val="95000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2001" y="2510972"/>
            <a:ext cx="11804822" cy="421050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3000" dirty="0"/>
              <a:t>URL is a formatted string, consisting of:</a:t>
            </a:r>
          </a:p>
          <a:p>
            <a:pPr lvl="1"/>
            <a:r>
              <a:rPr lang="en-US" sz="2800" dirty="0"/>
              <a:t>Protocol for communicating 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ftp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</a:t>
            </a:r>
            <a:r>
              <a:rPr lang="en-US" sz="2800" dirty="0"/>
              <a:t>...) – HTTP in most cases</a:t>
            </a:r>
          </a:p>
          <a:p>
            <a:pPr lvl="1"/>
            <a:r>
              <a:rPr lang="en-US" sz="2800" dirty="0"/>
              <a:t>Host or IP address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www.softuni.bg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gmail.com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127.0.0.1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web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Port (the default port is </a:t>
            </a:r>
            <a:r>
              <a:rPr lang="en-US" sz="2800" b="1" dirty="0">
                <a:solidFill>
                  <a:schemeClr val="bg1"/>
                </a:solidFill>
              </a:rPr>
              <a:t>80</a:t>
            </a:r>
            <a:r>
              <a:rPr lang="en-US" sz="2800" dirty="0"/>
              <a:t>) – a number in range [</a:t>
            </a:r>
            <a:r>
              <a:rPr lang="en-US" sz="2800" b="1" dirty="0">
                <a:solidFill>
                  <a:schemeClr val="bg1"/>
                </a:solidFill>
              </a:rPr>
              <a:t>0…65535</a:t>
            </a:r>
            <a:r>
              <a:rPr lang="en-US" sz="2800" dirty="0"/>
              <a:t>]</a:t>
            </a:r>
          </a:p>
          <a:p>
            <a:pPr lvl="1"/>
            <a:r>
              <a:rPr lang="en-US" sz="2800" dirty="0"/>
              <a:t>Path (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/forum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/path/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index.php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Query string 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?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id=27&amp;lang=en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Fragment (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#lectures</a:t>
            </a:r>
            <a:r>
              <a:rPr lang="en-US" sz="2800" dirty="0"/>
              <a:t>) – used on the client to navigate to some section</a:t>
            </a:r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Uniform Resource Locator (URL)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113065" y="1163506"/>
            <a:ext cx="7962694" cy="1206761"/>
            <a:chOff x="630062" y="1746843"/>
            <a:chExt cx="7962694" cy="1206761"/>
          </a:xfrm>
        </p:grpSpPr>
        <p:sp>
          <p:nvSpPr>
            <p:cNvPr id="470020" name="Rectangle 4"/>
            <p:cNvSpPr>
              <a:spLocks noChangeArrowheads="1"/>
            </p:cNvSpPr>
            <p:nvPr/>
          </p:nvSpPr>
          <p:spPr bwMode="auto">
            <a:xfrm>
              <a:off x="833435" y="1746843"/>
              <a:ext cx="7759321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http://mysite.com:8080/demo/index.php?id=27&amp;lang=en#lectures</a:t>
              </a:r>
            </a:p>
          </p:txBody>
        </p:sp>
        <p:sp>
          <p:nvSpPr>
            <p:cNvPr id="3" name="Right Brace 2"/>
            <p:cNvSpPr/>
            <p:nvPr/>
          </p:nvSpPr>
          <p:spPr>
            <a:xfrm rot="5400000">
              <a:off x="1104286" y="2053847"/>
              <a:ext cx="204683" cy="587630"/>
            </a:xfrm>
            <a:prstGeom prst="rightBrac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30062" y="2553494"/>
              <a:ext cx="1129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/>
                <a:t>Protocol</a:t>
              </a:r>
            </a:p>
          </p:txBody>
        </p:sp>
        <p:sp>
          <p:nvSpPr>
            <p:cNvPr id="9" name="Right Brace 8"/>
            <p:cNvSpPr/>
            <p:nvPr/>
          </p:nvSpPr>
          <p:spPr>
            <a:xfrm rot="5400000">
              <a:off x="2332097" y="1649122"/>
              <a:ext cx="241324" cy="1385890"/>
            </a:xfrm>
            <a:prstGeom prst="rightBrac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14868" y="2551873"/>
              <a:ext cx="807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/>
                <a:t>Host</a:t>
              </a:r>
              <a:endParaRPr lang="en-GB" sz="2000" b="1" dirty="0"/>
            </a:p>
          </p:txBody>
        </p:sp>
        <p:sp>
          <p:nvSpPr>
            <p:cNvPr id="11" name="Right Brace 10"/>
            <p:cNvSpPr/>
            <p:nvPr/>
          </p:nvSpPr>
          <p:spPr>
            <a:xfrm rot="5400000">
              <a:off x="3378075" y="2072324"/>
              <a:ext cx="241324" cy="549912"/>
            </a:xfrm>
            <a:prstGeom prst="rightBrac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65233" y="2487886"/>
              <a:ext cx="667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/>
                <a:t>Port</a:t>
              </a:r>
            </a:p>
          </p:txBody>
        </p:sp>
        <p:sp>
          <p:nvSpPr>
            <p:cNvPr id="13" name="Right Brace 12"/>
            <p:cNvSpPr/>
            <p:nvPr/>
          </p:nvSpPr>
          <p:spPr>
            <a:xfrm rot="5400000">
              <a:off x="4606379" y="1498279"/>
              <a:ext cx="210186" cy="1718715"/>
            </a:xfrm>
            <a:prstGeom prst="rightBrac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68031" y="2495400"/>
              <a:ext cx="667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/>
                <a:t>Path</a:t>
              </a:r>
            </a:p>
          </p:txBody>
        </p:sp>
        <p:sp>
          <p:nvSpPr>
            <p:cNvPr id="15" name="Right Brace 14"/>
            <p:cNvSpPr/>
            <p:nvPr/>
          </p:nvSpPr>
          <p:spPr>
            <a:xfrm rot="5400000">
              <a:off x="6387887" y="1527350"/>
              <a:ext cx="234757" cy="1645260"/>
            </a:xfrm>
            <a:prstGeom prst="rightBrac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74576" y="2515117"/>
              <a:ext cx="16613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/>
                <a:t>Query String</a:t>
              </a:r>
            </a:p>
          </p:txBody>
        </p:sp>
        <p:sp>
          <p:nvSpPr>
            <p:cNvPr id="17" name="Right Brace 16"/>
            <p:cNvSpPr/>
            <p:nvPr/>
          </p:nvSpPr>
          <p:spPr>
            <a:xfrm rot="5400000">
              <a:off x="7854758" y="1850004"/>
              <a:ext cx="245016" cy="1010212"/>
            </a:xfrm>
            <a:prstGeom prst="rightBrac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58223" y="2515117"/>
              <a:ext cx="12345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/>
                <a:t>Fragment</a:t>
              </a:r>
            </a:p>
          </p:txBody>
        </p:sp>
      </p:grpSp>
      <p:sp>
        <p:nvSpPr>
          <p:cNvPr id="26" name="Slide Number">
            <a:extLst>
              <a:ext uri="{FF2B5EF4-FFF2-40B4-BE49-F238E27FC236}">
                <a16:creationId xmlns:a16="http://schemas.microsoft.com/office/drawing/2014/main" id="{2D4F2519-62E1-42C9-B8C7-785F622ECC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383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0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47001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D92839F-3D82-4D7D-891D-00F07D26F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295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String </a:t>
            </a:r>
            <a:r>
              <a:rPr lang="en-US"/>
              <a:t>in C# 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CD9D1-18D1-4FB9-81B9-F172BB989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544" y="4282518"/>
            <a:ext cx="9930912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http://example.com/path/to/page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?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name=ferret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color=purple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4130C082-38AD-4FD0-B7E8-771CFFD3AFCC}"/>
              </a:ext>
            </a:extLst>
          </p:cNvPr>
          <p:cNvSpPr txBox="1">
            <a:spLocks/>
          </p:cNvSpPr>
          <p:nvPr/>
        </p:nvSpPr>
        <p:spPr>
          <a:xfrm>
            <a:off x="190413" y="1151122"/>
            <a:ext cx="11804822" cy="2963678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/>
              <a:t>Query string contains data that </a:t>
            </a:r>
            <a:r>
              <a:rPr lang="en-US" b="1" dirty="0">
                <a:solidFill>
                  <a:schemeClr val="bg1"/>
                </a:solidFill>
              </a:rPr>
              <a:t>is not part </a:t>
            </a:r>
            <a:r>
              <a:rPr lang="en-US" dirty="0"/>
              <a:t>of the path structure</a:t>
            </a:r>
          </a:p>
          <a:p>
            <a:pPr>
              <a:lnSpc>
                <a:spcPct val="110000"/>
              </a:lnSpc>
            </a:pPr>
            <a:r>
              <a:rPr lang="en-US" dirty="0"/>
              <a:t>Commonly used in </a:t>
            </a:r>
            <a:r>
              <a:rPr lang="en-US" b="1" dirty="0">
                <a:solidFill>
                  <a:schemeClr val="bg1"/>
                </a:solidFill>
              </a:rPr>
              <a:t>searches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dynamic</a:t>
            </a:r>
            <a:r>
              <a:rPr lang="en-US" dirty="0"/>
              <a:t> pages</a:t>
            </a:r>
          </a:p>
          <a:p>
            <a:pPr>
              <a:lnSpc>
                <a:spcPct val="110000"/>
              </a:lnSpc>
            </a:pPr>
            <a:r>
              <a:rPr lang="en-US" dirty="0"/>
              <a:t>It is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part of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following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question mark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Multiple</a:t>
            </a:r>
            <a:r>
              <a:rPr lang="bg-BG" dirty="0"/>
              <a:t> </a:t>
            </a:r>
            <a:r>
              <a:rPr lang="en-US" dirty="0"/>
              <a:t>parameters are separated by some delimiter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7D3B4E1-775D-46DB-9529-E7EF62244A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118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Encoding</a:t>
            </a:r>
            <a:endParaRPr lang="bg-BG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17D7BAD-10C9-4711-8158-4A9C263081CD}"/>
              </a:ext>
            </a:extLst>
          </p:cNvPr>
          <p:cNvSpPr txBox="1">
            <a:spLocks noChangeArrowheads="1"/>
          </p:cNvSpPr>
          <p:nvPr/>
        </p:nvSpPr>
        <p:spPr>
          <a:xfrm>
            <a:off x="190413" y="1151121"/>
            <a:ext cx="11892730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/>
              <a:t>URLs are </a:t>
            </a:r>
            <a:r>
              <a:rPr lang="en-US" sz="3000" b="1" dirty="0">
                <a:solidFill>
                  <a:schemeClr val="bg1"/>
                </a:solidFill>
              </a:rPr>
              <a:t>encoded</a:t>
            </a:r>
            <a:r>
              <a:rPr lang="en-US" sz="3000" dirty="0"/>
              <a:t> according RFC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1738</a:t>
            </a:r>
            <a:r>
              <a:rPr lang="en-US" sz="30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Unreserved URL characters – have no special meaning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Reserved URL characters – can have a </a:t>
            </a:r>
            <a:r>
              <a:rPr lang="en-US" sz="3000" b="1" dirty="0">
                <a:solidFill>
                  <a:schemeClr val="bg1"/>
                </a:solidFill>
              </a:rPr>
              <a:t>special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meaning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000" dirty="0"/>
              <a:t>in the URL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Reserved characters are </a:t>
            </a:r>
            <a:r>
              <a:rPr lang="en-US" sz="3000" b="1" dirty="0">
                <a:solidFill>
                  <a:schemeClr val="bg1"/>
                </a:solidFill>
              </a:rPr>
              <a:t>escaped</a:t>
            </a:r>
            <a:r>
              <a:rPr lang="en-US" sz="3000" dirty="0"/>
              <a:t> by </a:t>
            </a:r>
            <a:r>
              <a:rPr lang="en-US" sz="3000" b="1" dirty="0">
                <a:solidFill>
                  <a:schemeClr val="bg1"/>
                </a:solidFill>
              </a:rPr>
              <a:t>percent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encoding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Space</a:t>
            </a:r>
            <a:r>
              <a:rPr lang="en-US" sz="3000" dirty="0"/>
              <a:t> is encoded as "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dirty="0"/>
              <a:t>" or 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%20</a:t>
            </a:r>
            <a:r>
              <a:rPr lang="en-US" sz="3000" dirty="0"/>
              <a:t>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BBBD76-3196-4D05-B2A6-7C64BE5A6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139" y="2416634"/>
            <a:ext cx="2088534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[0-9a-zA-Z]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53667C-168A-487D-8228-53452559C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139" y="3654163"/>
            <a:ext cx="8955866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!  *  '  (  )  ;  :  @  &amp;  =  +  $  /  ,  ?  #  [  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0519B8-EEF5-44C3-8EB2-EB63E9696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139" y="4891692"/>
            <a:ext cx="3749383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%[character hex code]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D1B0FAB-5C9E-48EB-92F4-247F2ED72E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186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>
            <a:extLst>
              <a:ext uri="{FF2B5EF4-FFF2-40B4-BE49-F238E27FC236}">
                <a16:creationId xmlns:a16="http://schemas.microsoft.com/office/drawing/2014/main" id="{C6F9D979-622A-4532-9A40-30B4D29DE7C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0403" y="1151122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All other characters are escaped by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URL Encoding – Examples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4093" y="5739453"/>
            <a:ext cx="2881200" cy="3554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latin typeface="Consolas" pitchFamily="49" charset="0"/>
                <a:cs typeface="Consolas" pitchFamily="49" charset="0"/>
              </a:rPr>
              <a:t>Наков-</a:t>
            </a:r>
            <a:r>
              <a:rPr lang="ja-JP" altLang="en-US" b="1" noProof="1">
                <a:latin typeface="Consolas" pitchFamily="49" charset="0"/>
                <a:cs typeface="Consolas" pitchFamily="49" charset="0"/>
              </a:rPr>
              <a:t>爱</a:t>
            </a:r>
            <a:r>
              <a:rPr lang="en-US" altLang="ja-JP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SoftUni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CEAC20-CD81-49C9-847B-60A7E7BDF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29" y="5735519"/>
            <a:ext cx="8347086" cy="3554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e-DE" b="1" noProof="1">
                <a:latin typeface="Consolas" pitchFamily="49" charset="0"/>
                <a:cs typeface="Consolas" pitchFamily="49" charset="0"/>
              </a:rPr>
              <a:t>%D0%9D%D0%B0%D0%BA%D0%BE%D0%B2-%E7%88%B1-SoftUni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11ED42EF-86D0-4CB7-9AAE-43B7CD058133}"/>
              </a:ext>
            </a:extLst>
          </p:cNvPr>
          <p:cNvSpPr/>
          <p:nvPr/>
        </p:nvSpPr>
        <p:spPr>
          <a:xfrm>
            <a:off x="3211977" y="5766110"/>
            <a:ext cx="343168" cy="3898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53808020-CBDF-479D-8209-B309BD059C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7984622"/>
              </p:ext>
            </p:extLst>
          </p:nvPr>
        </p:nvGraphicFramePr>
        <p:xfrm>
          <a:off x="533400" y="2026920"/>
          <a:ext cx="6858000" cy="323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2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effectLst/>
                        </a:rPr>
                        <a:t>Char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effectLst/>
                        </a:rPr>
                        <a:t>URL  Encoding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щ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%D1%89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08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AutoShape 7">
            <a:extLst>
              <a:ext uri="{FF2B5EF4-FFF2-40B4-BE49-F238E27FC236}">
                <a16:creationId xmlns:a16="http://schemas.microsoft.com/office/drawing/2014/main" id="{85E8F5D9-FD79-4C06-8700-34B7100BE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4500" y="3121736"/>
            <a:ext cx="3133500" cy="1899343"/>
          </a:xfrm>
          <a:prstGeom prst="wedgeRoundRectCallout">
            <a:avLst>
              <a:gd name="adj1" fmla="val -72168"/>
              <a:gd name="adj2" fmla="val 7848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</a:rPr>
              <a:t>Each character is converted to its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ASCII value</a:t>
            </a:r>
            <a:r>
              <a:rPr lang="en-US" sz="2400" b="1" dirty="0">
                <a:solidFill>
                  <a:schemeClr val="bg2"/>
                </a:solidFill>
              </a:rPr>
              <a:t>, represented as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hexadecimal</a:t>
            </a:r>
            <a:r>
              <a:rPr lang="en-US" sz="2400" b="1" dirty="0">
                <a:solidFill>
                  <a:schemeClr val="bg2"/>
                </a:solidFill>
              </a:rPr>
              <a:t> digits</a:t>
            </a:r>
            <a:endParaRPr lang="bg-BG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B05B74B-E831-4724-90B3-8F81757F9B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986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2" grpId="0" animBg="1"/>
      <p:bldP spid="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and Invalid URLs – Examples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49B1F61-E6E8-4FFE-874D-7697DFB1C226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3476863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Some </a:t>
            </a:r>
            <a:r>
              <a:rPr lang="en-US" b="1" dirty="0">
                <a:solidFill>
                  <a:schemeClr val="bg1"/>
                </a:solidFill>
              </a:rPr>
              <a:t>valid</a:t>
            </a:r>
            <a:r>
              <a:rPr lang="en-US" dirty="0"/>
              <a:t> URLs: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Some </a:t>
            </a:r>
            <a:r>
              <a:rPr lang="en-US" b="1" dirty="0">
                <a:solidFill>
                  <a:schemeClr val="bg1"/>
                </a:solidFill>
              </a:rPr>
              <a:t>invalid</a:t>
            </a:r>
            <a:r>
              <a:rPr lang="en-US" dirty="0"/>
              <a:t> URLs: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81B0F1-A358-4A69-A0ED-B91AA2452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433" y="1886129"/>
            <a:ext cx="10790781" cy="764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http://www.google.bg/search?sourceid=navclient&amp;ie=UTF-8&amp;rlz=1T4GGLL_enBG369BG369&amp;q=http+get+vs+post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A72D93-7E00-4091-A3C4-4C236394D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31" y="2980232"/>
            <a:ext cx="10790781" cy="764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http://bg.wikipedia.org/wiki/%D0%A1%D0%BE%D1%84%D1%82%D1%83%D0%B5%D1%80%D0%BD%D0%B0_%D0%B0%D0%BA%D0%B0%D0%B4%D0%B5%D0%BC%D0%B8%D1%8F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B8E822-3F81-487D-B7BE-904D84CFE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31" y="4890802"/>
            <a:ext cx="6993255" cy="428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http://www.google.bg/search?&amp;q=C# .NET 4.0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CA1550-FE58-4C05-BC0D-4985C9FAF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31" y="5715000"/>
            <a:ext cx="10790781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http://www.google.bg/search?&amp;q=</a:t>
            </a:r>
            <a:r>
              <a:rPr lang="bg-BG" sz="2300" b="1" noProof="1">
                <a:latin typeface="Consolas" pitchFamily="49" charset="0"/>
                <a:cs typeface="Consolas" pitchFamily="49" charset="0"/>
              </a:rPr>
              <a:t>бира</a:t>
            </a:r>
            <a:endParaRPr lang="en-US" sz="23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61985BE-BA39-49AC-ACAF-2A0A1C6A03A2}"/>
              </a:ext>
            </a:extLst>
          </p:cNvPr>
          <p:cNvSpPr/>
          <p:nvPr/>
        </p:nvSpPr>
        <p:spPr>
          <a:xfrm>
            <a:off x="5706836" y="4841960"/>
            <a:ext cx="2000250" cy="458096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ED77F4A-3B92-4FCD-B30D-685BC176B95C}"/>
              </a:ext>
            </a:extLst>
          </p:cNvPr>
          <p:cNvSpPr/>
          <p:nvPr/>
        </p:nvSpPr>
        <p:spPr>
          <a:xfrm>
            <a:off x="5706836" y="5715000"/>
            <a:ext cx="839788" cy="458096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4" name="AutoShape 7">
            <a:extLst>
              <a:ext uri="{FF2B5EF4-FFF2-40B4-BE49-F238E27FC236}">
                <a16:creationId xmlns:a16="http://schemas.microsoft.com/office/drawing/2014/main" id="{D879DBEB-5A38-4548-890D-155D375BC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5914" y="3767110"/>
            <a:ext cx="3200400" cy="870522"/>
          </a:xfrm>
          <a:prstGeom prst="wedgeRoundRectCallout">
            <a:avLst>
              <a:gd name="adj1" fmla="val -65548"/>
              <a:gd name="adj2" fmla="val 6390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cs typeface="Consolas" pitchFamily="49" charset="0"/>
              </a:rPr>
              <a:t>Should be:</a:t>
            </a:r>
            <a:br>
              <a:rPr lang="en-US" b="1" noProof="1">
                <a:solidFill>
                  <a:schemeClr val="bg2"/>
                </a:solidFill>
                <a:cs typeface="Consolas" pitchFamily="49" charset="0"/>
              </a:rPr>
            </a:br>
            <a:r>
              <a:rPr lang="en-US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C%23+.NET+4.0</a:t>
            </a:r>
          </a:p>
        </p:txBody>
      </p:sp>
      <p:sp>
        <p:nvSpPr>
          <p:cNvPr id="25" name="AutoShape 7">
            <a:extLst>
              <a:ext uri="{FF2B5EF4-FFF2-40B4-BE49-F238E27FC236}">
                <a16:creationId xmlns:a16="http://schemas.microsoft.com/office/drawing/2014/main" id="{18F7A672-3881-4384-838D-BF531F915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646" y="5362992"/>
            <a:ext cx="3478935" cy="964518"/>
          </a:xfrm>
          <a:prstGeom prst="wedgeRoundRectCallout">
            <a:avLst>
              <a:gd name="adj1" fmla="val -64951"/>
              <a:gd name="adj2" fmla="val -5472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cs typeface="Consolas" pitchFamily="49" charset="0"/>
              </a:rPr>
              <a:t>Should be: </a:t>
            </a:r>
            <a:r>
              <a:rPr lang="en-US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%D0%B1 %D0%B8%D1%80%D0%B0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1B2B2CA1-66E0-425E-9DB1-55F62A25F3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252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Label">
            <a:extLst>
              <a:ext uri="{FF2B5EF4-FFF2-40B4-BE49-F238E27FC236}">
                <a16:creationId xmlns:a16="http://schemas.microsoft.com/office/drawing/2014/main" id="{9D3CB54C-7D33-481F-B36C-6111D7106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4664" y="1431739"/>
            <a:ext cx="2562672" cy="2562672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6203897-D794-4B8B-870B-0FCDC8346E7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336001" y="4704825"/>
            <a:ext cx="11610000" cy="768084"/>
          </a:xfrm>
        </p:spPr>
        <p:txBody>
          <a:bodyPr/>
          <a:lstStyle/>
          <a:p>
            <a:r>
              <a:rPr lang="en-US" dirty="0"/>
              <a:t>MIME and Media Types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13F08D3-F00A-436C-8997-1B3AD3B7782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Multi-purpose Internet Mail Extensions</a:t>
            </a:r>
          </a:p>
        </p:txBody>
      </p:sp>
    </p:spTree>
    <p:extLst>
      <p:ext uri="{BB962C8B-B14F-4D97-AF65-F5344CB8AC3E}">
        <p14:creationId xmlns:p14="http://schemas.microsoft.com/office/powerpoint/2010/main" val="196152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DDEA1-CE3A-40C2-A59B-19498B8EB70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2001" y="1135246"/>
            <a:ext cx="11804822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hlinkClick r:id="rId2"/>
              </a:rPr>
              <a:t>MIME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== Multi-Purpose Internet Mail Extensions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Internet standard for encoding resources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Originally developed for email attachments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Used in many Internet protocols like HTTP and SMTP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MIME?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E2869C-8533-48E6-A70E-3C77439EA5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766" y="3657601"/>
            <a:ext cx="11216087" cy="2884941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ACA4734A-89D8-46AE-A38E-72C248E54D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2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35246"/>
            <a:ext cx="11804822" cy="5570355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200" b="1" dirty="0">
                <a:latin typeface="+mj-lt"/>
                <a:cs typeface="Consolas" panose="020B0609020204030204" pitchFamily="49" charset="0"/>
              </a:rPr>
              <a:t>- </a:t>
            </a:r>
            <a:r>
              <a:rPr lang="en-US" sz="3200" dirty="0"/>
              <a:t>media type of the message content</a:t>
            </a:r>
          </a:p>
          <a:p>
            <a:pPr lvl="2">
              <a:lnSpc>
                <a:spcPct val="100000"/>
              </a:lnSpc>
            </a:pPr>
            <a:r>
              <a:rPr lang="en-US" sz="3200" dirty="0"/>
              <a:t>text/html, image/gif, application/pdf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Content-Disposition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- </a:t>
            </a:r>
            <a:r>
              <a:rPr lang="en-US" sz="3200" dirty="0">
                <a:latin typeface="+mj-lt"/>
              </a:rPr>
              <a:t>specifies the presentation style</a:t>
            </a:r>
          </a:p>
          <a:p>
            <a:pPr lvl="2">
              <a:lnSpc>
                <a:spcPct val="100000"/>
              </a:lnSpc>
            </a:pPr>
            <a:r>
              <a:rPr lang="en-US" sz="3200" dirty="0"/>
              <a:t>attachment; filename=logo.jpg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Multipart messages - multiple resources in a single document</a:t>
            </a:r>
          </a:p>
          <a:p>
            <a:pPr marL="682634" lvl="2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of MIME</a:t>
            </a:r>
          </a:p>
        </p:txBody>
      </p:sp>
      <p:pic>
        <p:nvPicPr>
          <p:cNvPr id="6" name="Graphic 5" descr="Single gear">
            <a:extLst>
              <a:ext uri="{FF2B5EF4-FFF2-40B4-BE49-F238E27FC236}">
                <a16:creationId xmlns:a16="http://schemas.microsoft.com/office/drawing/2014/main" id="{733511AE-B9E2-416F-9CB2-BA297C1B7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644" y="4530033"/>
            <a:ext cx="1742719" cy="1742719"/>
          </a:xfrm>
          <a:prstGeom prst="rect">
            <a:avLst/>
          </a:prstGeom>
        </p:spPr>
      </p:pic>
      <p:pic>
        <p:nvPicPr>
          <p:cNvPr id="8" name="Graphic 7" descr="Printer">
            <a:extLst>
              <a:ext uri="{FF2B5EF4-FFF2-40B4-BE49-F238E27FC236}">
                <a16:creationId xmlns:a16="http://schemas.microsoft.com/office/drawing/2014/main" id="{60E02CAF-25DC-47E6-A0C0-DF4C7B50E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2005" y="4685317"/>
            <a:ext cx="1435179" cy="1435179"/>
          </a:xfrm>
          <a:prstGeom prst="rect">
            <a:avLst/>
          </a:prstGeom>
        </p:spPr>
      </p:pic>
      <p:pic>
        <p:nvPicPr>
          <p:cNvPr id="10" name="Graphic 9" descr="Game controller">
            <a:extLst>
              <a:ext uri="{FF2B5EF4-FFF2-40B4-BE49-F238E27FC236}">
                <a16:creationId xmlns:a16="http://schemas.microsoft.com/office/drawing/2014/main" id="{93DAD49D-B4BF-48AD-98AD-D2C1E527FB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59419" y="4722005"/>
            <a:ext cx="1435178" cy="1435178"/>
          </a:xfrm>
          <a:prstGeom prst="rect">
            <a:avLst/>
          </a:prstGeom>
        </p:spPr>
      </p:pic>
      <p:pic>
        <p:nvPicPr>
          <p:cNvPr id="12" name="Graphic 11" descr="Camera">
            <a:extLst>
              <a:ext uri="{FF2B5EF4-FFF2-40B4-BE49-F238E27FC236}">
                <a16:creationId xmlns:a16="http://schemas.microsoft.com/office/drawing/2014/main" id="{326417E9-6686-44CB-940B-06CF22C0C5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03759" y="4634339"/>
            <a:ext cx="1546489" cy="1546489"/>
          </a:xfrm>
          <a:prstGeom prst="rect">
            <a:avLst/>
          </a:prstGeom>
        </p:spPr>
      </p:pic>
      <p:pic>
        <p:nvPicPr>
          <p:cNvPr id="14" name="Graphic 13" descr="Disk">
            <a:extLst>
              <a:ext uri="{FF2B5EF4-FFF2-40B4-BE49-F238E27FC236}">
                <a16:creationId xmlns:a16="http://schemas.microsoft.com/office/drawing/2014/main" id="{01322FB5-1122-4BE7-8510-22721D1749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59410" y="4722005"/>
            <a:ext cx="1358777" cy="1358777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6E298214-CF45-438E-ACAE-49B4E38A43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179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24514387"/>
              </p:ext>
            </p:extLst>
          </p:nvPr>
        </p:nvGraphicFramePr>
        <p:xfrm>
          <a:off x="1563688" y="1447800"/>
          <a:ext cx="8799512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9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9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b="1" noProof="1">
                          <a:effectLst/>
                        </a:rPr>
                        <a:t>MIME Type / Subtype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b="1" noProof="1">
                          <a:effectLst/>
                        </a:rPr>
                        <a:t>Description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noProof="1">
                          <a:effectLst/>
                        </a:rPr>
                        <a:t>application/json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JSON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image/png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PNG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image/gif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GIF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text/html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text/plain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text/xml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XML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video/mp4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MP4</a:t>
                      </a:r>
                      <a:r>
                        <a:rPr lang="en-GB" sz="2800" baseline="0" noProof="1">
                          <a:effectLst/>
                        </a:rPr>
                        <a:t> video</a:t>
                      </a:r>
                      <a:endParaRPr lang="en-GB" sz="2800" noProof="1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application/pdf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PDF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MIME Media Types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0348625-3854-49AD-95F8-04A59D2852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716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Gears">
            <a:extLst>
              <a:ext uri="{FF2B5EF4-FFF2-40B4-BE49-F238E27FC236}">
                <a16:creationId xmlns:a16="http://schemas.microsoft.com/office/drawing/2014/main" id="{42D86519-9858-4387-AD49-2BE62039E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05873" y="1537996"/>
            <a:ext cx="2180253" cy="218025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84BA900-710F-4F2B-987B-3CFE098C8B9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Dev Tools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9B6A0B3-B3CC-45BF-A5BE-D45332139AE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Tools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241963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Developers – Browser Dev Tools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8442"/>
            <a:ext cx="4800600" cy="41362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602998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hlinkClick r:id="rId3"/>
              </a:rPr>
              <a:t>Chrome Developer Tools</a:t>
            </a:r>
            <a:endParaRPr lang="en-US" sz="2800" dirty="0">
              <a:ln w="0"/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2200" y="6029980"/>
            <a:ext cx="5513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hlinkClick r:id="rId4"/>
              </a:rPr>
              <a:t>Mozilla Developer Tools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86F52C-06D2-4AA3-A5EB-1371CDB228A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967"/>
          <a:stretch/>
        </p:blipFill>
        <p:spPr>
          <a:xfrm>
            <a:off x="6566503" y="1598441"/>
            <a:ext cx="4724400" cy="4180814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6816AAEF-5421-4FC9-93E3-3C5B16E25F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31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7A7A38-4985-45D8-8FC4-FD9F2513803B}"/>
              </a:ext>
            </a:extLst>
          </p:cNvPr>
          <p:cNvSpPr txBox="1"/>
          <p:nvPr/>
        </p:nvSpPr>
        <p:spPr>
          <a:xfrm>
            <a:off x="4633759" y="1902156"/>
            <a:ext cx="2924482" cy="142420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7500" dirty="0">
                <a:solidFill>
                  <a:schemeClr val="bg2"/>
                </a:solidFill>
              </a:rPr>
              <a:t>http://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499168-EE3B-478B-82A0-94C8A3B1F79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HTTP Basics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06A4732-0AB1-4429-AD8C-6A70294ED22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Web Communication Explained</a:t>
            </a:r>
          </a:p>
        </p:txBody>
      </p:sp>
    </p:spTree>
    <p:extLst>
      <p:ext uri="{BB962C8B-B14F-4D97-AF65-F5344CB8AC3E}">
        <p14:creationId xmlns:p14="http://schemas.microsoft.com/office/powerpoint/2010/main" val="378258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Developers – Browser Add-ons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20381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2"/>
              </a:rPr>
              <a:t>Postman</a:t>
            </a:r>
            <a:r>
              <a:rPr lang="en-US" sz="3600" dirty="0"/>
              <a:t> - Chrome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8445" y="5420381"/>
            <a:ext cx="5513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3"/>
              </a:rPr>
              <a:t>Rested</a:t>
            </a:r>
            <a:r>
              <a:rPr lang="en-US" sz="3600" dirty="0"/>
              <a:t> - Firefox</a:t>
            </a:r>
          </a:p>
        </p:txBody>
      </p:sp>
      <p:pic>
        <p:nvPicPr>
          <p:cNvPr id="6146" name="Picture 2" descr="&amp;Rcy;&amp;iecy;&amp;zcy;&amp;ucy;&amp;lcy;&amp;tcy;&amp;acy;&amp;tcy; &amp;scy; &amp;icy;&amp;zcy;&amp;ocy;&amp;bcy;&amp;rcy;&amp;acy;&amp;zhcy;&amp;iecy;&amp;ncy;&amp;icy;&amp;iecy; &amp;zcy;&amp;acy; postman chr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05000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525FF42-1FC8-4EBE-A468-7A70ABBC9B6E}"/>
              </a:ext>
            </a:extLst>
          </p:cNvPr>
          <p:cNvSpPr/>
          <p:nvPr/>
        </p:nvSpPr>
        <p:spPr>
          <a:xfrm>
            <a:off x="7696200" y="2133600"/>
            <a:ext cx="2743200" cy="2743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300" dirty="0">
                <a:solidFill>
                  <a:schemeClr val="bg1"/>
                </a:solidFill>
              </a:rPr>
              <a:t>&lt;/&gt;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CD59774-C276-46C7-A94D-5E1A40315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27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Tools for Developers – Desktop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1" y="5867401"/>
            <a:ext cx="5513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2"/>
              </a:rPr>
              <a:t>Fiddler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D54FCF-5083-4675-B21C-1D7663F7A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082196"/>
            <a:ext cx="3200400" cy="3200400"/>
          </a:xfrm>
          <a:prstGeom prst="rect">
            <a:avLst/>
          </a:prstGeom>
        </p:spPr>
      </p:pic>
      <p:pic>
        <p:nvPicPr>
          <p:cNvPr id="10" name="Picture 2" descr="&amp;Rcy;&amp;iecy;&amp;zcy;&amp;ucy;&amp;lcy;&amp;tcy;&amp;acy;&amp;tcy; &amp;scy; &amp;icy;&amp;zcy;&amp;ocy;&amp;bcy;&amp;rcy;&amp;acy;&amp;zhcy;&amp;iecy;&amp;ncy;&amp;icy;&amp;iecy; &amp;zcy;&amp;acy; postman chrome">
            <a:extLst>
              <a:ext uri="{FF2B5EF4-FFF2-40B4-BE49-F238E27FC236}">
                <a16:creationId xmlns:a16="http://schemas.microsoft.com/office/drawing/2014/main" id="{874AE0CE-8B82-4D88-8394-5D826876B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082196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EE8D64-F524-4879-9513-C426DDEC959D}"/>
              </a:ext>
            </a:extLst>
          </p:cNvPr>
          <p:cNvSpPr txBox="1"/>
          <p:nvPr/>
        </p:nvSpPr>
        <p:spPr>
          <a:xfrm>
            <a:off x="7751234" y="5867400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5"/>
              </a:rPr>
              <a:t>Postman</a:t>
            </a:r>
            <a:endParaRPr lang="en-US" sz="36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D3CB7CE-DFF9-4657-B350-77FE7AB896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77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Handshake">
            <a:extLst>
              <a:ext uri="{FF2B5EF4-FFF2-40B4-BE49-F238E27FC236}">
                <a16:creationId xmlns:a16="http://schemas.microsoft.com/office/drawing/2014/main" id="{BB04CE4D-872C-4B29-BB3C-B805CD0C8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6726" y="1018357"/>
            <a:ext cx="3458548" cy="345854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AA49D4A-5542-4681-B549-6D926B0EB2F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156000" y="4734000"/>
            <a:ext cx="11925000" cy="768084"/>
          </a:xfrm>
        </p:spPr>
        <p:txBody>
          <a:bodyPr/>
          <a:lstStyle/>
          <a:p>
            <a:r>
              <a:rPr lang="en-US" dirty="0"/>
              <a:t>TCP Networking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9C45D6B-1CB3-493F-9078-8FE8AAD080D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TCP Handshake, TCP Listener and Sockets</a:t>
            </a:r>
          </a:p>
        </p:txBody>
      </p:sp>
    </p:spTree>
    <p:extLst>
      <p:ext uri="{BB962C8B-B14F-4D97-AF65-F5344CB8AC3E}">
        <p14:creationId xmlns:p14="http://schemas.microsoft.com/office/powerpoint/2010/main" val="36869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0C0AA12-F268-4813-97D7-8C14C392AD3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9237" y="1151123"/>
            <a:ext cx="11998412" cy="2105262"/>
          </a:xfrm>
        </p:spPr>
        <p:txBody>
          <a:bodyPr/>
          <a:lstStyle/>
          <a:p>
            <a:r>
              <a:rPr lang="en-US" sz="3200" dirty="0"/>
              <a:t>Standard for establishing and maintaining a </a:t>
            </a:r>
            <a:r>
              <a:rPr lang="en-US" sz="3200" b="1" dirty="0">
                <a:solidFill>
                  <a:schemeClr val="bg1"/>
                </a:solidFill>
              </a:rPr>
              <a:t>network conversation</a:t>
            </a:r>
          </a:p>
          <a:p>
            <a:r>
              <a:rPr lang="en-US" sz="3200" dirty="0"/>
              <a:t>Provides </a:t>
            </a:r>
            <a:r>
              <a:rPr lang="en-US" sz="3200" b="1" dirty="0">
                <a:solidFill>
                  <a:schemeClr val="bg1"/>
                </a:solidFill>
              </a:rPr>
              <a:t>error-free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data transmission</a:t>
            </a:r>
          </a:p>
          <a:p>
            <a:r>
              <a:rPr lang="en-US" sz="3200" dirty="0"/>
              <a:t>The connection is established using a </a:t>
            </a:r>
            <a:r>
              <a:rPr lang="en-US" sz="3200" b="1" dirty="0">
                <a:solidFill>
                  <a:schemeClr val="bg1"/>
                </a:solidFill>
              </a:rPr>
              <a:t>three-way handshake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Transmission Control Protocol (TCP)</a:t>
            </a:r>
            <a:endParaRPr lang="en-US" dirty="0"/>
          </a:p>
        </p:txBody>
      </p:sp>
      <p:pic>
        <p:nvPicPr>
          <p:cNvPr id="11" name="Graphic 10" descr="Computer">
            <a:extLst>
              <a:ext uri="{FF2B5EF4-FFF2-40B4-BE49-F238E27FC236}">
                <a16:creationId xmlns:a16="http://schemas.microsoft.com/office/drawing/2014/main" id="{13371AE0-40B0-4EE9-B314-3FE828C42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6815" y="3489101"/>
            <a:ext cx="3124200" cy="3124200"/>
          </a:xfrm>
          <a:prstGeom prst="rect">
            <a:avLst/>
          </a:prstGeom>
        </p:spPr>
      </p:pic>
      <p:pic>
        <p:nvPicPr>
          <p:cNvPr id="14" name="Graphic 13" descr="Laptop">
            <a:extLst>
              <a:ext uri="{FF2B5EF4-FFF2-40B4-BE49-F238E27FC236}">
                <a16:creationId xmlns:a16="http://schemas.microsoft.com/office/drawing/2014/main" id="{8B3AAE06-28DF-46A5-9AA9-2E7008331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2619" y="3489101"/>
            <a:ext cx="3137452" cy="3137452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86CD94D8-E897-4333-8F86-8EAFDD643AC5}"/>
              </a:ext>
            </a:extLst>
          </p:cNvPr>
          <p:cNvSpPr/>
          <p:nvPr/>
        </p:nvSpPr>
        <p:spPr>
          <a:xfrm>
            <a:off x="4461779" y="4670201"/>
            <a:ext cx="3082019" cy="381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ED57C0-27D6-4EE2-9DC3-1E9ABF34B8AB}"/>
              </a:ext>
            </a:extLst>
          </p:cNvPr>
          <p:cNvSpPr txBox="1"/>
          <p:nvPr/>
        </p:nvSpPr>
        <p:spPr>
          <a:xfrm>
            <a:off x="5626084" y="4171149"/>
            <a:ext cx="753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SYN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8BF3B6-2A66-4B7A-8A1B-0E1E01E6DE8E}"/>
              </a:ext>
            </a:extLst>
          </p:cNvPr>
          <p:cNvSpPr txBox="1"/>
          <p:nvPr/>
        </p:nvSpPr>
        <p:spPr>
          <a:xfrm>
            <a:off x="4578753" y="5057827"/>
            <a:ext cx="2971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Synchronize packet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D6AE1068-E431-474E-B306-1FEA9C9506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52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0C0AA12-F268-4813-97D7-8C14C392AD3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9237" y="1151122"/>
            <a:ext cx="11998412" cy="5570355"/>
          </a:xfrm>
        </p:spPr>
        <p:txBody>
          <a:bodyPr/>
          <a:lstStyle/>
          <a:p>
            <a:r>
              <a:rPr lang="en-US" sz="3200" dirty="0"/>
              <a:t>Standard for establishing and maintaining a </a:t>
            </a:r>
            <a:r>
              <a:rPr lang="en-US" sz="3200" b="1" dirty="0">
                <a:solidFill>
                  <a:schemeClr val="bg1"/>
                </a:solidFill>
              </a:rPr>
              <a:t>network conversation</a:t>
            </a:r>
          </a:p>
          <a:p>
            <a:r>
              <a:rPr lang="en-US" sz="3200" dirty="0"/>
              <a:t>Provides </a:t>
            </a:r>
            <a:r>
              <a:rPr lang="en-US" sz="3200" b="1" dirty="0">
                <a:solidFill>
                  <a:schemeClr val="bg1"/>
                </a:solidFill>
              </a:rPr>
              <a:t>error-free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data transmission</a:t>
            </a:r>
          </a:p>
          <a:p>
            <a:r>
              <a:rPr lang="en-US" sz="3200" dirty="0"/>
              <a:t>The connection is established using a </a:t>
            </a:r>
            <a:r>
              <a:rPr lang="en-US" sz="3200" b="1" dirty="0">
                <a:solidFill>
                  <a:schemeClr val="bg1"/>
                </a:solidFill>
              </a:rPr>
              <a:t>three-way handshake</a:t>
            </a:r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Transmission Control Protocol (TCP)</a:t>
            </a:r>
            <a:endParaRPr lang="en-US" dirty="0"/>
          </a:p>
        </p:txBody>
      </p:sp>
      <p:pic>
        <p:nvPicPr>
          <p:cNvPr id="11" name="Graphic 10" descr="Computer">
            <a:extLst>
              <a:ext uri="{FF2B5EF4-FFF2-40B4-BE49-F238E27FC236}">
                <a16:creationId xmlns:a16="http://schemas.microsoft.com/office/drawing/2014/main" id="{13371AE0-40B0-4EE9-B314-3FE828C42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6815" y="3489101"/>
            <a:ext cx="3124200" cy="3124200"/>
          </a:xfrm>
          <a:prstGeom prst="rect">
            <a:avLst/>
          </a:prstGeom>
        </p:spPr>
      </p:pic>
      <p:pic>
        <p:nvPicPr>
          <p:cNvPr id="14" name="Graphic 13" descr="Laptop">
            <a:extLst>
              <a:ext uri="{FF2B5EF4-FFF2-40B4-BE49-F238E27FC236}">
                <a16:creationId xmlns:a16="http://schemas.microsoft.com/office/drawing/2014/main" id="{8B3AAE06-28DF-46A5-9AA9-2E7008331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2619" y="3489101"/>
            <a:ext cx="3137452" cy="3137452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86CD94D8-E897-4333-8F86-8EAFDD643AC5}"/>
              </a:ext>
            </a:extLst>
          </p:cNvPr>
          <p:cNvSpPr/>
          <p:nvPr/>
        </p:nvSpPr>
        <p:spPr>
          <a:xfrm rot="10800000">
            <a:off x="4461779" y="4670201"/>
            <a:ext cx="3082019" cy="381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ED57C0-27D6-4EE2-9DC3-1E9ABF34B8AB}"/>
              </a:ext>
            </a:extLst>
          </p:cNvPr>
          <p:cNvSpPr txBox="1"/>
          <p:nvPr/>
        </p:nvSpPr>
        <p:spPr>
          <a:xfrm>
            <a:off x="5197791" y="4146978"/>
            <a:ext cx="1609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SYN - 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8BF3B6-2A66-4B7A-8A1B-0E1E01E6DE8E}"/>
              </a:ext>
            </a:extLst>
          </p:cNvPr>
          <p:cNvSpPr txBox="1"/>
          <p:nvPr/>
        </p:nvSpPr>
        <p:spPr>
          <a:xfrm>
            <a:off x="4550145" y="5057828"/>
            <a:ext cx="29052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Synchronize</a:t>
            </a:r>
          </a:p>
          <a:p>
            <a:pPr algn="ctr"/>
            <a:r>
              <a:rPr lang="en-US" sz="2800" dirty="0"/>
              <a:t>Acknowledgement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2565C05-4C7F-42E6-ACDA-8E793D3F05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856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0C0AA12-F268-4813-97D7-8C14C392AD3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9237" y="1151123"/>
            <a:ext cx="11998412" cy="2217776"/>
          </a:xfrm>
        </p:spPr>
        <p:txBody>
          <a:bodyPr/>
          <a:lstStyle/>
          <a:p>
            <a:r>
              <a:rPr lang="en-US" sz="3200" dirty="0"/>
              <a:t>Standard for establishing and maintaining a </a:t>
            </a:r>
            <a:r>
              <a:rPr lang="en-US" sz="3200" b="1" dirty="0">
                <a:solidFill>
                  <a:schemeClr val="bg1"/>
                </a:solidFill>
              </a:rPr>
              <a:t>network conversation</a:t>
            </a:r>
          </a:p>
          <a:p>
            <a:r>
              <a:rPr lang="en-US" sz="3200" dirty="0"/>
              <a:t>Provides </a:t>
            </a:r>
            <a:r>
              <a:rPr lang="en-US" sz="3200" b="1" dirty="0">
                <a:solidFill>
                  <a:schemeClr val="bg1"/>
                </a:solidFill>
              </a:rPr>
              <a:t>error-free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data transmission</a:t>
            </a:r>
          </a:p>
          <a:p>
            <a:r>
              <a:rPr lang="en-US" sz="3200" dirty="0"/>
              <a:t>The connection is established using a </a:t>
            </a:r>
            <a:r>
              <a:rPr lang="en-US" sz="3200" b="1" dirty="0">
                <a:solidFill>
                  <a:schemeClr val="bg1"/>
                </a:solidFill>
              </a:rPr>
              <a:t>three-way handshake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Transmission Control Protocol (TCP)</a:t>
            </a:r>
            <a:endParaRPr lang="en-US" dirty="0"/>
          </a:p>
        </p:txBody>
      </p:sp>
      <p:pic>
        <p:nvPicPr>
          <p:cNvPr id="11" name="Graphic 10" descr="Computer">
            <a:extLst>
              <a:ext uri="{FF2B5EF4-FFF2-40B4-BE49-F238E27FC236}">
                <a16:creationId xmlns:a16="http://schemas.microsoft.com/office/drawing/2014/main" id="{13371AE0-40B0-4EE9-B314-3FE828C42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36815" y="3489101"/>
            <a:ext cx="3124200" cy="3124200"/>
          </a:xfrm>
          <a:prstGeom prst="rect">
            <a:avLst/>
          </a:prstGeom>
        </p:spPr>
      </p:pic>
      <p:pic>
        <p:nvPicPr>
          <p:cNvPr id="14" name="Graphic 13" descr="Laptop">
            <a:extLst>
              <a:ext uri="{FF2B5EF4-FFF2-40B4-BE49-F238E27FC236}">
                <a16:creationId xmlns:a16="http://schemas.microsoft.com/office/drawing/2014/main" id="{8B3AAE06-28DF-46A5-9AA9-2E70083316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2619" y="3489101"/>
            <a:ext cx="3137452" cy="31374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2ED57C0-27D6-4EE2-9DC3-1E9ABF34B8AB}"/>
              </a:ext>
            </a:extLst>
          </p:cNvPr>
          <p:cNvSpPr txBox="1"/>
          <p:nvPr/>
        </p:nvSpPr>
        <p:spPr>
          <a:xfrm>
            <a:off x="5619219" y="4146981"/>
            <a:ext cx="767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8BF3B6-2A66-4B7A-8A1B-0E1E01E6DE8E}"/>
              </a:ext>
            </a:extLst>
          </p:cNvPr>
          <p:cNvSpPr txBox="1"/>
          <p:nvPr/>
        </p:nvSpPr>
        <p:spPr>
          <a:xfrm>
            <a:off x="4550145" y="5057827"/>
            <a:ext cx="2905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Acknowledgement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8E3C302-62DD-493B-AF0E-BFBE99794CD4}"/>
              </a:ext>
            </a:extLst>
          </p:cNvPr>
          <p:cNvSpPr/>
          <p:nvPr/>
        </p:nvSpPr>
        <p:spPr>
          <a:xfrm>
            <a:off x="4461779" y="4670201"/>
            <a:ext cx="3082019" cy="381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01EC4D4-DA62-44CA-A860-DC926246D6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544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0C0AA12-F268-4813-97D7-8C14C392AD3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9237" y="1151122"/>
            <a:ext cx="11998412" cy="2077329"/>
          </a:xfrm>
        </p:spPr>
        <p:txBody>
          <a:bodyPr/>
          <a:lstStyle/>
          <a:p>
            <a:r>
              <a:rPr lang="en-US" sz="3200" dirty="0"/>
              <a:t>Standard for establishing and maintaining a </a:t>
            </a:r>
            <a:r>
              <a:rPr lang="en-US" sz="3200" b="1" dirty="0">
                <a:solidFill>
                  <a:schemeClr val="bg1"/>
                </a:solidFill>
              </a:rPr>
              <a:t>network conversation</a:t>
            </a:r>
          </a:p>
          <a:p>
            <a:r>
              <a:rPr lang="en-US" sz="3200" dirty="0"/>
              <a:t>Provides </a:t>
            </a:r>
            <a:r>
              <a:rPr lang="en-US" sz="3200" b="1" dirty="0">
                <a:solidFill>
                  <a:schemeClr val="bg1"/>
                </a:solidFill>
              </a:rPr>
              <a:t>error-free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data transmission</a:t>
            </a:r>
          </a:p>
          <a:p>
            <a:r>
              <a:rPr lang="en-US" sz="3200" dirty="0"/>
              <a:t>The connection is established using a </a:t>
            </a:r>
            <a:r>
              <a:rPr lang="en-US" sz="3200" b="1" dirty="0">
                <a:solidFill>
                  <a:schemeClr val="bg1"/>
                </a:solidFill>
              </a:rPr>
              <a:t>three-way handshake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Transmission Control Protocol (TCP)</a:t>
            </a:r>
            <a:endParaRPr lang="en-US" dirty="0"/>
          </a:p>
        </p:txBody>
      </p:sp>
      <p:pic>
        <p:nvPicPr>
          <p:cNvPr id="11" name="Graphic 10" descr="Computer">
            <a:extLst>
              <a:ext uri="{FF2B5EF4-FFF2-40B4-BE49-F238E27FC236}">
                <a16:creationId xmlns:a16="http://schemas.microsoft.com/office/drawing/2014/main" id="{13371AE0-40B0-4EE9-B314-3FE828C42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6815" y="3489101"/>
            <a:ext cx="3124200" cy="3124200"/>
          </a:xfrm>
          <a:prstGeom prst="rect">
            <a:avLst/>
          </a:prstGeom>
        </p:spPr>
      </p:pic>
      <p:pic>
        <p:nvPicPr>
          <p:cNvPr id="14" name="Graphic 13" descr="Laptop">
            <a:extLst>
              <a:ext uri="{FF2B5EF4-FFF2-40B4-BE49-F238E27FC236}">
                <a16:creationId xmlns:a16="http://schemas.microsoft.com/office/drawing/2014/main" id="{8B3AAE06-28DF-46A5-9AA9-2E7008331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2619" y="3489101"/>
            <a:ext cx="3137452" cy="31374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2ED57C0-27D6-4EE2-9DC3-1E9ABF34B8AB}"/>
              </a:ext>
            </a:extLst>
          </p:cNvPr>
          <p:cNvSpPr txBox="1"/>
          <p:nvPr/>
        </p:nvSpPr>
        <p:spPr>
          <a:xfrm>
            <a:off x="3862036" y="4306270"/>
            <a:ext cx="4138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Connection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Established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27CFA8CD-3929-4A3B-A94A-8307483B9817}"/>
              </a:ext>
            </a:extLst>
          </p:cNvPr>
          <p:cNvSpPr/>
          <p:nvPr/>
        </p:nvSpPr>
        <p:spPr>
          <a:xfrm>
            <a:off x="4440282" y="5090140"/>
            <a:ext cx="3069856" cy="387626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EF121FB5-B588-4392-9F75-12E987632C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844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75C3F-61F9-4394-BF80-A2D2950DCCD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2002" y="1151122"/>
            <a:ext cx="11804821" cy="5570355"/>
          </a:xfrm>
        </p:spPr>
        <p:txBody>
          <a:bodyPr/>
          <a:lstStyle/>
          <a:p>
            <a:r>
              <a:rPr lang="en-US" sz="3200" dirty="0"/>
              <a:t>Provides methods that listen for and accept incoming connection </a:t>
            </a:r>
            <a:r>
              <a:rPr lang="bg-BG" sz="3200" dirty="0"/>
              <a:t/>
            </a:r>
            <a:br>
              <a:rPr lang="bg-BG" sz="3200" dirty="0"/>
            </a:br>
            <a:r>
              <a:rPr lang="en-US" sz="3200" dirty="0"/>
              <a:t>requests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TCP Listener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34073D-1C4E-497B-8902-2B712AF92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50" y="2590801"/>
            <a:ext cx="11262623" cy="37463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static async Task ServerListen()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port = 8000;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IPAddress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ipAddress =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IPAddress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.Parse("127.0.0.1");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TcpListener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server = new TcpListener(ipAddress, port);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server.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6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Establish</a:t>
            </a:r>
            <a:r>
              <a:rPr lang="bg-BG" sz="26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а</a:t>
            </a:r>
            <a:r>
              <a:rPr lang="en-US" sz="26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connection and read request</a:t>
            </a:r>
          </a:p>
          <a:p>
            <a:pPr marL="182880"/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DB487FB-72C8-4CF1-9BC3-D5314A95D0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993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Connecting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sending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and </a:t>
            </a:r>
            <a:r>
              <a:rPr lang="en-US" b="1" dirty="0">
                <a:solidFill>
                  <a:schemeClr val="bg1"/>
                </a:solidFill>
              </a:rPr>
              <a:t>receiving</a:t>
            </a:r>
            <a:r>
              <a:rPr lang="en-US" dirty="0"/>
              <a:t> stream data over a network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TCP Client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E3B45E-A3E8-4BB1-B032-FFBDAC78A5CE}"/>
              </a:ext>
            </a:extLst>
          </p:cNvPr>
          <p:cNvSpPr/>
          <p:nvPr/>
        </p:nvSpPr>
        <p:spPr>
          <a:xfrm>
            <a:off x="4343400" y="1909980"/>
            <a:ext cx="64008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6468DFA8-F8D0-4AD8-BFE9-70C1425A5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0062" y="2849555"/>
            <a:ext cx="3736761" cy="586523"/>
          </a:xfrm>
          <a:prstGeom prst="wedgeRoundRectCallout">
            <a:avLst>
              <a:gd name="adj1" fmla="val -35928"/>
              <a:gd name="adj2" fmla="val -103115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Connecting with client</a:t>
            </a:r>
            <a:endParaRPr lang="bg-BG" sz="26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F24E6-45F9-4D6F-B61D-83B9431EB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1858596"/>
            <a:ext cx="11163397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client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AcceptTcpClientAsync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Console.WriteLine("Client connected.");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buffer, 0, buffer.Length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GetStream()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data, 0, data.Length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Dispose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706148EB-21B8-4352-930A-6CEBB71C56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692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Connecting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sending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and </a:t>
            </a:r>
            <a:r>
              <a:rPr lang="en-US" b="1" dirty="0">
                <a:solidFill>
                  <a:schemeClr val="bg1"/>
                </a:solidFill>
              </a:rPr>
              <a:t>receiving</a:t>
            </a:r>
            <a:r>
              <a:rPr lang="en-US" dirty="0"/>
              <a:t> stream data over a network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TCP Client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1858596"/>
            <a:ext cx="11163397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client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AcceptTcpClientAsync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Console.WriteLine("Client connected.");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buffer, 0, buffer.Length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GetStream()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data, 0, data.Length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Dispose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E3B45E-A3E8-4BB1-B032-FFBDAC78A5CE}"/>
              </a:ext>
            </a:extLst>
          </p:cNvPr>
          <p:cNvSpPr/>
          <p:nvPr/>
        </p:nvSpPr>
        <p:spPr>
          <a:xfrm>
            <a:off x="1981200" y="3635161"/>
            <a:ext cx="85344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6468DFA8-F8D0-4AD8-BFE9-70C1425A5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163" y="2516629"/>
            <a:ext cx="3680335" cy="1012172"/>
          </a:xfrm>
          <a:prstGeom prst="wedgeRoundRectCallout">
            <a:avLst>
              <a:gd name="adj1" fmla="val -74868"/>
              <a:gd name="adj2" fmla="val 52235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Reads data from client's </a:t>
            </a:r>
            <a:r>
              <a:rPr lang="en-US" sz="26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NetworkStream</a:t>
            </a:r>
            <a:endParaRPr lang="en-US" sz="2600" b="1" noProof="1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3E6E799-1CD2-43E6-96F0-F9CF6B5FA0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1064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Web Server Work Model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H="1">
            <a:off x="3198667" y="2855737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90743" y="1916190"/>
            <a:ext cx="14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5488" y="2942869"/>
            <a:ext cx="1637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Response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3198667" y="2516179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39" y="1778189"/>
            <a:ext cx="1638463" cy="196321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105400" y="111685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Server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8FB8100-7456-4FFD-9A18-B473364EE6ED}"/>
              </a:ext>
            </a:extLst>
          </p:cNvPr>
          <p:cNvGrpSpPr/>
          <p:nvPr/>
        </p:nvGrpSpPr>
        <p:grpSpPr>
          <a:xfrm>
            <a:off x="5956675" y="4355957"/>
            <a:ext cx="2729038" cy="2168879"/>
            <a:chOff x="4451000" y="4330968"/>
            <a:chExt cx="2729038" cy="2168879"/>
          </a:xfrm>
        </p:grpSpPr>
        <p:sp>
          <p:nvSpPr>
            <p:cNvPr id="34" name="TextBox 33"/>
            <p:cNvSpPr txBox="1"/>
            <p:nvPr/>
          </p:nvSpPr>
          <p:spPr>
            <a:xfrm>
              <a:off x="4516679" y="4330968"/>
              <a:ext cx="2424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Resources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1845" y="4819918"/>
              <a:ext cx="1201332" cy="1201332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451000" y="5976627"/>
              <a:ext cx="2729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HTML, PDF, JPG…</a:t>
              </a:r>
              <a:endParaRPr lang="en-US" sz="2800" dirty="0">
                <a:solidFill>
                  <a:srgbClr val="92D05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61852" y="111317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78" y="1997871"/>
            <a:ext cx="2020543" cy="1660031"/>
          </a:xfrm>
          <a:prstGeom prst="rect">
            <a:avLst/>
          </a:prstGeom>
        </p:spPr>
      </p:pic>
      <p:pic>
        <p:nvPicPr>
          <p:cNvPr id="2069" name="Picture 20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77" y="3739113"/>
            <a:ext cx="709891" cy="709891"/>
          </a:xfrm>
          <a:prstGeom prst="rect">
            <a:avLst/>
          </a:prstGeom>
        </p:spPr>
      </p:pic>
      <p:pic>
        <p:nvPicPr>
          <p:cNvPr id="2071" name="Picture 20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3739113"/>
            <a:ext cx="716501" cy="716501"/>
          </a:xfrm>
          <a:prstGeom prst="rect">
            <a:avLst/>
          </a:prstGeom>
        </p:spPr>
      </p:pic>
      <p:pic>
        <p:nvPicPr>
          <p:cNvPr id="2072" name="Picture 20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16" y="3697763"/>
            <a:ext cx="771119" cy="771119"/>
          </a:xfrm>
          <a:prstGeom prst="rect">
            <a:avLst/>
          </a:prstGeom>
        </p:spPr>
      </p:pic>
      <p:pic>
        <p:nvPicPr>
          <p:cNvPr id="2075" name="Picture 20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37" y="2089735"/>
            <a:ext cx="1870776" cy="112084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429788" y="1121373"/>
            <a:ext cx="190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Technology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259037" y="2514600"/>
            <a:ext cx="854053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H="1" flipV="1">
            <a:off x="9768000" y="3411337"/>
            <a:ext cx="531398" cy="1303238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5D1BEA1-1540-43B0-BA39-2AE40F890ACF}"/>
              </a:ext>
            </a:extLst>
          </p:cNvPr>
          <p:cNvGrpSpPr/>
          <p:nvPr/>
        </p:nvGrpSpPr>
        <p:grpSpPr>
          <a:xfrm>
            <a:off x="10151160" y="4748846"/>
            <a:ext cx="1659840" cy="1821243"/>
            <a:chOff x="9997101" y="4430907"/>
            <a:chExt cx="1659840" cy="18212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0372" y="4978852"/>
              <a:ext cx="1273298" cy="1273298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9997101" y="4430907"/>
              <a:ext cx="1659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Database</a:t>
              </a:r>
            </a:p>
          </p:txBody>
        </p:sp>
      </p:grp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7755257" y="3411338"/>
            <a:ext cx="626714" cy="904141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CFA6880E-A284-4520-BAFF-4F464A6813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3142">
            <a:off x="7915773" y="1518495"/>
            <a:ext cx="2263324" cy="2263324"/>
          </a:xfrm>
          <a:prstGeom prst="rect">
            <a:avLst/>
          </a:prstGeom>
        </p:spPr>
      </p:pic>
      <p:sp>
        <p:nvSpPr>
          <p:cNvPr id="32" name="Slide Number">
            <a:extLst>
              <a:ext uri="{FF2B5EF4-FFF2-40B4-BE49-F238E27FC236}">
                <a16:creationId xmlns:a16="http://schemas.microsoft.com/office/drawing/2014/main" id="{A5D8D36A-B4D0-49FB-9B6B-38B1901BE4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651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9" grpId="0"/>
      <p:bldP spid="33" grpId="0"/>
      <p:bldP spid="15" grpId="0"/>
      <p:bldP spid="3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Connecting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sending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and </a:t>
            </a:r>
            <a:r>
              <a:rPr lang="en-US" b="1" dirty="0">
                <a:solidFill>
                  <a:schemeClr val="bg1"/>
                </a:solidFill>
              </a:rPr>
              <a:t>receiving</a:t>
            </a:r>
            <a:r>
              <a:rPr lang="en-US" dirty="0"/>
              <a:t> stream data over a network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TCP Client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1858596"/>
            <a:ext cx="11163397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client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AcceptTcpClientAsync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Console.WriteLine("Client connected.");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buffer, 0, buffer.Length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GetStream()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data, 0, data.Length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Dispose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E3B45E-A3E8-4BB1-B032-FFBDAC78A5CE}"/>
              </a:ext>
            </a:extLst>
          </p:cNvPr>
          <p:cNvSpPr/>
          <p:nvPr/>
        </p:nvSpPr>
        <p:spPr>
          <a:xfrm>
            <a:off x="1905000" y="4918054"/>
            <a:ext cx="80772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6468DFA8-F8D0-4AD8-BFE9-70C1425A5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090" y="5427178"/>
            <a:ext cx="3294110" cy="1012172"/>
          </a:xfrm>
          <a:prstGeom prst="wedgeRoundRectCallout">
            <a:avLst>
              <a:gd name="adj1" fmla="val -67087"/>
              <a:gd name="adj2" fmla="val -39872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Writes data to client's </a:t>
            </a:r>
            <a:r>
              <a:rPr lang="en-US" sz="26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NetworkStream</a:t>
            </a:r>
            <a:endParaRPr lang="en-US" sz="2600" b="1" noProof="1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1D7E9B9C-1137-48F5-9634-29819D2B04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3690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Connecting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sending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and </a:t>
            </a:r>
            <a:r>
              <a:rPr lang="en-US" b="1" dirty="0">
                <a:solidFill>
                  <a:schemeClr val="bg1"/>
                </a:solidFill>
              </a:rPr>
              <a:t>receiving</a:t>
            </a:r>
            <a:r>
              <a:rPr lang="en-US" dirty="0"/>
              <a:t> stream data over a network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TCP Client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1858596"/>
            <a:ext cx="11163397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client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AcceptTcpClientAsync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Console.WriteLine("Client connected.");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buffer, 0, buffer.Length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GetStream()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data, 0, data.Length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client.GetStream().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Dispose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E3B45E-A3E8-4BB1-B032-FFBDAC78A5CE}"/>
              </a:ext>
            </a:extLst>
          </p:cNvPr>
          <p:cNvSpPr/>
          <p:nvPr/>
        </p:nvSpPr>
        <p:spPr>
          <a:xfrm>
            <a:off x="1842052" y="5770414"/>
            <a:ext cx="4545566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6468DFA8-F8D0-4AD8-BFE9-70C1425A5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3611" y="5641091"/>
            <a:ext cx="3936506" cy="586523"/>
          </a:xfrm>
          <a:prstGeom prst="wedgeRoundRectCallout">
            <a:avLst>
              <a:gd name="adj1" fmla="val -60094"/>
              <a:gd name="adj2" fmla="val 1597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Closes the </a:t>
            </a:r>
            <a:r>
              <a:rPr lang="en-US" sz="26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NetworkStream</a:t>
            </a:r>
            <a:endParaRPr lang="en-US" sz="2600" b="1" noProof="1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AD1C7C10-26CC-495E-A14B-8D81A8DDD1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2244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methods and properties for network 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Socket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2324785"/>
            <a:ext cx="11163397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socket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AcceptSocketAsync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(buffer);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Shutdown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SocketShutdown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0FA513-B02D-4B74-ACB8-911E5D0B4185}"/>
              </a:ext>
            </a:extLst>
          </p:cNvPr>
          <p:cNvSpPr/>
          <p:nvPr/>
        </p:nvSpPr>
        <p:spPr>
          <a:xfrm>
            <a:off x="4343400" y="2400922"/>
            <a:ext cx="57912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7C4144DB-FE39-4494-BAAF-44E6DBD04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189" y="3070843"/>
            <a:ext cx="3736761" cy="586523"/>
          </a:xfrm>
          <a:prstGeom prst="wedgeRoundRectCallout">
            <a:avLst>
              <a:gd name="adj1" fmla="val -57288"/>
              <a:gd name="adj2" fmla="val -51700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Connecting with client</a:t>
            </a:r>
            <a:endParaRPr lang="bg-BG" sz="26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312E3A8-F718-49EA-ABAB-6B2F7EBE77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201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methods and properties for network 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Socket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2324785"/>
            <a:ext cx="11163397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socket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AcceptSocketAsync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(buffer);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Shutdown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SocketShutdown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0FA513-B02D-4B74-ACB8-911E5D0B4185}"/>
              </a:ext>
            </a:extLst>
          </p:cNvPr>
          <p:cNvSpPr/>
          <p:nvPr/>
        </p:nvSpPr>
        <p:spPr>
          <a:xfrm>
            <a:off x="627001" y="3691164"/>
            <a:ext cx="466385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7C4144DB-FE39-4494-BAAF-44E6DBD04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594" y="3855102"/>
            <a:ext cx="3736761" cy="586523"/>
          </a:xfrm>
          <a:prstGeom prst="wedgeRoundRectCallout">
            <a:avLst>
              <a:gd name="adj1" fmla="val -58941"/>
              <a:gd name="adj2" fmla="val -28025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Receive data from client</a:t>
            </a:r>
            <a:endParaRPr lang="bg-BG" sz="26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2847DB2-7D37-4061-974E-1BC33C6E92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0171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methods and properties for network 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Socket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2324785"/>
            <a:ext cx="11163397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socket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AcceptSocketAsync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(buffer);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Shutdown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SocketShutdown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0FA513-B02D-4B74-ACB8-911E5D0B4185}"/>
              </a:ext>
            </a:extLst>
          </p:cNvPr>
          <p:cNvSpPr/>
          <p:nvPr/>
        </p:nvSpPr>
        <p:spPr>
          <a:xfrm>
            <a:off x="593950" y="4982816"/>
            <a:ext cx="374945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7C4144DB-FE39-4494-BAAF-44E6DBD04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661" y="5075352"/>
            <a:ext cx="3736761" cy="586523"/>
          </a:xfrm>
          <a:prstGeom prst="wedgeRoundRectCallout">
            <a:avLst>
              <a:gd name="adj1" fmla="val -59284"/>
              <a:gd name="adj2" fmla="val -21954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Send data to client</a:t>
            </a:r>
            <a:endParaRPr lang="bg-BG" sz="26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81E2C95-1B19-4A2D-9C94-F1B6FBBB9B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3112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methods and properties for network 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Socket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2324785"/>
            <a:ext cx="11163397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socket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AcceptSocketAsync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(buffer);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Shutdown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SocketShutdown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0FA513-B02D-4B74-ACB8-911E5D0B4185}"/>
              </a:ext>
            </a:extLst>
          </p:cNvPr>
          <p:cNvSpPr/>
          <p:nvPr/>
        </p:nvSpPr>
        <p:spPr>
          <a:xfrm>
            <a:off x="609600" y="5835774"/>
            <a:ext cx="3048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7C4144DB-FE39-4494-BAAF-44E6DBD04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2254" y="5249251"/>
            <a:ext cx="2945599" cy="586523"/>
          </a:xfrm>
          <a:prstGeom prst="wedgeRoundRectCallout">
            <a:avLst>
              <a:gd name="adj1" fmla="val -69348"/>
              <a:gd name="adj2" fmla="val 35015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Close connection</a:t>
            </a:r>
            <a:endParaRPr lang="bg-BG" sz="26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769A977-9854-460D-BD6D-14D95AB944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2887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methods and properties for network 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Socket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64321-BD9A-4241-8B24-679F8B1B0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14" y="2324785"/>
            <a:ext cx="11163397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socket = await listener.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AcceptSocketAsync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Receive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(buffer);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byte[] data = Encoding.ASCII.GetBytes("Hello!");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Shutdown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SocketShutdown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0FA513-B02D-4B74-ACB8-911E5D0B4185}"/>
              </a:ext>
            </a:extLst>
          </p:cNvPr>
          <p:cNvSpPr/>
          <p:nvPr/>
        </p:nvSpPr>
        <p:spPr>
          <a:xfrm>
            <a:off x="3581400" y="5791449"/>
            <a:ext cx="41148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7C4144DB-FE39-4494-BAAF-44E6DBD04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9873" y="5120529"/>
            <a:ext cx="3276600" cy="1012172"/>
          </a:xfrm>
          <a:prstGeom prst="wedgeRoundRectCallout">
            <a:avLst>
              <a:gd name="adj1" fmla="val -63289"/>
              <a:gd name="adj2" fmla="val 19556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2"/>
                </a:solidFill>
                <a:cs typeface="Consolas" pitchFamily="49" charset="0"/>
              </a:rPr>
              <a:t>Options to disable send/receive</a:t>
            </a:r>
            <a:endParaRPr lang="bg-BG" sz="2600" b="1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6C35241-EFE6-49FF-931C-DA695BBB1B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6955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3D262-3EFF-4362-8EF1-7CD47620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2740132"/>
          </a:xfrm>
        </p:spPr>
        <p:txBody>
          <a:bodyPr/>
          <a:lstStyle/>
          <a:p>
            <a:r>
              <a:rPr lang="en-US" dirty="0"/>
              <a:t>Write a </a:t>
            </a:r>
            <a:r>
              <a:rPr lang="en-US" b="1" dirty="0">
                <a:solidFill>
                  <a:schemeClr val="bg1"/>
                </a:solidFill>
              </a:rPr>
              <a:t>simple web server</a:t>
            </a:r>
          </a:p>
          <a:p>
            <a:pPr lvl="1"/>
            <a:r>
              <a:rPr lang="en-US" dirty="0"/>
              <a:t>Receive a request from a client</a:t>
            </a:r>
          </a:p>
          <a:p>
            <a:pPr lvl="1"/>
            <a:r>
              <a:rPr lang="en-US" dirty="0"/>
              <a:t>Print the request on the console	</a:t>
            </a:r>
          </a:p>
          <a:p>
            <a:pPr lvl="1"/>
            <a:r>
              <a:rPr lang="en-US" dirty="0"/>
              <a:t>Write response to client's interface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Problem: Simple Web Server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7271E4-1779-4E3E-A390-376E7ABAC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58" y="4721874"/>
            <a:ext cx="3352800" cy="10455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957718-62F6-487A-8343-2D45447781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8"/>
          <a:stretch/>
        </p:blipFill>
        <p:spPr>
          <a:xfrm>
            <a:off x="4458566" y="4105102"/>
            <a:ext cx="7441732" cy="22398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090FBA-7AC9-496C-B4FE-BC79F8EFB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0"/>
            <a:ext cx="3891774" cy="1727118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8B5F7583-C9A9-4EAE-BA01-00B2BE10E678}"/>
              </a:ext>
            </a:extLst>
          </p:cNvPr>
          <p:cNvSpPr/>
          <p:nvPr/>
        </p:nvSpPr>
        <p:spPr>
          <a:xfrm>
            <a:off x="3719732" y="5105400"/>
            <a:ext cx="547468" cy="3775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53F9E226-7174-45E2-AD0B-E5999625DF7F}"/>
              </a:ext>
            </a:extLst>
          </p:cNvPr>
          <p:cNvSpPr/>
          <p:nvPr/>
        </p:nvSpPr>
        <p:spPr>
          <a:xfrm flipV="1">
            <a:off x="9222987" y="3479057"/>
            <a:ext cx="381000" cy="4572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C14CC0D-C0DD-488E-B32F-5C2399C4E4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129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Solution: Web Server with TcpClient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E6AF8F-5BD3-4F2A-84C4-D5BDC8C7F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01" y="1216436"/>
            <a:ext cx="11163397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async void Connect(TcpListener listener)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while (true)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Accept TcpClient</a:t>
            </a:r>
          </a:p>
          <a:p>
            <a:pPr marL="182880"/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Read request data</a:t>
            </a:r>
          </a:p>
          <a:p>
            <a:pPr marL="182880"/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Send data to client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var message = Encoding.ASCII.GetString(buffer);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Console.WriteLine(message);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client.GetStream().Dispose();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B9CE14A-8C1E-4DF6-8A82-536B8EFCC3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189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Solution: Web Server with TcpClient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E6AF8F-5BD3-4F2A-84C4-D5BDC8C7F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402" y="1524000"/>
            <a:ext cx="11277604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Main()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IPAddress address = IPAddress.Parse("127.0.0.1");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port = 1300;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TcpListener listener = new TcpListener(address, port);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listener.Start();</a:t>
            </a:r>
          </a:p>
          <a:p>
            <a:pPr marL="182880"/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var task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Run(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=&gt;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(listener)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task.Wait();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F5115FD-37AB-481C-9677-C5996DF543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144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Web Server Work Model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H="1">
            <a:off x="3198667" y="2855737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90743" y="1916190"/>
            <a:ext cx="14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5488" y="2942869"/>
            <a:ext cx="1637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Response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3198667" y="2516179"/>
            <a:ext cx="16764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39" y="1778189"/>
            <a:ext cx="1638463" cy="196321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069854" y="1121373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Server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8FB8100-7456-4FFD-9A18-B473364EE6ED}"/>
              </a:ext>
            </a:extLst>
          </p:cNvPr>
          <p:cNvGrpSpPr/>
          <p:nvPr/>
        </p:nvGrpSpPr>
        <p:grpSpPr>
          <a:xfrm>
            <a:off x="5956675" y="4355957"/>
            <a:ext cx="2729038" cy="2168879"/>
            <a:chOff x="4451000" y="4330968"/>
            <a:chExt cx="2729038" cy="2168879"/>
          </a:xfrm>
        </p:grpSpPr>
        <p:sp>
          <p:nvSpPr>
            <p:cNvPr id="34" name="TextBox 33"/>
            <p:cNvSpPr txBox="1"/>
            <p:nvPr/>
          </p:nvSpPr>
          <p:spPr>
            <a:xfrm>
              <a:off x="4516679" y="4330968"/>
              <a:ext cx="2424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Resources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1845" y="4819918"/>
              <a:ext cx="1201332" cy="1201332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451000" y="5976627"/>
              <a:ext cx="2729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HTML, PDF, JPG…</a:t>
              </a:r>
              <a:endParaRPr lang="en-US" sz="2800" dirty="0">
                <a:solidFill>
                  <a:srgbClr val="92D05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61852" y="111317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78" y="1997871"/>
            <a:ext cx="2020543" cy="1660031"/>
          </a:xfrm>
          <a:prstGeom prst="rect">
            <a:avLst/>
          </a:prstGeom>
        </p:spPr>
      </p:pic>
      <p:pic>
        <p:nvPicPr>
          <p:cNvPr id="2069" name="Picture 20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77" y="3739113"/>
            <a:ext cx="709891" cy="709891"/>
          </a:xfrm>
          <a:prstGeom prst="rect">
            <a:avLst/>
          </a:prstGeom>
        </p:spPr>
      </p:pic>
      <p:pic>
        <p:nvPicPr>
          <p:cNvPr id="2071" name="Picture 20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3739113"/>
            <a:ext cx="716501" cy="716501"/>
          </a:xfrm>
          <a:prstGeom prst="rect">
            <a:avLst/>
          </a:prstGeom>
        </p:spPr>
      </p:pic>
      <p:pic>
        <p:nvPicPr>
          <p:cNvPr id="2072" name="Picture 20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16" y="3697763"/>
            <a:ext cx="771119" cy="771119"/>
          </a:xfrm>
          <a:prstGeom prst="rect">
            <a:avLst/>
          </a:prstGeom>
        </p:spPr>
      </p:pic>
      <p:pic>
        <p:nvPicPr>
          <p:cNvPr id="2075" name="Picture 20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37" y="2089735"/>
            <a:ext cx="1870776" cy="112084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429788" y="1121373"/>
            <a:ext cx="190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Technology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259037" y="2514600"/>
            <a:ext cx="854053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H="1" flipV="1">
            <a:off x="9768000" y="3411337"/>
            <a:ext cx="531398" cy="1303238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5D1BEA1-1540-43B0-BA39-2AE40F890ACF}"/>
              </a:ext>
            </a:extLst>
          </p:cNvPr>
          <p:cNvGrpSpPr/>
          <p:nvPr/>
        </p:nvGrpSpPr>
        <p:grpSpPr>
          <a:xfrm>
            <a:off x="10151160" y="4748846"/>
            <a:ext cx="1659840" cy="1821243"/>
            <a:chOff x="9997101" y="4430907"/>
            <a:chExt cx="1659840" cy="18212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0372" y="4978852"/>
              <a:ext cx="1273298" cy="1273298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9997101" y="4430907"/>
              <a:ext cx="1659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Database</a:t>
              </a:r>
            </a:p>
          </p:txBody>
        </p:sp>
      </p:grp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7755257" y="3411338"/>
            <a:ext cx="626714" cy="904141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63DDEAC-6FAB-486D-91BB-1997140470F3}"/>
              </a:ext>
            </a:extLst>
          </p:cNvPr>
          <p:cNvGrpSpPr/>
          <p:nvPr/>
        </p:nvGrpSpPr>
        <p:grpSpPr>
          <a:xfrm>
            <a:off x="8243961" y="1600201"/>
            <a:ext cx="2881239" cy="1671283"/>
            <a:chOff x="10414397" y="1338745"/>
            <a:chExt cx="1787938" cy="959515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CF746D9-8424-4AFF-BE1B-A746791A3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6696" y="1338745"/>
              <a:ext cx="1502863" cy="714724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CA41209-DE5B-47FF-93BD-F417D90FAF81}"/>
                </a:ext>
              </a:extLst>
            </p:cNvPr>
            <p:cNvSpPr txBox="1"/>
            <p:nvPr/>
          </p:nvSpPr>
          <p:spPr>
            <a:xfrm>
              <a:off x="10414397" y="1997870"/>
              <a:ext cx="1787938" cy="300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.NET Core</a:t>
              </a:r>
            </a:p>
          </p:txBody>
        </p:sp>
      </p:grpSp>
      <p:sp>
        <p:nvSpPr>
          <p:cNvPr id="39" name="Slide Number">
            <a:extLst>
              <a:ext uri="{FF2B5EF4-FFF2-40B4-BE49-F238E27FC236}">
                <a16:creationId xmlns:a16="http://schemas.microsoft.com/office/drawing/2014/main" id="{774E3674-D818-4C91-A70C-804389A519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5885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Solution: Web Server with Socket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E6AF8F-5BD3-4F2A-84C4-D5BDC8C7F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1" y="1151122"/>
            <a:ext cx="11163397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async void Connect(TcpListener listener)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while (true)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Accept socket</a:t>
            </a:r>
          </a:p>
          <a:p>
            <a:pPr marL="182880"/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Read request data</a:t>
            </a:r>
          </a:p>
          <a:p>
            <a:pPr marL="182880"/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Send data to client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var message = Encoding.ASCII.GetString(buffer);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Console.WriteLine(message);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socket.ShutDown();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E76E004-579B-46CD-898A-A3550894B5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219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97879" y="1752215"/>
            <a:ext cx="11466599" cy="5570355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bg2"/>
                </a:solidFill>
              </a:rPr>
              <a:t>HTML forms can send 2 types of HTTP</a:t>
            </a:r>
            <a:br>
              <a:rPr lang="en-US" sz="2400" b="1" dirty="0">
                <a:solidFill>
                  <a:schemeClr val="bg2"/>
                </a:solidFill>
              </a:rPr>
            </a:br>
            <a:r>
              <a:rPr lang="en-US" sz="2400" b="1" dirty="0">
                <a:solidFill>
                  <a:schemeClr val="bg2"/>
                </a:solidFill>
              </a:rPr>
              <a:t>requests: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en-US" sz="2400" b="1" dirty="0">
                <a:solidFill>
                  <a:schemeClr val="bg2"/>
                </a:solidFill>
              </a:rPr>
              <a:t> and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POST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bg2"/>
                </a:solidFill>
              </a:rPr>
              <a:t>HTTP works with message pairs</a:t>
            </a:r>
            <a:br>
              <a:rPr lang="en-US" sz="2400" b="1" dirty="0">
                <a:solidFill>
                  <a:schemeClr val="bg2"/>
                </a:solidFill>
              </a:rPr>
            </a:br>
            <a:r>
              <a:rPr lang="en-US" sz="2400" b="1" dirty="0">
                <a:solidFill>
                  <a:schemeClr val="bg2"/>
                </a:solidFill>
              </a:rPr>
              <a:t>called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HTTP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request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2"/>
                </a:solidFill>
              </a:rPr>
              <a:t>and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HTTP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response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HTTP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headers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2"/>
                </a:solidFill>
              </a:rPr>
              <a:t>describe the</a:t>
            </a:r>
            <a:br>
              <a:rPr lang="en-US" sz="2400" b="1" dirty="0">
                <a:solidFill>
                  <a:schemeClr val="bg2"/>
                </a:solidFill>
              </a:rPr>
            </a:br>
            <a:r>
              <a:rPr lang="en-US" sz="2400" b="1" dirty="0">
                <a:solidFill>
                  <a:schemeClr val="bg2"/>
                </a:solidFill>
              </a:rPr>
              <a:t>request / response metadata</a:t>
            </a:r>
          </a:p>
          <a:p>
            <a:pPr lvl="1">
              <a:lnSpc>
                <a:spcPct val="100000"/>
              </a:lnSpc>
            </a:pPr>
            <a:r>
              <a:rPr lang="en-US" sz="2400" b="1" dirty="0">
                <a:solidFill>
                  <a:schemeClr val="bg2"/>
                </a:solidFill>
              </a:rPr>
              <a:t>See the most used headers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hlinkClick r:id="rId4"/>
              </a:rPr>
              <a:t>here</a:t>
            </a:r>
            <a:endParaRPr lang="en-US" sz="2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bg2"/>
                </a:solidFill>
              </a:rPr>
              <a:t>The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URL</a:t>
            </a:r>
            <a:r>
              <a:rPr lang="en-US" sz="2400" b="1" dirty="0">
                <a:solidFill>
                  <a:schemeClr val="bg2"/>
                </a:solidFill>
              </a:rPr>
              <a:t> parts define:</a:t>
            </a:r>
          </a:p>
          <a:p>
            <a:pPr lvl="1">
              <a:lnSpc>
                <a:spcPct val="100000"/>
              </a:lnSpc>
            </a:pPr>
            <a:r>
              <a:rPr lang="en-US" sz="2400" b="1" dirty="0">
                <a:solidFill>
                  <a:schemeClr val="bg2"/>
                </a:solidFill>
              </a:rPr>
              <a:t>protocol, host, port, path, query string, and fragment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A593C4BD-B732-4A81-AA88-7669F42EB9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061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23407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51EBE84-46AC-424B-AC9D-3904F1F99D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58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F5D29BB-EE15-47FA-98AD-2D8DB3D02B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941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://www.imid.adalet.gov.tr/baskanligimiz/subeler/subeler/kurum_arsiv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285350"/>
            <a:ext cx="1907248" cy="190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freevectors.net/files/large/Laptop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80482"/>
            <a:ext cx="2116982" cy="2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Text Transfer Protocol</a:t>
            </a:r>
            <a:endParaRPr lang="bg-BG" dirty="0"/>
          </a:p>
        </p:txBody>
      </p:sp>
      <p:sp>
        <p:nvSpPr>
          <p:cNvPr id="15" name="Callout: Line 14"/>
          <p:cNvSpPr/>
          <p:nvPr/>
        </p:nvSpPr>
        <p:spPr>
          <a:xfrm>
            <a:off x="1219200" y="4228478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31647"/>
              <a:gd name="adj4" fmla="val 110735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Callout: Line 16"/>
          <p:cNvSpPr/>
          <p:nvPr/>
        </p:nvSpPr>
        <p:spPr>
          <a:xfrm>
            <a:off x="1562100" y="4686065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104147"/>
              <a:gd name="adj4" fmla="val 127496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Callout: Line 17"/>
          <p:cNvSpPr/>
          <p:nvPr/>
        </p:nvSpPr>
        <p:spPr>
          <a:xfrm>
            <a:off x="1888382" y="5124106"/>
            <a:ext cx="1752600" cy="380230"/>
          </a:xfrm>
          <a:prstGeom prst="borderCallout1">
            <a:avLst>
              <a:gd name="adj1" fmla="val 3749"/>
              <a:gd name="adj2" fmla="val 100054"/>
              <a:gd name="adj3" fmla="val -158146"/>
              <a:gd name="adj4" fmla="val 142323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Callout: Line 18"/>
          <p:cNvSpPr/>
          <p:nvPr/>
        </p:nvSpPr>
        <p:spPr>
          <a:xfrm>
            <a:off x="2286000" y="5571568"/>
            <a:ext cx="1752600" cy="368633"/>
          </a:xfrm>
          <a:prstGeom prst="borderCallout1">
            <a:avLst>
              <a:gd name="adj1" fmla="val 3749"/>
              <a:gd name="adj2" fmla="val 100054"/>
              <a:gd name="adj3" fmla="val -219659"/>
              <a:gd name="adj4" fmla="val 151072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Ethernet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Callout: Line 23"/>
          <p:cNvSpPr/>
          <p:nvPr/>
        </p:nvSpPr>
        <p:spPr>
          <a:xfrm flipH="1">
            <a:off x="9067800" y="4168368"/>
            <a:ext cx="1752600" cy="390355"/>
          </a:xfrm>
          <a:prstGeom prst="borderCallout1">
            <a:avLst>
              <a:gd name="adj1" fmla="val 3749"/>
              <a:gd name="adj2" fmla="val 100054"/>
              <a:gd name="adj3" fmla="val -12524"/>
              <a:gd name="adj4" fmla="val 1112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Callout: Line 24"/>
          <p:cNvSpPr/>
          <p:nvPr/>
        </p:nvSpPr>
        <p:spPr>
          <a:xfrm flipH="1">
            <a:off x="8763000" y="4656702"/>
            <a:ext cx="1752600" cy="419718"/>
          </a:xfrm>
          <a:prstGeom prst="borderCallout1">
            <a:avLst>
              <a:gd name="adj1" fmla="val 3749"/>
              <a:gd name="adj2" fmla="val 100054"/>
              <a:gd name="adj3" fmla="val -91094"/>
              <a:gd name="adj4" fmla="val 128028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Callout: Line 25"/>
          <p:cNvSpPr/>
          <p:nvPr/>
        </p:nvSpPr>
        <p:spPr>
          <a:xfrm flipH="1">
            <a:off x="8458200" y="5138787"/>
            <a:ext cx="1752600" cy="350867"/>
          </a:xfrm>
          <a:prstGeom prst="borderCallout1">
            <a:avLst>
              <a:gd name="adj1" fmla="val 3749"/>
              <a:gd name="adj2" fmla="val 100054"/>
              <a:gd name="adj3" fmla="val -179204"/>
              <a:gd name="adj4" fmla="val 146582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Callout: Line 26"/>
          <p:cNvSpPr/>
          <p:nvPr/>
        </p:nvSpPr>
        <p:spPr>
          <a:xfrm flipH="1">
            <a:off x="8001000" y="5571569"/>
            <a:ext cx="1752600" cy="368632"/>
          </a:xfrm>
          <a:prstGeom prst="borderCallout1">
            <a:avLst>
              <a:gd name="adj1" fmla="val 3749"/>
              <a:gd name="adj2" fmla="val 100054"/>
              <a:gd name="adj3" fmla="val -212065"/>
              <a:gd name="adj4" fmla="val 150540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Ethernet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4876800" y="5504336"/>
            <a:ext cx="2286000" cy="896464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 (wires / air / fiber)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c 12"/>
          <p:cNvSpPr/>
          <p:nvPr/>
        </p:nvSpPr>
        <p:spPr>
          <a:xfrm rot="5400000">
            <a:off x="4293632" y="607052"/>
            <a:ext cx="3223736" cy="5715000"/>
          </a:xfrm>
          <a:custGeom>
            <a:avLst/>
            <a:gdLst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3" fmla="*/ 1752600 w 3505200"/>
              <a:gd name="connsiteY3" fmla="*/ 2951456 h 5902912"/>
              <a:gd name="connsiteX4" fmla="*/ 1942454 w 3505200"/>
              <a:gd name="connsiteY4" fmla="*/ 17368 h 5902912"/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053746 w 2882154"/>
              <a:gd name="connsiteY1" fmla="*/ 2960077 h 5880438"/>
              <a:gd name="connsiteX2" fmla="*/ 1232596 w 2882154"/>
              <a:gd name="connsiteY2" fmla="*/ 5880438 h 5880438"/>
              <a:gd name="connsiteX0" fmla="*/ 1319407 w 3140318"/>
              <a:gd name="connsiteY0" fmla="*/ 0 h 5880438"/>
              <a:gd name="connsiteX1" fmla="*/ 2882085 w 3140318"/>
              <a:gd name="connsiteY1" fmla="*/ 2960077 h 5880438"/>
              <a:gd name="connsiteX2" fmla="*/ 1232596 w 3140318"/>
              <a:gd name="connsiteY2" fmla="*/ 5880438 h 5880438"/>
              <a:gd name="connsiteX3" fmla="*/ 0 w 3140318"/>
              <a:gd name="connsiteY3" fmla="*/ 2998634 h 5880438"/>
              <a:gd name="connsiteX4" fmla="*/ 1319407 w 3140318"/>
              <a:gd name="connsiteY4" fmla="*/ 0 h 5880438"/>
              <a:gd name="connsiteX0" fmla="*/ 1319407 w 3140318"/>
              <a:gd name="connsiteY0" fmla="*/ 0 h 5880438"/>
              <a:gd name="connsiteX1" fmla="*/ 3140268 w 3140318"/>
              <a:gd name="connsiteY1" fmla="*/ 2970834 h 5880438"/>
              <a:gd name="connsiteX2" fmla="*/ 1232596 w 3140318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2154" h="5880438" stroke="0" extrusionOk="0">
                <a:moveTo>
                  <a:pt x="1319407" y="0"/>
                </a:moveTo>
                <a:cubicBezTo>
                  <a:pt x="2214466" y="164250"/>
                  <a:pt x="2890014" y="1443895"/>
                  <a:pt x="2882085" y="2960077"/>
                </a:cubicBezTo>
                <a:cubicBezTo>
                  <a:pt x="2873967" y="4512640"/>
                  <a:pt x="2152962" y="5789152"/>
                  <a:pt x="1232596" y="5880438"/>
                </a:cubicBezTo>
                <a:cubicBezTo>
                  <a:pt x="821731" y="4919837"/>
                  <a:pt x="1024051" y="4561663"/>
                  <a:pt x="0" y="2998634"/>
                </a:cubicBezTo>
                <a:cubicBezTo>
                  <a:pt x="63285" y="2020605"/>
                  <a:pt x="1256122" y="978029"/>
                  <a:pt x="1319407" y="0"/>
                </a:cubicBezTo>
                <a:close/>
              </a:path>
              <a:path w="2882154" h="5880438" fill="none">
                <a:moveTo>
                  <a:pt x="1319407" y="0"/>
                </a:moveTo>
                <a:cubicBezTo>
                  <a:pt x="2214466" y="164250"/>
                  <a:pt x="1308640" y="13127"/>
                  <a:pt x="2677689" y="2841742"/>
                </a:cubicBezTo>
                <a:cubicBezTo>
                  <a:pt x="1238804" y="5878860"/>
                  <a:pt x="2152962" y="5789152"/>
                  <a:pt x="1232596" y="5880438"/>
                </a:cubicBezTo>
              </a:path>
            </a:pathLst>
          </a:cu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0" name="Flowchart: Alternate Process 29"/>
          <p:cNvSpPr/>
          <p:nvPr/>
        </p:nvSpPr>
        <p:spPr>
          <a:xfrm>
            <a:off x="3664223" y="1942446"/>
            <a:ext cx="2133600" cy="790131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Flowchart: Alternate Process 30"/>
          <p:cNvSpPr/>
          <p:nvPr/>
        </p:nvSpPr>
        <p:spPr>
          <a:xfrm>
            <a:off x="6134100" y="1942445"/>
            <a:ext cx="2133600" cy="790131"/>
          </a:xfrm>
          <a:prstGeom prst="flowChartAlternateProcess">
            <a:avLst/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endParaRPr lang="bg-BG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rc 12">
            <a:extLst>
              <a:ext uri="{FF2B5EF4-FFF2-40B4-BE49-F238E27FC236}">
                <a16:creationId xmlns:a16="http://schemas.microsoft.com/office/drawing/2014/main" id="{DF1494D5-2B12-45E1-925F-6F3E4B791C60}"/>
              </a:ext>
            </a:extLst>
          </p:cNvPr>
          <p:cNvSpPr/>
          <p:nvPr/>
        </p:nvSpPr>
        <p:spPr>
          <a:xfrm rot="5400000">
            <a:off x="3811699" y="93437"/>
            <a:ext cx="4187602" cy="6934200"/>
          </a:xfrm>
          <a:custGeom>
            <a:avLst/>
            <a:gdLst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3" fmla="*/ 1752600 w 3505200"/>
              <a:gd name="connsiteY3" fmla="*/ 2951456 h 5902912"/>
              <a:gd name="connsiteX4" fmla="*/ 1942454 w 3505200"/>
              <a:gd name="connsiteY4" fmla="*/ 17368 h 5902912"/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053746 w 2882154"/>
              <a:gd name="connsiteY1" fmla="*/ 2960077 h 5880438"/>
              <a:gd name="connsiteX2" fmla="*/ 1232596 w 2882154"/>
              <a:gd name="connsiteY2" fmla="*/ 5880438 h 5880438"/>
              <a:gd name="connsiteX0" fmla="*/ 1319407 w 3140318"/>
              <a:gd name="connsiteY0" fmla="*/ 0 h 5880438"/>
              <a:gd name="connsiteX1" fmla="*/ 2882085 w 3140318"/>
              <a:gd name="connsiteY1" fmla="*/ 2960077 h 5880438"/>
              <a:gd name="connsiteX2" fmla="*/ 1232596 w 3140318"/>
              <a:gd name="connsiteY2" fmla="*/ 5880438 h 5880438"/>
              <a:gd name="connsiteX3" fmla="*/ 0 w 3140318"/>
              <a:gd name="connsiteY3" fmla="*/ 2998634 h 5880438"/>
              <a:gd name="connsiteX4" fmla="*/ 1319407 w 3140318"/>
              <a:gd name="connsiteY4" fmla="*/ 0 h 5880438"/>
              <a:gd name="connsiteX0" fmla="*/ 1319407 w 3140318"/>
              <a:gd name="connsiteY0" fmla="*/ 0 h 5880438"/>
              <a:gd name="connsiteX1" fmla="*/ 3140268 w 3140318"/>
              <a:gd name="connsiteY1" fmla="*/ 2970834 h 5880438"/>
              <a:gd name="connsiteX2" fmla="*/ 1232596 w 3140318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2154" h="5880438" stroke="0" extrusionOk="0">
                <a:moveTo>
                  <a:pt x="1319407" y="0"/>
                </a:moveTo>
                <a:cubicBezTo>
                  <a:pt x="2214466" y="164250"/>
                  <a:pt x="2890014" y="1443895"/>
                  <a:pt x="2882085" y="2960077"/>
                </a:cubicBezTo>
                <a:cubicBezTo>
                  <a:pt x="2873967" y="4512640"/>
                  <a:pt x="2152962" y="5789152"/>
                  <a:pt x="1232596" y="5880438"/>
                </a:cubicBezTo>
                <a:cubicBezTo>
                  <a:pt x="821731" y="4919837"/>
                  <a:pt x="1024051" y="4561663"/>
                  <a:pt x="0" y="2998634"/>
                </a:cubicBezTo>
                <a:cubicBezTo>
                  <a:pt x="63285" y="2020605"/>
                  <a:pt x="1256122" y="978029"/>
                  <a:pt x="1319407" y="0"/>
                </a:cubicBezTo>
                <a:close/>
              </a:path>
              <a:path w="2882154" h="5880438" fill="none">
                <a:moveTo>
                  <a:pt x="1319407" y="0"/>
                </a:moveTo>
                <a:cubicBezTo>
                  <a:pt x="2214466" y="164250"/>
                  <a:pt x="1308640" y="13127"/>
                  <a:pt x="2677689" y="2841742"/>
                </a:cubicBezTo>
                <a:cubicBezTo>
                  <a:pt x="1238804" y="5878860"/>
                  <a:pt x="2152962" y="5789152"/>
                  <a:pt x="1232596" y="5880438"/>
                </a:cubicBezTo>
              </a:path>
            </a:pathLst>
          </a:custGeom>
          <a:ln w="28575">
            <a:solidFill>
              <a:schemeClr val="tx1"/>
            </a:solidFill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23DA46-234D-4762-818D-59A6E8C93E1B}"/>
              </a:ext>
            </a:extLst>
          </p:cNvPr>
          <p:cNvCxnSpPr/>
          <p:nvPr/>
        </p:nvCxnSpPr>
        <p:spPr>
          <a:xfrm>
            <a:off x="3886200" y="1762208"/>
            <a:ext cx="175260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AF4EF3-29D6-4AB9-B3FA-41D01C4D9923}"/>
              </a:ext>
            </a:extLst>
          </p:cNvPr>
          <p:cNvCxnSpPr/>
          <p:nvPr/>
        </p:nvCxnSpPr>
        <p:spPr>
          <a:xfrm flipH="1">
            <a:off x="6248400" y="1762208"/>
            <a:ext cx="1828800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lide Number">
            <a:extLst>
              <a:ext uri="{FF2B5EF4-FFF2-40B4-BE49-F238E27FC236}">
                <a16:creationId xmlns:a16="http://schemas.microsoft.com/office/drawing/2014/main" id="{D9DE9030-A677-4293-A999-9C67329315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020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16" grpId="0" animBg="1"/>
      <p:bldP spid="29" grpId="0" animBg="1"/>
      <p:bldP spid="30" grpId="0" animBg="1"/>
      <p:bldP spid="31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953" y="99000"/>
            <a:ext cx="9506047" cy="882654"/>
          </a:xfrm>
        </p:spPr>
        <p:txBody>
          <a:bodyPr/>
          <a:lstStyle/>
          <a:p>
            <a:r>
              <a:rPr lang="en-US" dirty="0"/>
              <a:t>HTTP Request Methods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264090"/>
              </p:ext>
            </p:extLst>
          </p:nvPr>
        </p:nvGraphicFramePr>
        <p:xfrm>
          <a:off x="436562" y="1385521"/>
          <a:ext cx="5966451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4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Method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Description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r>
                        <a:rPr lang="en-GB" sz="2800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Create / store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8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Read / retrieve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GB" sz="2800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Update / modify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5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Delete / remove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741722-3639-4063-A032-071B392561D8}"/>
              </a:ext>
            </a:extLst>
          </p:cNvPr>
          <p:cNvSpPr/>
          <p:nvPr/>
        </p:nvSpPr>
        <p:spPr bwMode="auto">
          <a:xfrm>
            <a:off x="2099896" y="1962446"/>
            <a:ext cx="291611" cy="2061210"/>
          </a:xfrm>
          <a:prstGeom prst="roundRect">
            <a:avLst/>
          </a:prstGeom>
          <a:solidFill>
            <a:srgbClr val="234465">
              <a:alpha val="46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22BB02-F303-4EE8-A804-5EFB70AB82FF}"/>
              </a:ext>
            </a:extLst>
          </p:cNvPr>
          <p:cNvCxnSpPr>
            <a:cxnSpLocks/>
          </p:cNvCxnSpPr>
          <p:nvPr/>
        </p:nvCxnSpPr>
        <p:spPr>
          <a:xfrm>
            <a:off x="2222989" y="4158031"/>
            <a:ext cx="0" cy="10821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141BA3-BA6A-4DCE-B4A8-47122DF13FF2}"/>
              </a:ext>
            </a:extLst>
          </p:cNvPr>
          <p:cNvSpPr txBox="1"/>
          <p:nvPr/>
        </p:nvSpPr>
        <p:spPr>
          <a:xfrm>
            <a:off x="436564" y="5368730"/>
            <a:ext cx="5966449" cy="11423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The four basic functions of persistence storage.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5609A3F-5724-4AEE-8281-3CC9B4735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843839"/>
              </p:ext>
            </p:extLst>
          </p:nvPr>
        </p:nvGraphicFramePr>
        <p:xfrm>
          <a:off x="7513327" y="2832151"/>
          <a:ext cx="3773798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3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Other HTTP Methods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5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TRACE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Slide Number">
            <a:extLst>
              <a:ext uri="{FF2B5EF4-FFF2-40B4-BE49-F238E27FC236}">
                <a16:creationId xmlns:a16="http://schemas.microsoft.com/office/drawing/2014/main" id="{F244A872-70E1-42B9-965B-07E95C652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804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92001" y="1796840"/>
            <a:ext cx="11804822" cy="48325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HTTP </a:t>
            </a:r>
            <a:r>
              <a:rPr lang="en-GB" b="1" dirty="0">
                <a:solidFill>
                  <a:schemeClr val="bg1"/>
                </a:solidFill>
              </a:rPr>
              <a:t>request</a:t>
            </a:r>
            <a:r>
              <a:rPr lang="en-GB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HTTP </a:t>
            </a:r>
            <a:r>
              <a:rPr lang="en-GB" b="1" dirty="0">
                <a:solidFill>
                  <a:schemeClr val="bg1"/>
                </a:solidFill>
              </a:rPr>
              <a:t>response</a:t>
            </a:r>
            <a:r>
              <a:rPr lang="en-GB" dirty="0"/>
              <a:t>: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Conversation: Example</a:t>
            </a:r>
          </a:p>
        </p:txBody>
      </p:sp>
      <p:sp>
        <p:nvSpPr>
          <p:cNvPr id="477188" name="Text Box 4"/>
          <p:cNvSpPr txBox="1">
            <a:spLocks noChangeArrowheads="1"/>
          </p:cNvSpPr>
          <p:nvPr/>
        </p:nvSpPr>
        <p:spPr bwMode="auto">
          <a:xfrm>
            <a:off x="3834719" y="3429000"/>
            <a:ext cx="7696200" cy="28069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HTTP/1.1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Date: Mon, 5 Jul 2010 13:09:03 GMT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Server: Microsoft-HTTPAPI/2.0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Last-Modified: </a:t>
            </a:r>
            <a:r>
              <a:rPr lang="sv-SE" sz="2200" b="1" noProof="1">
                <a:latin typeface="Consolas" pitchFamily="49" charset="0"/>
                <a:cs typeface="Consolas" pitchFamily="49" charset="0"/>
              </a:rPr>
              <a:t>Mon, 12 Jul 2014 15:33:23 GMT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Content-Length: 54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&lt;html&gt;&lt;title&gt;Hello&lt;/title&gt;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Welcome to our site&lt;/html&gt;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087513" y="4935319"/>
            <a:ext cx="4032931" cy="998230"/>
          </a:xfrm>
          <a:prstGeom prst="wedgeRoundRectCallout">
            <a:avLst>
              <a:gd name="adj1" fmla="val -119255"/>
              <a:gd name="adj2" fmla="val -1277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empty line denotes the end of the response headers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834719" y="1304280"/>
            <a:ext cx="70866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/</a:t>
            </a:r>
            <a:r>
              <a:rPr lang="en-GB" sz="2200" b="1" noProof="1">
                <a:latin typeface="Consolas" pitchFamily="49" charset="0"/>
                <a:cs typeface="Consolas" pitchFamily="49" charset="0"/>
              </a:rPr>
              <a:t>courses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/javascript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Host: www.softuni.bg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User-Agent: Mozilla/5.0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903596" y="1956719"/>
            <a:ext cx="3901736" cy="990847"/>
          </a:xfrm>
          <a:prstGeom prst="wedgeRoundRectCallout">
            <a:avLst>
              <a:gd name="adj1" fmla="val -125671"/>
              <a:gd name="adj2" fmla="val 948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empty line denotes the end of the request headers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3CC5CE9-C0F1-4005-A0E5-D781495FD7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636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77188" grpId="0" animBg="1"/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3712</TotalTime>
  <Words>3029</Words>
  <Application>Microsoft Office PowerPoint</Application>
  <PresentationFormat>Widescreen</PresentationFormat>
  <Paragraphs>683</Paragraphs>
  <Slides>64</Slides>
  <Notes>21</Notes>
  <HiddenSlides>19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HTTP Protocol</vt:lpstr>
      <vt:lpstr>Table of Contents</vt:lpstr>
      <vt:lpstr>Have a Question?</vt:lpstr>
      <vt:lpstr>HTTP Basics</vt:lpstr>
      <vt:lpstr>Web Server Work Model</vt:lpstr>
      <vt:lpstr>Web Server Work Model</vt:lpstr>
      <vt:lpstr>Hyper Text Transfer Protocol</vt:lpstr>
      <vt:lpstr>HTTP Request Methods</vt:lpstr>
      <vt:lpstr>HTTP Conversation: Example</vt:lpstr>
      <vt:lpstr>HTTP Request</vt:lpstr>
      <vt:lpstr>HTTP Request Message</vt:lpstr>
      <vt:lpstr>GET Request Method – Example</vt:lpstr>
      <vt:lpstr>POST Request Method – Example</vt:lpstr>
      <vt:lpstr>HTTP Response</vt:lpstr>
      <vt:lpstr>HTTP Response Message</vt:lpstr>
      <vt:lpstr>HTTP Response – Example</vt:lpstr>
      <vt:lpstr>HTTP Response Codes</vt:lpstr>
      <vt:lpstr>HTTP Response – Example</vt:lpstr>
      <vt:lpstr>Browser Redirection</vt:lpstr>
      <vt:lpstr>Content-Type and Disposition</vt:lpstr>
      <vt:lpstr>Content-Disposition – Example</vt:lpstr>
      <vt:lpstr>Content-Disposition – Example (3)</vt:lpstr>
      <vt:lpstr>HTML Forms</vt:lpstr>
      <vt:lpstr>HTML Forms – Action Attribute</vt:lpstr>
      <vt:lpstr>HTML Forms – Method Attribute (1)</vt:lpstr>
      <vt:lpstr>HTML Forms – Method Attribute (2)</vt:lpstr>
      <vt:lpstr>URL Encoded Form Data – Example</vt:lpstr>
      <vt:lpstr>URL</vt:lpstr>
      <vt:lpstr>Uniform Resource Locator (URL)</vt:lpstr>
      <vt:lpstr>Query String in C# </vt:lpstr>
      <vt:lpstr>URL Encoding</vt:lpstr>
      <vt:lpstr>URL Encoding – Examples</vt:lpstr>
      <vt:lpstr>Valid and Invalid URLs – Examples</vt:lpstr>
      <vt:lpstr>MIME and Media Types</vt:lpstr>
      <vt:lpstr>What is MIME?</vt:lpstr>
      <vt:lpstr>Concepts of MIME</vt:lpstr>
      <vt:lpstr>Common MIME Media Types</vt:lpstr>
      <vt:lpstr>Dev Tools</vt:lpstr>
      <vt:lpstr>Tools for Developers – Browser Dev Tools </vt:lpstr>
      <vt:lpstr>Tools for Developers – Browser Add-ons</vt:lpstr>
      <vt:lpstr>HTTP Tools for Developers – Desktop</vt:lpstr>
      <vt:lpstr>TCP Networking</vt:lpstr>
      <vt:lpstr>Transmission Control Protocol (TCP)</vt:lpstr>
      <vt:lpstr>Transmission Control Protocol (TCP)</vt:lpstr>
      <vt:lpstr>Transmission Control Protocol (TCP)</vt:lpstr>
      <vt:lpstr>Transmission Control Protocol (TCP)</vt:lpstr>
      <vt:lpstr>TCP Listener</vt:lpstr>
      <vt:lpstr>TCP Client</vt:lpstr>
      <vt:lpstr>TCP Client</vt:lpstr>
      <vt:lpstr>TCP Client</vt:lpstr>
      <vt:lpstr>TCP Client</vt:lpstr>
      <vt:lpstr>Socket</vt:lpstr>
      <vt:lpstr>Socket</vt:lpstr>
      <vt:lpstr>Socket</vt:lpstr>
      <vt:lpstr>Socket</vt:lpstr>
      <vt:lpstr>Socket</vt:lpstr>
      <vt:lpstr>Problem: Simple Web Server</vt:lpstr>
      <vt:lpstr>Solution: Web Server with TcpClient</vt:lpstr>
      <vt:lpstr>Solution: Web Server with TcpClient</vt:lpstr>
      <vt:lpstr>Solution: Web Server with Socket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Kristiqn Ivanov</cp:lastModifiedBy>
  <cp:revision>22</cp:revision>
  <dcterms:created xsi:type="dcterms:W3CDTF">2018-05-23T13:08:44Z</dcterms:created>
  <dcterms:modified xsi:type="dcterms:W3CDTF">2021-05-05T07:26:34Z</dcterms:modified>
  <cp:category>computer programming;programming;software development;software engineering</cp:category>
</cp:coreProperties>
</file>