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94" r:id="rId5"/>
    <p:sldId id="285" r:id="rId6"/>
    <p:sldId id="295" r:id="rId7"/>
    <p:sldId id="2339" r:id="rId8"/>
    <p:sldId id="311" r:id="rId9"/>
    <p:sldId id="293" r:id="rId10"/>
    <p:sldId id="284" r:id="rId11"/>
    <p:sldId id="2342" r:id="rId12"/>
    <p:sldId id="2343" r:id="rId13"/>
    <p:sldId id="288" r:id="rId14"/>
    <p:sldId id="2344" r:id="rId15"/>
    <p:sldId id="272" r:id="rId16"/>
    <p:sldId id="2345" r:id="rId17"/>
    <p:sldId id="303" r:id="rId18"/>
    <p:sldId id="307" r:id="rId19"/>
    <p:sldId id="276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9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</p:showPr>
  <p:clrMru>
    <a:srgbClr val="373545"/>
    <a:srgbClr val="B17E46"/>
    <a:srgbClr val="343D46"/>
    <a:srgbClr val="48516B"/>
    <a:srgbClr val="75BDA7"/>
    <a:srgbClr val="A1CDCE"/>
    <a:srgbClr val="248C8D"/>
    <a:srgbClr val="32AEC6"/>
    <a:srgbClr val="98B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1374" y="930"/>
      </p:cViewPr>
      <p:guideLst>
        <p:guide orient="horz" pos="2184"/>
        <p:guide pos="39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077D377-69E2-49AA-ACE5-DFAA1AE175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62AFC9A-BD39-46A0-83E9-AA2AB2CAEB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AFC9A-BD39-46A0-83E9-AA2AB2CAEB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D40B2-B05B-F84A-AF1B-1A6CDB4DD80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D40B2-B05B-F84A-AF1B-1A6CDB4DD80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D40B2-B05B-F84A-AF1B-1A6CDB4DD80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D40B2-B05B-F84A-AF1B-1A6CDB4DD80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D40B2-B05B-F84A-AF1B-1A6CDB4DD80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AFC9A-BD39-46A0-83E9-AA2AB2CAEB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3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10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0"/>
                    <a:tint val="75000"/>
                  </a:schemeClr>
                </a:solidFill>
              </a:defRPr>
            </a:lvl1pPr>
          </a:lstStyle>
          <a:p>
            <a:fld id="{10E702D0-8EF7-4BD1-B4B0-562E4061FE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0"/>
                    <a:tint val="75000"/>
                  </a:schemeClr>
                </a:solidFill>
              </a:defRPr>
            </a:lvl1pPr>
          </a:lstStyle>
          <a:p>
            <a:fld id="{C6A628DB-5595-4AA4-B680-7A4FA1BD73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720769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4926957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8133145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667500"/>
            <a:ext cx="12192000" cy="19050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平行四边形 3"/>
          <p:cNvSpPr>
            <a:spLocks noChangeArrowheads="1"/>
          </p:cNvSpPr>
          <p:nvPr userDrawn="1"/>
        </p:nvSpPr>
        <p:spPr bwMode="auto">
          <a:xfrm>
            <a:off x="34766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chemeClr val="dk2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15" name="平行四边形 4"/>
          <p:cNvSpPr>
            <a:spLocks noChangeArrowheads="1"/>
          </p:cNvSpPr>
          <p:nvPr userDrawn="1"/>
        </p:nvSpPr>
        <p:spPr bwMode="auto">
          <a:xfrm>
            <a:off x="77311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B17E46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grpSp>
        <p:nvGrpSpPr>
          <p:cNvPr id="18" name="组合 10"/>
          <p:cNvGrpSpPr/>
          <p:nvPr userDrawn="1"/>
        </p:nvGrpSpPr>
        <p:grpSpPr bwMode="auto">
          <a:xfrm>
            <a:off x="1011238" y="450850"/>
            <a:ext cx="5029200" cy="180975"/>
            <a:chOff x="0" y="0"/>
            <a:chExt cx="5029195" cy="180308"/>
          </a:xfrm>
          <a:solidFill>
            <a:srgbClr val="B17E46"/>
          </a:solidFill>
        </p:grpSpPr>
        <p:cxnSp>
          <p:nvCxnSpPr>
            <p:cNvPr id="19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>
              <a:solidFill>
                <a:srgbClr val="B17E4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410201" y="-1"/>
            <a:ext cx="6781799" cy="6858000"/>
          </a:xfrm>
          <a:custGeom>
            <a:avLst/>
            <a:gdLst>
              <a:gd name="connsiteX0" fmla="*/ 3163663 w 6781799"/>
              <a:gd name="connsiteY0" fmla="*/ 0 h 6858000"/>
              <a:gd name="connsiteX1" fmla="*/ 6781799 w 6781799"/>
              <a:gd name="connsiteY1" fmla="*/ 0 h 6858000"/>
              <a:gd name="connsiteX2" fmla="*/ 6781799 w 6781799"/>
              <a:gd name="connsiteY2" fmla="*/ 6858000 h 6858000"/>
              <a:gd name="connsiteX3" fmla="*/ 0 w 67817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1799" h="6858000">
                <a:moveTo>
                  <a:pt x="3163663" y="0"/>
                </a:moveTo>
                <a:lnTo>
                  <a:pt x="6781799" y="0"/>
                </a:lnTo>
                <a:lnTo>
                  <a:pt x="67817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667500"/>
            <a:ext cx="12192000" cy="19050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平行四边形 3"/>
          <p:cNvSpPr>
            <a:spLocks noChangeArrowheads="1"/>
          </p:cNvSpPr>
          <p:nvPr userDrawn="1"/>
        </p:nvSpPr>
        <p:spPr bwMode="auto">
          <a:xfrm>
            <a:off x="34766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chemeClr val="dk2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13" name="平行四边形 4"/>
          <p:cNvSpPr>
            <a:spLocks noChangeArrowheads="1"/>
          </p:cNvSpPr>
          <p:nvPr userDrawn="1"/>
        </p:nvSpPr>
        <p:spPr bwMode="auto">
          <a:xfrm>
            <a:off x="77311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B17E46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grpSp>
        <p:nvGrpSpPr>
          <p:cNvPr id="14" name="组合 10"/>
          <p:cNvGrpSpPr/>
          <p:nvPr userDrawn="1"/>
        </p:nvGrpSpPr>
        <p:grpSpPr bwMode="auto">
          <a:xfrm>
            <a:off x="1011238" y="450850"/>
            <a:ext cx="5029200" cy="180975"/>
            <a:chOff x="0" y="0"/>
            <a:chExt cx="5029195" cy="180308"/>
          </a:xfrm>
          <a:solidFill>
            <a:srgbClr val="B17E46"/>
          </a:solidFill>
        </p:grpSpPr>
        <p:cxnSp>
          <p:nvCxnSpPr>
            <p:cNvPr id="15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>
              <a:solidFill>
                <a:srgbClr val="B17E4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3680790" y="1036983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238461" y="1036983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3680790" y="3548269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238461" y="3548269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667500"/>
            <a:ext cx="12192000" cy="19050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平行四边形 3"/>
          <p:cNvSpPr>
            <a:spLocks noChangeArrowheads="1"/>
          </p:cNvSpPr>
          <p:nvPr userDrawn="1"/>
        </p:nvSpPr>
        <p:spPr bwMode="auto">
          <a:xfrm>
            <a:off x="34766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chemeClr val="dk2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15" name="平行四边形 4"/>
          <p:cNvSpPr>
            <a:spLocks noChangeArrowheads="1"/>
          </p:cNvSpPr>
          <p:nvPr userDrawn="1"/>
        </p:nvSpPr>
        <p:spPr bwMode="auto">
          <a:xfrm>
            <a:off x="77311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B17E46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grpSp>
        <p:nvGrpSpPr>
          <p:cNvPr id="20" name="组合 10"/>
          <p:cNvGrpSpPr/>
          <p:nvPr userDrawn="1"/>
        </p:nvGrpSpPr>
        <p:grpSpPr bwMode="auto">
          <a:xfrm>
            <a:off x="1011238" y="450850"/>
            <a:ext cx="5029200" cy="180975"/>
            <a:chOff x="0" y="0"/>
            <a:chExt cx="5029195" cy="180308"/>
          </a:xfrm>
          <a:solidFill>
            <a:srgbClr val="B17E46"/>
          </a:solidFill>
        </p:grpSpPr>
        <p:cxnSp>
          <p:nvCxnSpPr>
            <p:cNvPr id="21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>
              <a:solidFill>
                <a:srgbClr val="B17E4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647461" y="2286530"/>
            <a:ext cx="2068012" cy="2398892"/>
          </a:xfrm>
          <a:custGeom>
            <a:avLst/>
            <a:gdLst>
              <a:gd name="connsiteX0" fmla="*/ 1034006 w 2068012"/>
              <a:gd name="connsiteY0" fmla="*/ 0 h 2398892"/>
              <a:gd name="connsiteX1" fmla="*/ 2068012 w 2068012"/>
              <a:gd name="connsiteY1" fmla="*/ 517003 h 2398892"/>
              <a:gd name="connsiteX2" fmla="*/ 2068012 w 2068012"/>
              <a:gd name="connsiteY2" fmla="*/ 1881889 h 2398892"/>
              <a:gd name="connsiteX3" fmla="*/ 1034006 w 2068012"/>
              <a:gd name="connsiteY3" fmla="*/ 2398892 h 2398892"/>
              <a:gd name="connsiteX4" fmla="*/ 0 w 2068012"/>
              <a:gd name="connsiteY4" fmla="*/ 1881889 h 2398892"/>
              <a:gd name="connsiteX5" fmla="*/ 0 w 2068012"/>
              <a:gd name="connsiteY5" fmla="*/ 517003 h 23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012" h="2398892">
                <a:moveTo>
                  <a:pt x="1034006" y="0"/>
                </a:moveTo>
                <a:lnTo>
                  <a:pt x="2068012" y="517003"/>
                </a:lnTo>
                <a:lnTo>
                  <a:pt x="2068012" y="1881889"/>
                </a:lnTo>
                <a:lnTo>
                  <a:pt x="1034006" y="2398892"/>
                </a:lnTo>
                <a:lnTo>
                  <a:pt x="0" y="1881889"/>
                </a:lnTo>
                <a:lnTo>
                  <a:pt x="0" y="5170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622156" y="1776318"/>
            <a:ext cx="2947686" cy="3419316"/>
          </a:xfrm>
          <a:custGeom>
            <a:avLst/>
            <a:gdLst>
              <a:gd name="connsiteX0" fmla="*/ 1473843 w 2947686"/>
              <a:gd name="connsiteY0" fmla="*/ 0 h 3419316"/>
              <a:gd name="connsiteX1" fmla="*/ 2947686 w 2947686"/>
              <a:gd name="connsiteY1" fmla="*/ 736922 h 3419316"/>
              <a:gd name="connsiteX2" fmla="*/ 2947686 w 2947686"/>
              <a:gd name="connsiteY2" fmla="*/ 2682394 h 3419316"/>
              <a:gd name="connsiteX3" fmla="*/ 1473843 w 2947686"/>
              <a:gd name="connsiteY3" fmla="*/ 3419316 h 3419316"/>
              <a:gd name="connsiteX4" fmla="*/ 0 w 2947686"/>
              <a:gd name="connsiteY4" fmla="*/ 2682394 h 3419316"/>
              <a:gd name="connsiteX5" fmla="*/ 0 w 2947686"/>
              <a:gd name="connsiteY5" fmla="*/ 736922 h 34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7686" h="3419316">
                <a:moveTo>
                  <a:pt x="1473843" y="0"/>
                </a:moveTo>
                <a:lnTo>
                  <a:pt x="2947686" y="736922"/>
                </a:lnTo>
                <a:lnTo>
                  <a:pt x="2947686" y="2682394"/>
                </a:lnTo>
                <a:lnTo>
                  <a:pt x="1473843" y="3419316"/>
                </a:lnTo>
                <a:lnTo>
                  <a:pt x="0" y="2682394"/>
                </a:lnTo>
                <a:lnTo>
                  <a:pt x="0" y="7369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476524" y="2286530"/>
            <a:ext cx="2068012" cy="2398892"/>
          </a:xfrm>
          <a:custGeom>
            <a:avLst/>
            <a:gdLst>
              <a:gd name="connsiteX0" fmla="*/ 1034006 w 2068012"/>
              <a:gd name="connsiteY0" fmla="*/ 0 h 2398892"/>
              <a:gd name="connsiteX1" fmla="*/ 2068012 w 2068012"/>
              <a:gd name="connsiteY1" fmla="*/ 517003 h 2398892"/>
              <a:gd name="connsiteX2" fmla="*/ 2068012 w 2068012"/>
              <a:gd name="connsiteY2" fmla="*/ 1881889 h 2398892"/>
              <a:gd name="connsiteX3" fmla="*/ 1034006 w 2068012"/>
              <a:gd name="connsiteY3" fmla="*/ 2398892 h 2398892"/>
              <a:gd name="connsiteX4" fmla="*/ 0 w 2068012"/>
              <a:gd name="connsiteY4" fmla="*/ 1881889 h 2398892"/>
              <a:gd name="connsiteX5" fmla="*/ 0 w 2068012"/>
              <a:gd name="connsiteY5" fmla="*/ 517003 h 23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012" h="2398892">
                <a:moveTo>
                  <a:pt x="1034006" y="0"/>
                </a:moveTo>
                <a:lnTo>
                  <a:pt x="2068012" y="517003"/>
                </a:lnTo>
                <a:lnTo>
                  <a:pt x="2068012" y="1881889"/>
                </a:lnTo>
                <a:lnTo>
                  <a:pt x="1034006" y="2398892"/>
                </a:lnTo>
                <a:lnTo>
                  <a:pt x="0" y="1881889"/>
                </a:lnTo>
                <a:lnTo>
                  <a:pt x="0" y="5170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6667500"/>
            <a:ext cx="12192000" cy="19050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平行四边形 3"/>
          <p:cNvSpPr>
            <a:spLocks noChangeArrowheads="1"/>
          </p:cNvSpPr>
          <p:nvPr userDrawn="1"/>
        </p:nvSpPr>
        <p:spPr bwMode="auto">
          <a:xfrm>
            <a:off x="34766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chemeClr val="dk2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17" name="平行四边形 4"/>
          <p:cNvSpPr>
            <a:spLocks noChangeArrowheads="1"/>
          </p:cNvSpPr>
          <p:nvPr userDrawn="1"/>
        </p:nvSpPr>
        <p:spPr bwMode="auto">
          <a:xfrm>
            <a:off x="77311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B17E46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grpSp>
        <p:nvGrpSpPr>
          <p:cNvPr id="18" name="组合 10"/>
          <p:cNvGrpSpPr/>
          <p:nvPr userDrawn="1"/>
        </p:nvGrpSpPr>
        <p:grpSpPr bwMode="auto">
          <a:xfrm>
            <a:off x="1011238" y="450850"/>
            <a:ext cx="5029200" cy="180975"/>
            <a:chOff x="0" y="0"/>
            <a:chExt cx="5029195" cy="180308"/>
          </a:xfrm>
          <a:solidFill>
            <a:srgbClr val="B17E46"/>
          </a:solidFill>
        </p:grpSpPr>
        <p:cxnSp>
          <p:nvCxnSpPr>
            <p:cNvPr id="19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>
              <a:solidFill>
                <a:srgbClr val="B17E4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3661799" y="2912953"/>
            <a:ext cx="4920628" cy="3108373"/>
          </a:xfrm>
          <a:custGeom>
            <a:avLst/>
            <a:gdLst>
              <a:gd name="connsiteX0" fmla="*/ 0 w 4920628"/>
              <a:gd name="connsiteY0" fmla="*/ 0 h 3108373"/>
              <a:gd name="connsiteX1" fmla="*/ 4920628 w 4920628"/>
              <a:gd name="connsiteY1" fmla="*/ 0 h 3108373"/>
              <a:gd name="connsiteX2" fmla="*/ 4920628 w 4920628"/>
              <a:gd name="connsiteY2" fmla="*/ 3108373 h 3108373"/>
              <a:gd name="connsiteX3" fmla="*/ 0 w 4920628"/>
              <a:gd name="connsiteY3" fmla="*/ 3108373 h 3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0628" h="3108373">
                <a:moveTo>
                  <a:pt x="0" y="0"/>
                </a:moveTo>
                <a:lnTo>
                  <a:pt x="4920628" y="0"/>
                </a:lnTo>
                <a:lnTo>
                  <a:pt x="4920628" y="3108373"/>
                </a:lnTo>
                <a:lnTo>
                  <a:pt x="0" y="31083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2161991" y="3753595"/>
            <a:ext cx="1720046" cy="2374624"/>
          </a:xfrm>
          <a:custGeom>
            <a:avLst/>
            <a:gdLst>
              <a:gd name="connsiteX0" fmla="*/ 3616 w 1720046"/>
              <a:gd name="connsiteY0" fmla="*/ 0 h 2374624"/>
              <a:gd name="connsiteX1" fmla="*/ 1717635 w 1720046"/>
              <a:gd name="connsiteY1" fmla="*/ 0 h 2374624"/>
              <a:gd name="connsiteX2" fmla="*/ 1720046 w 1720046"/>
              <a:gd name="connsiteY2" fmla="*/ 2652 h 2374624"/>
              <a:gd name="connsiteX3" fmla="*/ 1718841 w 1720046"/>
              <a:gd name="connsiteY3" fmla="*/ 2371972 h 2374624"/>
              <a:gd name="connsiteX4" fmla="*/ 1716430 w 1720046"/>
              <a:gd name="connsiteY4" fmla="*/ 2374624 h 2374624"/>
              <a:gd name="connsiteX5" fmla="*/ 2411 w 1720046"/>
              <a:gd name="connsiteY5" fmla="*/ 2374624 h 2374624"/>
              <a:gd name="connsiteX6" fmla="*/ 0 w 1720046"/>
              <a:gd name="connsiteY6" fmla="*/ 2371972 h 2374624"/>
              <a:gd name="connsiteX7" fmla="*/ 1205 w 1720046"/>
              <a:gd name="connsiteY7" fmla="*/ 2652 h 2374624"/>
              <a:gd name="connsiteX8" fmla="*/ 3616 w 1720046"/>
              <a:gd name="connsiteY8" fmla="*/ 0 h 237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0046" h="2374624">
                <a:moveTo>
                  <a:pt x="3616" y="0"/>
                </a:moveTo>
                <a:cubicBezTo>
                  <a:pt x="1717635" y="0"/>
                  <a:pt x="1717635" y="0"/>
                  <a:pt x="1717635" y="0"/>
                </a:cubicBezTo>
                <a:cubicBezTo>
                  <a:pt x="1718841" y="0"/>
                  <a:pt x="1720046" y="1326"/>
                  <a:pt x="1720046" y="2652"/>
                </a:cubicBezTo>
                <a:lnTo>
                  <a:pt x="1718841" y="2371972"/>
                </a:lnTo>
                <a:cubicBezTo>
                  <a:pt x="1718841" y="2373298"/>
                  <a:pt x="1717635" y="2374624"/>
                  <a:pt x="1716430" y="2374624"/>
                </a:cubicBezTo>
                <a:cubicBezTo>
                  <a:pt x="2411" y="2374624"/>
                  <a:pt x="2411" y="2374624"/>
                  <a:pt x="2411" y="2374624"/>
                </a:cubicBezTo>
                <a:cubicBezTo>
                  <a:pt x="1205" y="2374624"/>
                  <a:pt x="0" y="2373298"/>
                  <a:pt x="0" y="2371972"/>
                </a:cubicBezTo>
                <a:cubicBezTo>
                  <a:pt x="1205" y="2652"/>
                  <a:pt x="1205" y="2652"/>
                  <a:pt x="1205" y="2652"/>
                </a:cubicBezTo>
                <a:cubicBezTo>
                  <a:pt x="1205" y="1326"/>
                  <a:pt x="2411" y="0"/>
                  <a:pt x="36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2"/>
          </p:nvPr>
        </p:nvSpPr>
        <p:spPr>
          <a:xfrm>
            <a:off x="8736961" y="4688336"/>
            <a:ext cx="842525" cy="1477198"/>
          </a:xfrm>
          <a:custGeom>
            <a:avLst/>
            <a:gdLst>
              <a:gd name="connsiteX0" fmla="*/ 0 w 842525"/>
              <a:gd name="connsiteY0" fmla="*/ 0 h 1477198"/>
              <a:gd name="connsiteX1" fmla="*/ 842525 w 842525"/>
              <a:gd name="connsiteY1" fmla="*/ 0 h 1477198"/>
              <a:gd name="connsiteX2" fmla="*/ 842525 w 842525"/>
              <a:gd name="connsiteY2" fmla="*/ 1477198 h 1477198"/>
              <a:gd name="connsiteX3" fmla="*/ 0 w 842525"/>
              <a:gd name="connsiteY3" fmla="*/ 1477198 h 147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2525" h="1477198">
                <a:moveTo>
                  <a:pt x="0" y="0"/>
                </a:moveTo>
                <a:lnTo>
                  <a:pt x="842525" y="0"/>
                </a:lnTo>
                <a:lnTo>
                  <a:pt x="842525" y="1477198"/>
                </a:lnTo>
                <a:lnTo>
                  <a:pt x="0" y="14771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6667500"/>
            <a:ext cx="12192000" cy="19050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平行四边形 3"/>
          <p:cNvSpPr>
            <a:spLocks noChangeArrowheads="1"/>
          </p:cNvSpPr>
          <p:nvPr userDrawn="1"/>
        </p:nvSpPr>
        <p:spPr bwMode="auto">
          <a:xfrm>
            <a:off x="34766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chemeClr val="dk2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14" name="平行四边形 4"/>
          <p:cNvSpPr>
            <a:spLocks noChangeArrowheads="1"/>
          </p:cNvSpPr>
          <p:nvPr userDrawn="1"/>
        </p:nvSpPr>
        <p:spPr bwMode="auto">
          <a:xfrm>
            <a:off x="77311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B17E46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grpSp>
        <p:nvGrpSpPr>
          <p:cNvPr id="15" name="组合 10"/>
          <p:cNvGrpSpPr/>
          <p:nvPr userDrawn="1"/>
        </p:nvGrpSpPr>
        <p:grpSpPr bwMode="auto">
          <a:xfrm>
            <a:off x="1011238" y="450850"/>
            <a:ext cx="5029200" cy="180975"/>
            <a:chOff x="0" y="0"/>
            <a:chExt cx="5029195" cy="180308"/>
          </a:xfrm>
          <a:solidFill>
            <a:srgbClr val="B17E46"/>
          </a:solidFill>
        </p:grpSpPr>
        <p:cxnSp>
          <p:nvCxnSpPr>
            <p:cNvPr id="16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>
              <a:solidFill>
                <a:srgbClr val="B17E4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46667" y="214460"/>
            <a:ext cx="7946796" cy="6429081"/>
          </a:xfrm>
          <a:custGeom>
            <a:avLst/>
            <a:gdLst>
              <a:gd name="connsiteX0" fmla="*/ 0 w 7946796"/>
              <a:gd name="connsiteY0" fmla="*/ 0 h 6429081"/>
              <a:gd name="connsiteX1" fmla="*/ 7946796 w 7946796"/>
              <a:gd name="connsiteY1" fmla="*/ 0 h 6429081"/>
              <a:gd name="connsiteX2" fmla="*/ 7946796 w 7946796"/>
              <a:gd name="connsiteY2" fmla="*/ 6429081 h 6429081"/>
              <a:gd name="connsiteX3" fmla="*/ 0 w 7946796"/>
              <a:gd name="connsiteY3" fmla="*/ 6429081 h 642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6796" h="6429081">
                <a:moveTo>
                  <a:pt x="0" y="0"/>
                </a:moveTo>
                <a:lnTo>
                  <a:pt x="7946796" y="0"/>
                </a:lnTo>
                <a:lnTo>
                  <a:pt x="7946796" y="6429081"/>
                </a:lnTo>
                <a:lnTo>
                  <a:pt x="0" y="64290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048795" y="1647752"/>
            <a:ext cx="1940142" cy="30187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56213" y="1647752"/>
            <a:ext cx="1940142" cy="30187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5141376" y="1647752"/>
            <a:ext cx="1940142" cy="30187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233957" y="1647752"/>
            <a:ext cx="1940142" cy="30187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9326539" y="1647752"/>
            <a:ext cx="1940142" cy="30187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667500"/>
            <a:ext cx="12192000" cy="19050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平行四边形 3"/>
          <p:cNvSpPr>
            <a:spLocks noChangeArrowheads="1"/>
          </p:cNvSpPr>
          <p:nvPr userDrawn="1"/>
        </p:nvSpPr>
        <p:spPr bwMode="auto">
          <a:xfrm>
            <a:off x="34766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chemeClr val="dk2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13" name="平行四边形 4"/>
          <p:cNvSpPr>
            <a:spLocks noChangeArrowheads="1"/>
          </p:cNvSpPr>
          <p:nvPr userDrawn="1"/>
        </p:nvSpPr>
        <p:spPr bwMode="auto">
          <a:xfrm>
            <a:off x="77311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B17E46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grpSp>
        <p:nvGrpSpPr>
          <p:cNvPr id="15" name="组合 10"/>
          <p:cNvGrpSpPr/>
          <p:nvPr userDrawn="1"/>
        </p:nvGrpSpPr>
        <p:grpSpPr bwMode="auto">
          <a:xfrm>
            <a:off x="1011238" y="450850"/>
            <a:ext cx="5029200" cy="180975"/>
            <a:chOff x="0" y="0"/>
            <a:chExt cx="5029195" cy="180308"/>
          </a:xfrm>
          <a:solidFill>
            <a:srgbClr val="B17E46"/>
          </a:solidFill>
        </p:grpSpPr>
        <p:cxnSp>
          <p:nvCxnSpPr>
            <p:cNvPr id="16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>
              <a:solidFill>
                <a:srgbClr val="B17E4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0"/>
                    <a:tint val="75000"/>
                  </a:schemeClr>
                </a:solidFill>
              </a:defRPr>
            </a:lvl1pPr>
          </a:lstStyle>
          <a:p>
            <a:fld id="{10E702D0-8EF7-4BD1-B4B0-562E4061FE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0"/>
                    <a:tint val="75000"/>
                  </a:schemeClr>
                </a:solidFill>
              </a:defRPr>
            </a:lvl1pPr>
          </a:lstStyle>
          <a:p>
            <a:fld id="{C6A628DB-5595-4AA4-B680-7A4FA1BD73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3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>
                    <a:lumMod val="100000"/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0"/>
                    <a:tint val="75000"/>
                  </a:schemeClr>
                </a:solidFill>
              </a:defRPr>
            </a:lvl1pPr>
          </a:lstStyle>
          <a:p>
            <a:fld id="{10E702D0-8EF7-4BD1-B4B0-562E4061FE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0"/>
                    <a:tint val="75000"/>
                  </a:schemeClr>
                </a:solidFill>
              </a:defRPr>
            </a:lvl1pPr>
          </a:lstStyle>
          <a:p>
            <a:fld id="{C6A628DB-5595-4AA4-B680-7A4FA1BD73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3">
                    <a:lumMod val="10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3">
                    <a:lumMod val="10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0"/>
                    <a:tint val="75000"/>
                  </a:schemeClr>
                </a:solidFill>
              </a:defRPr>
            </a:lvl1pPr>
          </a:lstStyle>
          <a:p>
            <a:fld id="{10E702D0-8EF7-4BD1-B4B0-562E4061FE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0"/>
                    <a:tint val="75000"/>
                  </a:schemeClr>
                </a:solidFill>
              </a:defRPr>
            </a:lvl1pPr>
          </a:lstStyle>
          <a:p>
            <a:fld id="{C6A628DB-5595-4AA4-B680-7A4FA1BD73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3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>
                    <a:lumMod val="10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accent3">
                    <a:lumMod val="10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>
                    <a:lumMod val="10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accent3">
                    <a:lumMod val="10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0"/>
                    <a:tint val="75000"/>
                  </a:schemeClr>
                </a:solidFill>
              </a:defRPr>
            </a:lvl1pPr>
          </a:lstStyle>
          <a:p>
            <a:fld id="{10E702D0-8EF7-4BD1-B4B0-562E4061FE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0"/>
                    <a:tint val="75000"/>
                  </a:schemeClr>
                </a:solidFill>
              </a:defRPr>
            </a:lvl1pPr>
          </a:lstStyle>
          <a:p>
            <a:fld id="{C6A628DB-5595-4AA4-B680-7A4FA1BD73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0"/>
                    <a:tint val="75000"/>
                  </a:schemeClr>
                </a:solidFill>
              </a:defRPr>
            </a:lvl1pPr>
          </a:lstStyle>
          <a:p>
            <a:fld id="{10E702D0-8EF7-4BD1-B4B0-562E4061FE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0"/>
                    <a:tint val="75000"/>
                  </a:schemeClr>
                </a:solidFill>
              </a:defRPr>
            </a:lvl1pPr>
          </a:lstStyle>
          <a:p>
            <a:fld id="{C6A628DB-5595-4AA4-B680-7A4FA1BD73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 userDrawn="1"/>
        </p:nvSpPr>
        <p:spPr>
          <a:xfrm>
            <a:off x="0" y="6667500"/>
            <a:ext cx="12192000" cy="19050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平行四边形 3"/>
          <p:cNvSpPr>
            <a:spLocks noChangeArrowheads="1"/>
          </p:cNvSpPr>
          <p:nvPr userDrawn="1"/>
        </p:nvSpPr>
        <p:spPr bwMode="auto">
          <a:xfrm>
            <a:off x="34766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chemeClr val="dk2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46" name="平行四边形 4"/>
          <p:cNvSpPr>
            <a:spLocks noChangeArrowheads="1"/>
          </p:cNvSpPr>
          <p:nvPr userDrawn="1"/>
        </p:nvSpPr>
        <p:spPr bwMode="auto">
          <a:xfrm>
            <a:off x="77311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B17E46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grpSp>
        <p:nvGrpSpPr>
          <p:cNvPr id="53" name="组合 10"/>
          <p:cNvGrpSpPr/>
          <p:nvPr userDrawn="1"/>
        </p:nvGrpSpPr>
        <p:grpSpPr bwMode="auto">
          <a:xfrm>
            <a:off x="1011238" y="450850"/>
            <a:ext cx="5029200" cy="180975"/>
            <a:chOff x="0" y="0"/>
            <a:chExt cx="5029195" cy="180308"/>
          </a:xfrm>
          <a:solidFill>
            <a:srgbClr val="B17E46"/>
          </a:solidFill>
        </p:grpSpPr>
        <p:cxnSp>
          <p:nvCxnSpPr>
            <p:cNvPr id="54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>
              <a:solidFill>
                <a:srgbClr val="B17E4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34466" y="0"/>
            <a:ext cx="2777067" cy="2780140"/>
          </a:xfrm>
          <a:custGeom>
            <a:avLst/>
            <a:gdLst>
              <a:gd name="connsiteX0" fmla="*/ 0 w 2777067"/>
              <a:gd name="connsiteY0" fmla="*/ 0 h 2780140"/>
              <a:gd name="connsiteX1" fmla="*/ 2777067 w 2777067"/>
              <a:gd name="connsiteY1" fmla="*/ 0 h 2780140"/>
              <a:gd name="connsiteX2" fmla="*/ 2777067 w 2777067"/>
              <a:gd name="connsiteY2" fmla="*/ 2780140 h 2780140"/>
              <a:gd name="connsiteX3" fmla="*/ 0 w 2777067"/>
              <a:gd name="connsiteY3" fmla="*/ 2780140 h 278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7067" h="2780140">
                <a:moveTo>
                  <a:pt x="0" y="0"/>
                </a:moveTo>
                <a:lnTo>
                  <a:pt x="2777067" y="0"/>
                </a:lnTo>
                <a:lnTo>
                  <a:pt x="2777067" y="2780140"/>
                </a:lnTo>
                <a:lnTo>
                  <a:pt x="0" y="27801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834467" y="3140168"/>
            <a:ext cx="4225812" cy="2794967"/>
          </a:xfrm>
          <a:custGeom>
            <a:avLst/>
            <a:gdLst>
              <a:gd name="connsiteX0" fmla="*/ 0 w 4225812"/>
              <a:gd name="connsiteY0" fmla="*/ 0 h 2794967"/>
              <a:gd name="connsiteX1" fmla="*/ 4225812 w 4225812"/>
              <a:gd name="connsiteY1" fmla="*/ 0 h 2794967"/>
              <a:gd name="connsiteX2" fmla="*/ 4225812 w 4225812"/>
              <a:gd name="connsiteY2" fmla="*/ 2794967 h 2794967"/>
              <a:gd name="connsiteX3" fmla="*/ 0 w 4225812"/>
              <a:gd name="connsiteY3" fmla="*/ 2794967 h 279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5812" h="2794967">
                <a:moveTo>
                  <a:pt x="0" y="0"/>
                </a:moveTo>
                <a:lnTo>
                  <a:pt x="4225812" y="0"/>
                </a:lnTo>
                <a:lnTo>
                  <a:pt x="4225812" y="2794967"/>
                </a:lnTo>
                <a:lnTo>
                  <a:pt x="0" y="27949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7992533" y="795867"/>
            <a:ext cx="3225800" cy="1984274"/>
          </a:xfrm>
          <a:custGeom>
            <a:avLst/>
            <a:gdLst>
              <a:gd name="connsiteX0" fmla="*/ 0 w 3225800"/>
              <a:gd name="connsiteY0" fmla="*/ 0 h 1984274"/>
              <a:gd name="connsiteX1" fmla="*/ 3225800 w 3225800"/>
              <a:gd name="connsiteY1" fmla="*/ 0 h 1984274"/>
              <a:gd name="connsiteX2" fmla="*/ 3225800 w 3225800"/>
              <a:gd name="connsiteY2" fmla="*/ 1984274 h 1984274"/>
              <a:gd name="connsiteX3" fmla="*/ 0 w 3225800"/>
              <a:gd name="connsiteY3" fmla="*/ 1984274 h 198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5800" h="1984274">
                <a:moveTo>
                  <a:pt x="0" y="0"/>
                </a:moveTo>
                <a:lnTo>
                  <a:pt x="3225800" y="0"/>
                </a:lnTo>
                <a:lnTo>
                  <a:pt x="3225800" y="1984274"/>
                </a:lnTo>
                <a:lnTo>
                  <a:pt x="0" y="19842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667500"/>
            <a:ext cx="12192000" cy="190500"/>
          </a:xfrm>
          <a:prstGeom prst="rect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平行四边形 3"/>
          <p:cNvSpPr>
            <a:spLocks noChangeArrowheads="1"/>
          </p:cNvSpPr>
          <p:nvPr userDrawn="1"/>
        </p:nvSpPr>
        <p:spPr bwMode="auto">
          <a:xfrm>
            <a:off x="34766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chemeClr val="dk2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16" name="平行四边形 4"/>
          <p:cNvSpPr>
            <a:spLocks noChangeArrowheads="1"/>
          </p:cNvSpPr>
          <p:nvPr userDrawn="1"/>
        </p:nvSpPr>
        <p:spPr bwMode="auto">
          <a:xfrm>
            <a:off x="773113" y="231775"/>
            <a:ext cx="476250" cy="412750"/>
          </a:xfrm>
          <a:prstGeom prst="parallelogram">
            <a:avLst>
              <a:gd name="adj" fmla="val 37420"/>
            </a:avLst>
          </a:prstGeom>
          <a:solidFill>
            <a:srgbClr val="B17E46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grpSp>
        <p:nvGrpSpPr>
          <p:cNvPr id="18" name="组合 10"/>
          <p:cNvGrpSpPr/>
          <p:nvPr userDrawn="1"/>
        </p:nvGrpSpPr>
        <p:grpSpPr bwMode="auto">
          <a:xfrm>
            <a:off x="1011238" y="450850"/>
            <a:ext cx="5029200" cy="180975"/>
            <a:chOff x="0" y="0"/>
            <a:chExt cx="5029195" cy="180308"/>
          </a:xfrm>
          <a:solidFill>
            <a:srgbClr val="B17E46"/>
          </a:solidFill>
        </p:grpSpPr>
        <p:cxnSp>
          <p:nvCxnSpPr>
            <p:cNvPr id="19" name="直接连接符 6"/>
            <p:cNvCxnSpPr>
              <a:cxnSpLocks noChangeShapeType="1"/>
            </p:cNvCxnSpPr>
            <p:nvPr/>
          </p:nvCxnSpPr>
          <p:spPr bwMode="auto">
            <a:xfrm flipV="1">
              <a:off x="0" y="180307"/>
              <a:ext cx="5003441" cy="1"/>
            </a:xfrm>
            <a:prstGeom prst="line">
              <a:avLst/>
            </a:prstGeom>
            <a:grpFill/>
            <a:ln w="6350">
              <a:solidFill>
                <a:srgbClr val="B17E4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等腰三角形 8"/>
            <p:cNvSpPr>
              <a:spLocks noChangeArrowheads="1"/>
            </p:cNvSpPr>
            <p:nvPr/>
          </p:nvSpPr>
          <p:spPr bwMode="auto">
            <a:xfrm>
              <a:off x="4617071" y="0"/>
              <a:ext cx="412124" cy="18030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>
                    <a:lumMod val="100000"/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0E702D0-8EF7-4BD1-B4B0-562E4061FE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100000"/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6A628DB-5595-4AA4-B680-7A4FA1BD73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>
              <a:lumMod val="100000"/>
            </a:schemeClr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3">
              <a:lumMod val="100000"/>
            </a:schemeClr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3">
              <a:lumMod val="100000"/>
            </a:schemeClr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3">
              <a:lumMod val="100000"/>
            </a:schemeClr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100000"/>
            </a:schemeClr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100000"/>
            </a:schemeClr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3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GIF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ristotel-mormant-235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46250" y="-635"/>
            <a:ext cx="13938250" cy="6858635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8300347" y="5348310"/>
            <a:ext cx="3769316" cy="1238671"/>
          </a:xfrm>
          <a:prstGeom prst="rect">
            <a:avLst/>
          </a:prstGeom>
          <a:solidFill>
            <a:srgbClr val="343D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标题 3"/>
          <p:cNvSpPr>
            <a:spLocks noGrp="1"/>
          </p:cNvSpPr>
          <p:nvPr>
            <p:ph type="ctrTitle" idx="4294967295"/>
          </p:nvPr>
        </p:nvSpPr>
        <p:spPr>
          <a:xfrm>
            <a:off x="8747760" y="5431913"/>
            <a:ext cx="2873375" cy="559257"/>
          </a:xfrm>
        </p:spPr>
        <p:txBody>
          <a:bodyPr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Feedback de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502525" y="344805"/>
            <a:ext cx="4637405" cy="224536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zh-CN"/>
            </a:defPPr>
            <a:lvl1pPr algn="r">
              <a:defRPr sz="8000" b="1" spc="-300">
                <a:solidFill>
                  <a:srgbClr val="343D46"/>
                </a:solidFill>
                <a:latin typeface="Arial Nova" panose="020B0604020202020204" pitchFamily="34" charset="0"/>
              </a:defRPr>
            </a:lvl1pPr>
          </a:lstStyle>
          <a:p>
            <a:pPr>
              <a:lnSpc>
                <a:spcPts val="8400"/>
              </a:lnSpc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RETORICA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8400"/>
              </a:lnSpc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Aristotel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标题 3"/>
          <p:cNvSpPr txBox="1"/>
          <p:nvPr/>
        </p:nvSpPr>
        <p:spPr>
          <a:xfrm>
            <a:off x="8747760" y="5991225"/>
            <a:ext cx="2873375" cy="445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3">
                    <a:lumMod val="10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600" spc="3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Vasile Mihaela Alina - 131 IEC</a:t>
            </a:r>
            <a:endParaRPr lang="en-US" altLang="zh-CN" sz="1600" spc="3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îšļîḍé"/>
          <p:cNvSpPr txBox="1"/>
          <p:nvPr/>
        </p:nvSpPr>
        <p:spPr bwMode="auto">
          <a:xfrm>
            <a:off x="660400" y="1672590"/>
            <a:ext cx="3539490" cy="44196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Emoţiile fundamentale (3) :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grpSp>
        <p:nvGrpSpPr>
          <p:cNvPr id="5" name="îṡľïde"/>
          <p:cNvGrpSpPr/>
          <p:nvPr/>
        </p:nvGrpSpPr>
        <p:grpSpPr>
          <a:xfrm rot="0">
            <a:off x="4438015" y="1433830"/>
            <a:ext cx="2259330" cy="2025015"/>
            <a:chOff x="4442943" y="1130300"/>
            <a:chExt cx="2262095" cy="2025275"/>
          </a:xfrm>
        </p:grpSpPr>
        <p:sp>
          <p:nvSpPr>
            <p:cNvPr id="24" name="ïṧ1iďe"/>
            <p:cNvSpPr/>
            <p:nvPr/>
          </p:nvSpPr>
          <p:spPr>
            <a:xfrm>
              <a:off x="4442943" y="1130300"/>
              <a:ext cx="2262095" cy="2025275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25" name="iṧlîḍè"/>
            <p:cNvSpPr/>
            <p:nvPr/>
          </p:nvSpPr>
          <p:spPr>
            <a:xfrm>
              <a:off x="4442943" y="2663265"/>
              <a:ext cx="2262095" cy="492310"/>
            </a:xfrm>
            <a:prstGeom prst="rect">
              <a:avLst/>
            </a:prstGeom>
            <a:solidFill>
              <a:schemeClr val="dk2">
                <a:lumMod val="100000"/>
                <a:alpha val="70000"/>
              </a:schemeClr>
            </a:solid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id-ID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CURAJUL</a:t>
              </a:r>
              <a:endParaRPr lang="en-US" altLang="id-ID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6" name="íṡ1ïdê"/>
          <p:cNvGrpSpPr/>
          <p:nvPr/>
        </p:nvGrpSpPr>
        <p:grpSpPr>
          <a:xfrm rot="0">
            <a:off x="6841490" y="1433830"/>
            <a:ext cx="2259330" cy="2025015"/>
            <a:chOff x="4442943" y="1130300"/>
            <a:chExt cx="2262095" cy="2025275"/>
          </a:xfrm>
        </p:grpSpPr>
        <p:sp>
          <p:nvSpPr>
            <p:cNvPr id="22" name="îşliḍé"/>
            <p:cNvSpPr/>
            <p:nvPr/>
          </p:nvSpPr>
          <p:spPr>
            <a:xfrm>
              <a:off x="4442943" y="1130300"/>
              <a:ext cx="2262095" cy="2025275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23" name="işļidê"/>
            <p:cNvSpPr/>
            <p:nvPr/>
          </p:nvSpPr>
          <p:spPr>
            <a:xfrm>
              <a:off x="4442943" y="2663265"/>
              <a:ext cx="2262095" cy="492310"/>
            </a:xfrm>
            <a:prstGeom prst="rect">
              <a:avLst/>
            </a:prstGeom>
            <a:solidFill>
              <a:schemeClr val="dk2">
                <a:lumMod val="100000"/>
                <a:alpha val="70000"/>
              </a:schemeClr>
            </a:solid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SPERANŢA</a:t>
              </a:r>
              <a:endParaRPr lang="id-ID" altLang="zh-C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</p:grpSp>
      <p:sp>
        <p:nvSpPr>
          <p:cNvPr id="2" name="文本框 11"/>
          <p:cNvSpPr txBox="1">
            <a:spLocks noChangeArrowheads="1"/>
          </p:cNvSpPr>
          <p:nvPr/>
        </p:nvSpPr>
        <p:spPr bwMode="auto">
          <a:xfrm>
            <a:off x="1577975" y="-6985"/>
            <a:ext cx="3563620" cy="68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zh-CN" sz="3200" b="1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Cartea 2</a:t>
            </a:r>
            <a:endParaRPr lang="en-US" altLang="zh-CN" sz="3200" b="1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 descr="C:\Users\vasil\Desktop\introducere.jpgintroducere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 t="18377" b="18377"/>
          <a:stretch>
            <a:fillRect/>
          </a:stretch>
        </p:blipFill>
        <p:spPr>
          <a:xfrm>
            <a:off x="607695" y="1894840"/>
            <a:ext cx="3423285" cy="1441450"/>
          </a:xfrm>
        </p:spPr>
      </p:pic>
      <p:pic>
        <p:nvPicPr>
          <p:cNvPr id="26" name="图片占位符 25" descr="C:\Users\vasil\Desktop\expunere.jpgexpunere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307" b="307"/>
          <a:stretch>
            <a:fillRect/>
          </a:stretch>
        </p:blipFill>
        <p:spPr>
          <a:xfrm>
            <a:off x="3729567" y="3556093"/>
            <a:ext cx="4225812" cy="2794967"/>
          </a:xfrm>
        </p:spPr>
      </p:pic>
      <p:sp>
        <p:nvSpPr>
          <p:cNvPr id="28" name="文本框 11"/>
          <p:cNvSpPr txBox="1">
            <a:spLocks noChangeArrowheads="1"/>
          </p:cNvSpPr>
          <p:nvPr/>
        </p:nvSpPr>
        <p:spPr bwMode="auto">
          <a:xfrm>
            <a:off x="1577975" y="-6985"/>
            <a:ext cx="3563620" cy="68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zh-CN" sz="3200" b="1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Cartea 3</a:t>
            </a:r>
            <a:endParaRPr lang="en-US" altLang="zh-CN" sz="3200" b="1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" name="iş1ídê"/>
          <p:cNvSpPr/>
          <p:nvPr/>
        </p:nvSpPr>
        <p:spPr bwMode="auto">
          <a:xfrm>
            <a:off x="3729355" y="819785"/>
            <a:ext cx="4733290" cy="4933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p>
            <a:pPr fontAlgn="base">
              <a:lnSpc>
                <a:spcPct val="120000"/>
              </a:lnSpc>
            </a:pPr>
            <a:r>
              <a:rPr lang="en-US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Structura discursului </a:t>
            </a:r>
            <a:r>
              <a:rPr lang="en-US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ș</a:t>
            </a:r>
            <a:r>
              <a:rPr lang="en-US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i stilul oratoric</a:t>
            </a:r>
            <a:endParaRPr lang="en-US" alt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Placeholder 3" descr="concluzie"/>
          <p:cNvPicPr>
            <a:picLocks noChangeAspect="1"/>
          </p:cNvPicPr>
          <p:nvPr>
            <p:ph type="pic" sz="quarter" idx="12"/>
          </p:nvPr>
        </p:nvPicPr>
        <p:blipFill>
          <a:blip r:embed="rId3"/>
          <a:stretch>
            <a:fillRect/>
          </a:stretch>
        </p:blipFill>
        <p:spPr>
          <a:xfrm>
            <a:off x="8274685" y="1751965"/>
            <a:ext cx="2927350" cy="29273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7641" y="3429050"/>
            <a:ext cx="2698943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1. Introducerea</a:t>
            </a:r>
            <a:endParaRPr lang="en-US" alt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5" name="Rectangle 10"/>
          <p:cNvSpPr/>
          <p:nvPr/>
        </p:nvSpPr>
        <p:spPr>
          <a:xfrm>
            <a:off x="5256476" y="3030270"/>
            <a:ext cx="2698943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2. Expunerea</a:t>
            </a:r>
            <a:endParaRPr lang="en-US" alt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8274631" y="4890820"/>
            <a:ext cx="2698943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3. Concluzia</a:t>
            </a:r>
            <a:endParaRPr lang="en-US" alt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5" grpId="0"/>
      <p:bldP spid="5" grpId="1"/>
      <p:bldP spid="6" grpId="0"/>
      <p:bldP spid="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/>
          <p:cNvSpPr/>
          <p:nvPr/>
        </p:nvSpPr>
        <p:spPr bwMode="auto">
          <a:xfrm>
            <a:off x="8689495" y="4121323"/>
            <a:ext cx="1552458" cy="1538441"/>
          </a:xfrm>
          <a:custGeom>
            <a:avLst/>
            <a:gdLst>
              <a:gd name="connsiteX0" fmla="*/ 1352399 w 1552458"/>
              <a:gd name="connsiteY0" fmla="*/ 0 h 1538441"/>
              <a:gd name="connsiteX1" fmla="*/ 1385538 w 1552458"/>
              <a:gd name="connsiteY1" fmla="*/ 60483 h 1538441"/>
              <a:gd name="connsiteX2" fmla="*/ 1552458 w 1552458"/>
              <a:gd name="connsiteY2" fmla="*/ 787388 h 1538441"/>
              <a:gd name="connsiteX3" fmla="*/ 1385538 w 1552458"/>
              <a:gd name="connsiteY3" fmla="*/ 1514293 h 1538441"/>
              <a:gd name="connsiteX4" fmla="*/ 1372307 w 1552458"/>
              <a:gd name="connsiteY4" fmla="*/ 1538441 h 1538441"/>
              <a:gd name="connsiteX5" fmla="*/ 0 w 1552458"/>
              <a:gd name="connsiteY5" fmla="*/ 766518 h 1538441"/>
              <a:gd name="connsiteX6" fmla="*/ 1352399 w 1552458"/>
              <a:gd name="connsiteY6" fmla="*/ 0 h 1538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2458" h="1538441">
                <a:moveTo>
                  <a:pt x="1352399" y="0"/>
                </a:moveTo>
                <a:lnTo>
                  <a:pt x="1385538" y="60483"/>
                </a:lnTo>
                <a:cubicBezTo>
                  <a:pt x="1493022" y="283905"/>
                  <a:pt x="1552458" y="529544"/>
                  <a:pt x="1552458" y="787388"/>
                </a:cubicBezTo>
                <a:cubicBezTo>
                  <a:pt x="1552458" y="1045232"/>
                  <a:pt x="1493022" y="1290872"/>
                  <a:pt x="1385538" y="1514293"/>
                </a:cubicBezTo>
                <a:lnTo>
                  <a:pt x="1372307" y="1538441"/>
                </a:lnTo>
                <a:lnTo>
                  <a:pt x="0" y="766518"/>
                </a:lnTo>
                <a:lnTo>
                  <a:pt x="1352399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sz="32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15" name="任意多边形: 形状 14"/>
          <p:cNvSpPr/>
          <p:nvPr/>
        </p:nvSpPr>
        <p:spPr bwMode="auto">
          <a:xfrm>
            <a:off x="10031046" y="4101524"/>
            <a:ext cx="25395" cy="19798"/>
          </a:xfrm>
          <a:custGeom>
            <a:avLst/>
            <a:gdLst>
              <a:gd name="connsiteX0" fmla="*/ 0 w 25395"/>
              <a:gd name="connsiteY0" fmla="*/ 0 h 19798"/>
              <a:gd name="connsiteX1" fmla="*/ 25395 w 25395"/>
              <a:gd name="connsiteY1" fmla="*/ 11553 h 19798"/>
              <a:gd name="connsiteX2" fmla="*/ 10848 w 25395"/>
              <a:gd name="connsiteY2" fmla="*/ 19798 h 19798"/>
              <a:gd name="connsiteX3" fmla="*/ 0 w 25395"/>
              <a:gd name="connsiteY3" fmla="*/ 0 h 1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95" h="19798">
                <a:moveTo>
                  <a:pt x="0" y="0"/>
                </a:moveTo>
                <a:lnTo>
                  <a:pt x="25395" y="11553"/>
                </a:lnTo>
                <a:lnTo>
                  <a:pt x="10848" y="197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wrap="square" anchor="ctr">
            <a:noAutofit/>
          </a:bodyPr>
          <a:lstStyle/>
          <a:p>
            <a:pPr algn="ctr"/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6" name="ïṡḷïḋè"/>
          <p:cNvSpPr/>
          <p:nvPr/>
        </p:nvSpPr>
        <p:spPr bwMode="auto">
          <a:xfrm>
            <a:off x="7914050" y="5023584"/>
            <a:ext cx="2574915" cy="1834415"/>
          </a:xfrm>
          <a:custGeom>
            <a:avLst/>
            <a:gdLst>
              <a:gd name="connsiteX0" fmla="*/ 0 w 2574915"/>
              <a:gd name="connsiteY0" fmla="*/ 0 h 1834415"/>
              <a:gd name="connsiteX1" fmla="*/ 2574915 w 2574915"/>
              <a:gd name="connsiteY1" fmla="*/ 1834415 h 1834415"/>
              <a:gd name="connsiteX2" fmla="*/ 1733481 w 2574915"/>
              <a:gd name="connsiteY2" fmla="*/ 1834415 h 183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4915" h="1834415">
                <a:moveTo>
                  <a:pt x="0" y="0"/>
                </a:moveTo>
                <a:lnTo>
                  <a:pt x="2574915" y="1834415"/>
                </a:lnTo>
                <a:lnTo>
                  <a:pt x="1733481" y="18344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20" name="ïṣlïďé"/>
          <p:cNvSpPr/>
          <p:nvPr/>
        </p:nvSpPr>
        <p:spPr bwMode="auto">
          <a:xfrm>
            <a:off x="2" y="1"/>
            <a:ext cx="10056439" cy="6857999"/>
          </a:xfrm>
          <a:custGeom>
            <a:avLst/>
            <a:gdLst>
              <a:gd name="connsiteX0" fmla="*/ 0 w 10056439"/>
              <a:gd name="connsiteY0" fmla="*/ 0 h 6857999"/>
              <a:gd name="connsiteX1" fmla="*/ 1015097 w 10056439"/>
              <a:gd name="connsiteY1" fmla="*/ 1 h 6857999"/>
              <a:gd name="connsiteX2" fmla="*/ 10056439 w 10056439"/>
              <a:gd name="connsiteY2" fmla="*/ 4113076 h 6857999"/>
              <a:gd name="connsiteX3" fmla="*/ 5213457 w 10056439"/>
              <a:gd name="connsiteY3" fmla="*/ 6857999 h 6857999"/>
              <a:gd name="connsiteX4" fmla="*/ 1672112 w 10056439"/>
              <a:gd name="connsiteY4" fmla="*/ 6857999 h 6857999"/>
              <a:gd name="connsiteX5" fmla="*/ 0 w 10056439"/>
              <a:gd name="connsiteY5" fmla="*/ 390782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6439" h="6857999">
                <a:moveTo>
                  <a:pt x="0" y="0"/>
                </a:moveTo>
                <a:lnTo>
                  <a:pt x="1015097" y="1"/>
                </a:lnTo>
                <a:lnTo>
                  <a:pt x="10056439" y="4113076"/>
                </a:lnTo>
                <a:lnTo>
                  <a:pt x="5213457" y="6857999"/>
                </a:lnTo>
                <a:lnTo>
                  <a:pt x="1672112" y="6857999"/>
                </a:lnTo>
                <a:lnTo>
                  <a:pt x="0" y="3907822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27407" y="3390753"/>
            <a:ext cx="4474210" cy="6076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base">
              <a:lnSpc>
                <a:spcPct val="120000"/>
              </a:lnSpc>
            </a:pPr>
            <a:r>
              <a:rPr lang="en-US" alt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Aplicarea principiilor retoricii</a:t>
            </a:r>
            <a:endParaRPr lang="en-US" altLang="en-US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27407" y="2617537"/>
            <a:ext cx="2662555" cy="768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4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PARTEA 03</a:t>
            </a:r>
            <a:endParaRPr lang="en-US" altLang="zh-CN" sz="4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19162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23950"/>
            <a:ext cx="10850563" cy="5019675"/>
            <a:chOff x="669925" y="1123950"/>
            <a:chExt cx="10850563" cy="5019675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6096000" y="1123950"/>
              <a:ext cx="1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2598057" y="3331547"/>
              <a:ext cx="61976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îşlïďe"/>
            <p:cNvGrpSpPr/>
            <p:nvPr/>
          </p:nvGrpSpPr>
          <p:grpSpPr>
            <a:xfrm>
              <a:off x="4773451" y="2102088"/>
              <a:ext cx="2653144" cy="2655414"/>
              <a:chOff x="4241006" y="1573213"/>
              <a:chExt cx="3709988" cy="3713163"/>
            </a:xfrm>
          </p:grpSpPr>
          <p:sp>
            <p:nvSpPr>
              <p:cNvPr id="20" name="îşļíḍê"/>
              <p:cNvSpPr/>
              <p:nvPr/>
            </p:nvSpPr>
            <p:spPr bwMode="auto">
              <a:xfrm>
                <a:off x="6095206" y="1573213"/>
                <a:ext cx="1855788" cy="3713163"/>
              </a:xfrm>
              <a:custGeom>
                <a:avLst/>
                <a:gdLst>
                  <a:gd name="connsiteX0" fmla="*/ 0 w 1855788"/>
                  <a:gd name="connsiteY0" fmla="*/ 0 h 3713163"/>
                  <a:gd name="connsiteX1" fmla="*/ 1855788 w 1855788"/>
                  <a:gd name="connsiteY1" fmla="*/ 1856410 h 3713163"/>
                  <a:gd name="connsiteX2" fmla="*/ 0 w 1855788"/>
                  <a:gd name="connsiteY2" fmla="*/ 3713163 h 3713163"/>
                  <a:gd name="connsiteX3" fmla="*/ 0 w 1855788"/>
                  <a:gd name="connsiteY3" fmla="*/ 3136031 h 3713163"/>
                  <a:gd name="connsiteX4" fmla="*/ 794 w 1855788"/>
                  <a:gd name="connsiteY4" fmla="*/ 3136071 h 3713163"/>
                  <a:gd name="connsiteX5" fmla="*/ 1280284 w 1855788"/>
                  <a:gd name="connsiteY5" fmla="*/ 1856581 h 3713163"/>
                  <a:gd name="connsiteX6" fmla="*/ 794 w 1855788"/>
                  <a:gd name="connsiteY6" fmla="*/ 577091 h 3713163"/>
                  <a:gd name="connsiteX7" fmla="*/ 0 w 1855788"/>
                  <a:gd name="connsiteY7" fmla="*/ 577131 h 3713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55788" h="3713163">
                    <a:moveTo>
                      <a:pt x="0" y="0"/>
                    </a:moveTo>
                    <a:cubicBezTo>
                      <a:pt x="1024879" y="0"/>
                      <a:pt x="1855788" y="831341"/>
                      <a:pt x="1855788" y="1856410"/>
                    </a:cubicBezTo>
                    <a:cubicBezTo>
                      <a:pt x="1855788" y="2881822"/>
                      <a:pt x="1024879" y="3713163"/>
                      <a:pt x="0" y="3713163"/>
                    </a:cubicBezTo>
                    <a:lnTo>
                      <a:pt x="0" y="3136031"/>
                    </a:lnTo>
                    <a:lnTo>
                      <a:pt x="794" y="3136071"/>
                    </a:lnTo>
                    <a:cubicBezTo>
                      <a:pt x="707437" y="3136071"/>
                      <a:pt x="1280284" y="2563224"/>
                      <a:pt x="1280284" y="1856581"/>
                    </a:cubicBezTo>
                    <a:cubicBezTo>
                      <a:pt x="1280284" y="1149938"/>
                      <a:pt x="707437" y="577091"/>
                      <a:pt x="794" y="577091"/>
                    </a:cubicBezTo>
                    <a:lnTo>
                      <a:pt x="0" y="577131"/>
                    </a:lnTo>
                    <a:close/>
                  </a:path>
                </a:pathLst>
              </a:custGeom>
              <a:solidFill>
                <a:schemeClr val="accent3">
                  <a:alpha val="80000"/>
                </a:schemeClr>
              </a:solidFill>
              <a:ln w="50800">
                <a:solidFill>
                  <a:schemeClr val="bg1"/>
                </a:solidFill>
                <a:rou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endParaRPr>
              </a:p>
            </p:txBody>
          </p:sp>
          <p:sp>
            <p:nvSpPr>
              <p:cNvPr id="21" name="íŝ1íḋe"/>
              <p:cNvSpPr/>
              <p:nvPr/>
            </p:nvSpPr>
            <p:spPr bwMode="auto">
              <a:xfrm>
                <a:off x="4241006" y="1573213"/>
                <a:ext cx="1854200" cy="3713163"/>
              </a:xfrm>
              <a:custGeom>
                <a:avLst/>
                <a:gdLst>
                  <a:gd name="connsiteX0" fmla="*/ 1854200 w 1854200"/>
                  <a:gd name="connsiteY0" fmla="*/ 0 h 3713163"/>
                  <a:gd name="connsiteX1" fmla="*/ 1854200 w 1854200"/>
                  <a:gd name="connsiteY1" fmla="*/ 577131 h 3713163"/>
                  <a:gd name="connsiteX2" fmla="*/ 1724174 w 1854200"/>
                  <a:gd name="connsiteY2" fmla="*/ 583697 h 3713163"/>
                  <a:gd name="connsiteX3" fmla="*/ 575504 w 1854200"/>
                  <a:gd name="connsiteY3" fmla="*/ 1856581 h 3713163"/>
                  <a:gd name="connsiteX4" fmla="*/ 1724174 w 1854200"/>
                  <a:gd name="connsiteY4" fmla="*/ 3129465 h 3713163"/>
                  <a:gd name="connsiteX5" fmla="*/ 1854200 w 1854200"/>
                  <a:gd name="connsiteY5" fmla="*/ 3136031 h 3713163"/>
                  <a:gd name="connsiteX6" fmla="*/ 1854200 w 1854200"/>
                  <a:gd name="connsiteY6" fmla="*/ 3713163 h 3713163"/>
                  <a:gd name="connsiteX7" fmla="*/ 0 w 1854200"/>
                  <a:gd name="connsiteY7" fmla="*/ 1856410 h 3713163"/>
                  <a:gd name="connsiteX8" fmla="*/ 1854200 w 1854200"/>
                  <a:gd name="connsiteY8" fmla="*/ 0 h 3713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54200" h="3713163">
                    <a:moveTo>
                      <a:pt x="1854200" y="0"/>
                    </a:moveTo>
                    <a:lnTo>
                      <a:pt x="1854200" y="577131"/>
                    </a:lnTo>
                    <a:lnTo>
                      <a:pt x="1724174" y="583697"/>
                    </a:lnTo>
                    <a:cubicBezTo>
                      <a:pt x="1078983" y="649220"/>
                      <a:pt x="575504" y="1194103"/>
                      <a:pt x="575504" y="1856581"/>
                    </a:cubicBezTo>
                    <a:cubicBezTo>
                      <a:pt x="575504" y="2519059"/>
                      <a:pt x="1078983" y="3063943"/>
                      <a:pt x="1724174" y="3129465"/>
                    </a:cubicBezTo>
                    <a:lnTo>
                      <a:pt x="1854200" y="3136031"/>
                    </a:lnTo>
                    <a:lnTo>
                      <a:pt x="1854200" y="3713163"/>
                    </a:lnTo>
                    <a:cubicBezTo>
                      <a:pt x="830352" y="3713163"/>
                      <a:pt x="0" y="2881822"/>
                      <a:pt x="0" y="1856410"/>
                    </a:cubicBezTo>
                    <a:cubicBezTo>
                      <a:pt x="0" y="831341"/>
                      <a:pt x="830352" y="0"/>
                      <a:pt x="1854200" y="0"/>
                    </a:cubicBezTo>
                    <a:close/>
                  </a:path>
                </a:pathLst>
              </a:custGeom>
              <a:solidFill>
                <a:schemeClr val="dk2">
                  <a:lumMod val="100000"/>
                  <a:alpha val="80000"/>
                </a:schemeClr>
              </a:solidFill>
              <a:ln w="50800">
                <a:solidFill>
                  <a:schemeClr val="bg1"/>
                </a:solidFill>
                <a:rou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 lang="zh-CN" altLang="en-US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endParaRPr>
              </a:p>
            </p:txBody>
          </p:sp>
        </p:grpSp>
        <p:sp>
          <p:nvSpPr>
            <p:cNvPr id="9" name="íślïďê"/>
            <p:cNvSpPr txBox="1"/>
            <p:nvPr/>
          </p:nvSpPr>
          <p:spPr bwMode="auto">
            <a:xfrm>
              <a:off x="669925" y="1124744"/>
              <a:ext cx="3551878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rPr>
                <a:t>Claritatea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" name="íś1íḓé"/>
            <p:cNvSpPr txBox="1"/>
            <p:nvPr/>
          </p:nvSpPr>
          <p:spPr bwMode="auto">
            <a:xfrm>
              <a:off x="669925" y="4880873"/>
              <a:ext cx="3551878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rPr>
                <a:t>Emoţia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iŝļíḍê"/>
            <p:cNvSpPr txBox="1"/>
            <p:nvPr/>
          </p:nvSpPr>
          <p:spPr bwMode="auto">
            <a:xfrm>
              <a:off x="7968610" y="1124744"/>
              <a:ext cx="3551878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2400" b="1" dirty="0">
                  <a:solidFill>
                    <a:schemeClr val="accent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rPr>
                <a:t>Credibilitatea</a:t>
              </a:r>
              <a:endParaRPr lang="en-US" sz="24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îṥḻiďe"/>
            <p:cNvSpPr txBox="1"/>
            <p:nvPr/>
          </p:nvSpPr>
          <p:spPr bwMode="auto">
            <a:xfrm>
              <a:off x="7968610" y="4880873"/>
              <a:ext cx="3551878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2400" b="1" dirty="0">
                  <a:solidFill>
                    <a:schemeClr val="accent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rPr>
                <a:t>Raţionamentul</a:t>
              </a:r>
              <a:endParaRPr lang="en-US" sz="24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ï$ļiďe"/>
            <p:cNvSpPr/>
            <p:nvPr/>
          </p:nvSpPr>
          <p:spPr>
            <a:xfrm>
              <a:off x="4632477" y="2164263"/>
              <a:ext cx="693514" cy="693512"/>
            </a:xfrm>
            <a:prstGeom prst="ellipse">
              <a:avLst/>
            </a:prstGeom>
            <a:solidFill>
              <a:schemeClr val="dk2">
                <a:lumMod val="100000"/>
              </a:schemeClr>
            </a:solidFill>
            <a:ln w="76200">
              <a:solidFill>
                <a:schemeClr val="dk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pPr algn="ctr"/>
              <a:r>
                <a:rPr lang="en-US" altLang="zh-CN" sz="16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1</a:t>
              </a:r>
              <a:endParaRPr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17" name="îśľïḑé"/>
            <p:cNvSpPr/>
            <p:nvPr/>
          </p:nvSpPr>
          <p:spPr>
            <a:xfrm>
              <a:off x="4632477" y="3990910"/>
              <a:ext cx="693514" cy="693512"/>
            </a:xfrm>
            <a:prstGeom prst="ellipse">
              <a:avLst/>
            </a:prstGeom>
            <a:solidFill>
              <a:schemeClr val="dk2">
                <a:lumMod val="100000"/>
              </a:schemeClr>
            </a:solidFill>
            <a:ln w="76200">
              <a:solidFill>
                <a:schemeClr val="dk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pPr algn="ctr"/>
              <a:r>
                <a:rPr lang="en-US" altLang="zh-CN" sz="16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3</a:t>
              </a:r>
              <a:endParaRPr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18" name="išļíḓe"/>
            <p:cNvSpPr/>
            <p:nvPr/>
          </p:nvSpPr>
          <p:spPr>
            <a:xfrm>
              <a:off x="6856013" y="2164263"/>
              <a:ext cx="693514" cy="693512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pPr algn="ctr"/>
              <a:r>
                <a:rPr lang="en-US" altLang="zh-CN" sz="16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2</a:t>
              </a:r>
              <a:endParaRPr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19" name="ísḷîḑé"/>
            <p:cNvSpPr/>
            <p:nvPr/>
          </p:nvSpPr>
          <p:spPr>
            <a:xfrm>
              <a:off x="6856013" y="3990910"/>
              <a:ext cx="693514" cy="693512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pPr algn="ctr"/>
              <a:r>
                <a:rPr lang="en-US" altLang="zh-CN" sz="16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4</a:t>
              </a:r>
              <a:endParaRPr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8795385" y="2442210"/>
            <a:ext cx="3264535" cy="190246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55575" y="2442210"/>
            <a:ext cx="3241040" cy="190246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25" name="文本框 11"/>
          <p:cNvSpPr txBox="1">
            <a:spLocks noChangeArrowheads="1"/>
          </p:cNvSpPr>
          <p:nvPr/>
        </p:nvSpPr>
        <p:spPr bwMode="auto">
          <a:xfrm>
            <a:off x="1577975" y="0"/>
            <a:ext cx="3747135" cy="68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zh-CN" sz="3200" b="1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Principiile Retoricii</a:t>
            </a:r>
            <a:endParaRPr lang="en-US" altLang="zh-CN" sz="3200" b="1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/>
          <p:cNvSpPr/>
          <p:nvPr/>
        </p:nvSpPr>
        <p:spPr bwMode="auto">
          <a:xfrm>
            <a:off x="8689495" y="4121323"/>
            <a:ext cx="1552458" cy="1538441"/>
          </a:xfrm>
          <a:custGeom>
            <a:avLst/>
            <a:gdLst>
              <a:gd name="connsiteX0" fmla="*/ 1352399 w 1552458"/>
              <a:gd name="connsiteY0" fmla="*/ 0 h 1538441"/>
              <a:gd name="connsiteX1" fmla="*/ 1385538 w 1552458"/>
              <a:gd name="connsiteY1" fmla="*/ 60483 h 1538441"/>
              <a:gd name="connsiteX2" fmla="*/ 1552458 w 1552458"/>
              <a:gd name="connsiteY2" fmla="*/ 787388 h 1538441"/>
              <a:gd name="connsiteX3" fmla="*/ 1385538 w 1552458"/>
              <a:gd name="connsiteY3" fmla="*/ 1514293 h 1538441"/>
              <a:gd name="connsiteX4" fmla="*/ 1372307 w 1552458"/>
              <a:gd name="connsiteY4" fmla="*/ 1538441 h 1538441"/>
              <a:gd name="connsiteX5" fmla="*/ 0 w 1552458"/>
              <a:gd name="connsiteY5" fmla="*/ 766518 h 1538441"/>
              <a:gd name="connsiteX6" fmla="*/ 1352399 w 1552458"/>
              <a:gd name="connsiteY6" fmla="*/ 0 h 1538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2458" h="1538441">
                <a:moveTo>
                  <a:pt x="1352399" y="0"/>
                </a:moveTo>
                <a:lnTo>
                  <a:pt x="1385538" y="60483"/>
                </a:lnTo>
                <a:cubicBezTo>
                  <a:pt x="1493022" y="283905"/>
                  <a:pt x="1552458" y="529544"/>
                  <a:pt x="1552458" y="787388"/>
                </a:cubicBezTo>
                <a:cubicBezTo>
                  <a:pt x="1552458" y="1045232"/>
                  <a:pt x="1493022" y="1290872"/>
                  <a:pt x="1385538" y="1514293"/>
                </a:cubicBezTo>
                <a:lnTo>
                  <a:pt x="1372307" y="1538441"/>
                </a:lnTo>
                <a:lnTo>
                  <a:pt x="0" y="766518"/>
                </a:lnTo>
                <a:lnTo>
                  <a:pt x="1352399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sz="32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15" name="任意多边形: 形状 14"/>
          <p:cNvSpPr/>
          <p:nvPr/>
        </p:nvSpPr>
        <p:spPr bwMode="auto">
          <a:xfrm>
            <a:off x="10031046" y="4101524"/>
            <a:ext cx="25395" cy="19798"/>
          </a:xfrm>
          <a:custGeom>
            <a:avLst/>
            <a:gdLst>
              <a:gd name="connsiteX0" fmla="*/ 0 w 25395"/>
              <a:gd name="connsiteY0" fmla="*/ 0 h 19798"/>
              <a:gd name="connsiteX1" fmla="*/ 25395 w 25395"/>
              <a:gd name="connsiteY1" fmla="*/ 11553 h 19798"/>
              <a:gd name="connsiteX2" fmla="*/ 10848 w 25395"/>
              <a:gd name="connsiteY2" fmla="*/ 19798 h 19798"/>
              <a:gd name="connsiteX3" fmla="*/ 0 w 25395"/>
              <a:gd name="connsiteY3" fmla="*/ 0 h 1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95" h="19798">
                <a:moveTo>
                  <a:pt x="0" y="0"/>
                </a:moveTo>
                <a:lnTo>
                  <a:pt x="25395" y="11553"/>
                </a:lnTo>
                <a:lnTo>
                  <a:pt x="10848" y="197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wrap="square" anchor="ctr">
            <a:noAutofit/>
          </a:bodyPr>
          <a:lstStyle/>
          <a:p>
            <a:pPr algn="ctr"/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6" name="ïṡḷïḋè"/>
          <p:cNvSpPr/>
          <p:nvPr/>
        </p:nvSpPr>
        <p:spPr bwMode="auto">
          <a:xfrm>
            <a:off x="7914050" y="5023584"/>
            <a:ext cx="2574915" cy="1834415"/>
          </a:xfrm>
          <a:custGeom>
            <a:avLst/>
            <a:gdLst>
              <a:gd name="connsiteX0" fmla="*/ 0 w 2574915"/>
              <a:gd name="connsiteY0" fmla="*/ 0 h 1834415"/>
              <a:gd name="connsiteX1" fmla="*/ 2574915 w 2574915"/>
              <a:gd name="connsiteY1" fmla="*/ 1834415 h 1834415"/>
              <a:gd name="connsiteX2" fmla="*/ 1733481 w 2574915"/>
              <a:gd name="connsiteY2" fmla="*/ 1834415 h 183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4915" h="1834415">
                <a:moveTo>
                  <a:pt x="0" y="0"/>
                </a:moveTo>
                <a:lnTo>
                  <a:pt x="2574915" y="1834415"/>
                </a:lnTo>
                <a:lnTo>
                  <a:pt x="1733481" y="18344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20" name="ïṣlïďé"/>
          <p:cNvSpPr/>
          <p:nvPr/>
        </p:nvSpPr>
        <p:spPr bwMode="auto">
          <a:xfrm>
            <a:off x="2" y="1"/>
            <a:ext cx="10056439" cy="6857999"/>
          </a:xfrm>
          <a:custGeom>
            <a:avLst/>
            <a:gdLst>
              <a:gd name="connsiteX0" fmla="*/ 0 w 10056439"/>
              <a:gd name="connsiteY0" fmla="*/ 0 h 6857999"/>
              <a:gd name="connsiteX1" fmla="*/ 1015097 w 10056439"/>
              <a:gd name="connsiteY1" fmla="*/ 1 h 6857999"/>
              <a:gd name="connsiteX2" fmla="*/ 10056439 w 10056439"/>
              <a:gd name="connsiteY2" fmla="*/ 4113076 h 6857999"/>
              <a:gd name="connsiteX3" fmla="*/ 5213457 w 10056439"/>
              <a:gd name="connsiteY3" fmla="*/ 6857999 h 6857999"/>
              <a:gd name="connsiteX4" fmla="*/ 1672112 w 10056439"/>
              <a:gd name="connsiteY4" fmla="*/ 6857999 h 6857999"/>
              <a:gd name="connsiteX5" fmla="*/ 0 w 10056439"/>
              <a:gd name="connsiteY5" fmla="*/ 390782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6439" h="6857999">
                <a:moveTo>
                  <a:pt x="0" y="0"/>
                </a:moveTo>
                <a:lnTo>
                  <a:pt x="1015097" y="1"/>
                </a:lnTo>
                <a:lnTo>
                  <a:pt x="10056439" y="4113076"/>
                </a:lnTo>
                <a:lnTo>
                  <a:pt x="5213457" y="6857999"/>
                </a:lnTo>
                <a:lnTo>
                  <a:pt x="1672112" y="6857999"/>
                </a:lnTo>
                <a:lnTo>
                  <a:pt x="0" y="3907822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27407" y="3390753"/>
            <a:ext cx="2286000" cy="6076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base">
              <a:lnSpc>
                <a:spcPct val="120000"/>
              </a:lnSpc>
            </a:pPr>
            <a:r>
              <a:rPr lang="en-US" alt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Gânduri finale</a:t>
            </a:r>
            <a:endParaRPr lang="en-US" altLang="en-US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27407" y="2617537"/>
            <a:ext cx="2662555" cy="768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4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PARTEA 04</a:t>
            </a:r>
            <a:endParaRPr lang="en-US" altLang="zh-CN" sz="4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53218" y="849566"/>
            <a:ext cx="3710305" cy="1863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lnSpc>
                <a:spcPct val="120000"/>
              </a:lnSpc>
            </a:pPr>
            <a:r>
              <a:rPr lang="en-US" altLang="zh-C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“Retorica” de </a:t>
            </a:r>
            <a:endParaRPr lang="en-US" altLang="zh-CN" sz="48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algn="l" fontAlgn="base">
              <a:lnSpc>
                <a:spcPct val="120000"/>
              </a:lnSpc>
            </a:pPr>
            <a:r>
              <a:rPr lang="en-US" altLang="zh-CN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Aristotel</a:t>
            </a:r>
            <a:endParaRPr lang="en-US" altLang="zh-CN" sz="48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pic>
        <p:nvPicPr>
          <p:cNvPr id="8" name="图片占位符 7" descr="C:\Users\vasil\Desktop\Aristotle_Altemps_Inv8575.jpgAristotle_Altemps_Inv8575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 t="12233" b="12233"/>
          <a:stretch>
            <a:fillRect/>
          </a:stretch>
        </p:blipFill>
        <p:spPr>
          <a:xfrm>
            <a:off x="5410201" y="-1"/>
            <a:ext cx="6781799" cy="6858000"/>
          </a:xfrm>
        </p:spPr>
      </p:pic>
      <p:sp>
        <p:nvSpPr>
          <p:cNvPr id="25" name="文本框 11"/>
          <p:cNvSpPr txBox="1">
            <a:spLocks noChangeArrowheads="1"/>
          </p:cNvSpPr>
          <p:nvPr/>
        </p:nvSpPr>
        <p:spPr bwMode="auto">
          <a:xfrm>
            <a:off x="1577975" y="0"/>
            <a:ext cx="3747135" cy="68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zh-CN" sz="3200" b="1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Gânduri finale</a:t>
            </a:r>
            <a:endParaRPr lang="en-US" altLang="zh-CN" sz="3200" b="1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 flipH="1">
            <a:off x="864870" y="3429000"/>
            <a:ext cx="4858385" cy="16916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marL="171450" indent="-171450" algn="l">
              <a:lnSpc>
                <a:spcPct val="130000"/>
              </a:lnSpc>
              <a:buFont typeface="Wingdings" panose="05000000000000000000" charset="0"/>
              <a:buChar char="§"/>
            </a:pPr>
            <a:r>
              <a:rPr lang="en-US" altLang="en-US" sz="2000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Lucrare fundamental</a:t>
            </a:r>
            <a:r>
              <a:rPr lang="en-US" altLang="en-US" sz="2000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ă</a:t>
            </a:r>
            <a:r>
              <a:rPr lang="en-US" altLang="en-US" sz="2000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 </a:t>
            </a:r>
            <a:endParaRPr lang="en-US" altLang="en-US" sz="2000" dirty="0">
              <a:solidFill>
                <a:schemeClr val="accent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  <a:p>
            <a:pPr marL="171450" indent="-171450" algn="l">
              <a:lnSpc>
                <a:spcPct val="130000"/>
              </a:lnSpc>
              <a:buFont typeface="Wingdings" panose="05000000000000000000" charset="0"/>
              <a:buChar char="§"/>
            </a:pPr>
            <a:r>
              <a:rPr lang="en-US" altLang="en-US" sz="2000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Cadru </a:t>
            </a:r>
            <a:r>
              <a:rPr lang="en-US" altLang="en-US" sz="2000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ș</a:t>
            </a:r>
            <a:r>
              <a:rPr lang="en-US" altLang="en-US" sz="2000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tiin</a:t>
            </a:r>
            <a:r>
              <a:rPr lang="en-US" altLang="en-US" sz="2000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ț</a:t>
            </a:r>
            <a:r>
              <a:rPr lang="en-US" altLang="en-US" sz="2000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ific </a:t>
            </a:r>
            <a:endParaRPr lang="en-US" altLang="en-US" sz="2000" dirty="0">
              <a:solidFill>
                <a:schemeClr val="accent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  <a:p>
            <a:pPr marL="171450" indent="-171450" algn="l">
              <a:lnSpc>
                <a:spcPct val="130000"/>
              </a:lnSpc>
              <a:buFont typeface="Wingdings" panose="05000000000000000000" charset="0"/>
              <a:buChar char="§"/>
            </a:pPr>
            <a:r>
              <a:rPr lang="en-US" altLang="en-US" sz="2000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Triada retoric</a:t>
            </a:r>
            <a:r>
              <a:rPr lang="en-US" altLang="en-US" sz="2000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ă</a:t>
            </a:r>
            <a:r>
              <a:rPr lang="en-US" altLang="en-US" sz="2000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 </a:t>
            </a:r>
            <a:endParaRPr lang="en-US" altLang="en-US" sz="2000" dirty="0">
              <a:solidFill>
                <a:schemeClr val="accent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  <a:p>
            <a:pPr marL="171450" indent="-171450" algn="l">
              <a:lnSpc>
                <a:spcPct val="130000"/>
              </a:lnSpc>
              <a:buFont typeface="Wingdings" panose="05000000000000000000" charset="0"/>
              <a:buChar char="§"/>
            </a:pPr>
            <a:r>
              <a:rPr lang="en-US" altLang="en-US" sz="2000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Relevan</a:t>
            </a:r>
            <a:r>
              <a:rPr lang="en-US" altLang="en-US" sz="2000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ță</a:t>
            </a:r>
            <a:r>
              <a:rPr lang="en-US" altLang="en-US" sz="2000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 modern</a:t>
            </a:r>
            <a:r>
              <a:rPr lang="en-US" altLang="en-US" sz="2000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ă</a:t>
            </a:r>
            <a:r>
              <a:rPr lang="en-US" altLang="en-US" sz="2000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 </a:t>
            </a:r>
            <a:endParaRPr lang="en-US" altLang="en-US" sz="2000" dirty="0">
              <a:solidFill>
                <a:schemeClr val="accent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822421" y="2649910"/>
            <a:ext cx="6547158" cy="3750198"/>
            <a:chOff x="2007319" y="1438225"/>
            <a:chExt cx="8493749" cy="4865200"/>
          </a:xfrm>
        </p:grpSpPr>
        <p:sp>
          <p:nvSpPr>
            <p:cNvPr id="40" name="Freeform 39"/>
            <p:cNvSpPr/>
            <p:nvPr/>
          </p:nvSpPr>
          <p:spPr bwMode="auto">
            <a:xfrm>
              <a:off x="2007319" y="6114624"/>
              <a:ext cx="4278332" cy="188801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6222734" y="6114624"/>
              <a:ext cx="4278332" cy="188801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2868793" y="1438225"/>
              <a:ext cx="6838561" cy="4666717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007319" y="6037169"/>
              <a:ext cx="8493749" cy="1549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5641962" y="6037170"/>
              <a:ext cx="1219614" cy="87138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3096260" y="1733528"/>
              <a:ext cx="6383621" cy="40325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251777" y="1546335"/>
              <a:ext cx="79086" cy="790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677125" y="4363226"/>
            <a:ext cx="959808" cy="2018278"/>
            <a:chOff x="3835384" y="1981165"/>
            <a:chExt cx="1711044" cy="3597978"/>
          </a:xfrm>
        </p:grpSpPr>
        <p:sp>
          <p:nvSpPr>
            <p:cNvPr id="20" name="Freeform 19"/>
            <p:cNvSpPr/>
            <p:nvPr/>
          </p:nvSpPr>
          <p:spPr bwMode="auto">
            <a:xfrm>
              <a:off x="3835384" y="1981165"/>
              <a:ext cx="1711044" cy="3597978"/>
            </a:xfrm>
            <a:custGeom>
              <a:avLst/>
              <a:gdLst>
                <a:gd name="T0" fmla="*/ 37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7 w 401"/>
                <a:gd name="T7" fmla="*/ 0 h 843"/>
                <a:gd name="T8" fmla="*/ 365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5 w 401"/>
                <a:gd name="T15" fmla="*/ 843 h 843"/>
                <a:gd name="T16" fmla="*/ 37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7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7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5" y="843"/>
                  </a:cubicBezTo>
                  <a:lnTo>
                    <a:pt x="37" y="84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4667436" y="2134817"/>
              <a:ext cx="51203" cy="512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684504" y="2151887"/>
              <a:ext cx="12803" cy="128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667436" y="2130547"/>
              <a:ext cx="51203" cy="512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4684504" y="2147619"/>
              <a:ext cx="12803" cy="128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675970" y="2139083"/>
              <a:ext cx="34135" cy="3414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4675970" y="2139083"/>
              <a:ext cx="34135" cy="3414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684504" y="2147619"/>
              <a:ext cx="17067" cy="170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4684504" y="2147619"/>
              <a:ext cx="17067" cy="170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4688771" y="2151888"/>
              <a:ext cx="4269" cy="4269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4688771" y="2151888"/>
              <a:ext cx="4269" cy="4269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4552229" y="5216356"/>
              <a:ext cx="277352" cy="277425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942053" y="2497600"/>
              <a:ext cx="1501964" cy="26333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4560763" y="2258575"/>
              <a:ext cx="311489" cy="72559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0" y="0"/>
                    <a:pt x="73" y="4"/>
                    <a:pt x="73" y="9"/>
                  </a:cubicBezTo>
                  <a:cubicBezTo>
                    <a:pt x="73" y="13"/>
                    <a:pt x="70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4577832" y="2279916"/>
              <a:ext cx="277352" cy="29879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4458324" y="2271374"/>
              <a:ext cx="46939" cy="469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328930" y="760730"/>
            <a:ext cx="11579860" cy="1302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/>
            <a:r>
              <a:rPr lang="en-US" alt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https://mirceadiaconu.wordpress.com/2019/12/18/lista-cronologica-completa-a-traducerilor-in-limba-romana-din-opera-lui-aristotel-384-322-i-h-1/</a:t>
            </a:r>
            <a:endParaRPr lang="en-US" altLang="en-US" dirty="0">
              <a:solidFill>
                <a:schemeClr val="accent4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  <a:p>
            <a:pPr algn="l"/>
            <a:r>
              <a:rPr lang="en-US" alt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https://floringeorgepopovici.wordpress.com/2011/10/01/fisa-bio-bibliografica-aristotel-%CE%B1%CF%81%CE%B9%CF%83%CF%84%CE%BF%CF%84%CE%AD%CE%BB%CE%B7%CF%82/</a:t>
            </a:r>
            <a:endParaRPr lang="en-US" altLang="en-US" dirty="0">
              <a:solidFill>
                <a:schemeClr val="accent4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  <a:p>
            <a:pPr algn="l"/>
            <a:r>
              <a:rPr lang="en-US" alt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https://ro.scribd.com/doc/245913744/Bibliografie-retorica</a:t>
            </a:r>
            <a:endParaRPr lang="en-US" altLang="en-US" dirty="0">
              <a:solidFill>
                <a:schemeClr val="accent4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  <a:p>
            <a:pPr algn="l"/>
            <a:r>
              <a:rPr lang="en-US" alt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https://www.librariaonline.ro/stiinte_umaniste/filosofie/retorica_aristotel-aristotel-univers_enciclopedic-p10088557</a:t>
            </a:r>
            <a:endParaRPr lang="en-US" altLang="en-US" dirty="0">
              <a:solidFill>
                <a:schemeClr val="accent4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pic>
        <p:nvPicPr>
          <p:cNvPr id="7" name="图片占位符 6" descr="C:\Users\vasil\Desktop\Aristotle_Altemps_Inv8575.jpgAristotle_Altemps_Inv8575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 t="26410" b="26410"/>
          <a:stretch>
            <a:fillRect/>
          </a:stretch>
        </p:blipFill>
        <p:spPr>
          <a:xfrm>
            <a:off x="3661799" y="2877536"/>
            <a:ext cx="4920628" cy="3108373"/>
          </a:xfrm>
        </p:spPr>
      </p:pic>
      <p:pic>
        <p:nvPicPr>
          <p:cNvPr id="32" name="图片占位符 31" descr="C:\Users\vasil\Desktop\download.jpgdownload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0237" r="10237"/>
          <a:stretch>
            <a:fillRect/>
          </a:stretch>
        </p:blipFill>
        <p:spPr>
          <a:xfrm>
            <a:off x="8736961" y="4652919"/>
            <a:ext cx="842525" cy="1477198"/>
          </a:xfrm>
        </p:spPr>
      </p:pic>
      <p:grpSp>
        <p:nvGrpSpPr>
          <p:cNvPr id="38" name="Group 37"/>
          <p:cNvGrpSpPr/>
          <p:nvPr/>
        </p:nvGrpSpPr>
        <p:grpSpPr>
          <a:xfrm>
            <a:off x="2028697" y="3428634"/>
            <a:ext cx="1986837" cy="2953933"/>
            <a:chOff x="6355338" y="926968"/>
            <a:chExt cx="3439889" cy="5114260"/>
          </a:xfrm>
        </p:grpSpPr>
        <p:sp>
          <p:nvSpPr>
            <p:cNvPr id="4" name="Freeform 416"/>
            <p:cNvSpPr>
              <a:spLocks noChangeArrowheads="1"/>
            </p:cNvSpPr>
            <p:nvPr/>
          </p:nvSpPr>
          <p:spPr bwMode="auto">
            <a:xfrm>
              <a:off x="6355338" y="926968"/>
              <a:ext cx="3439889" cy="5114260"/>
            </a:xfrm>
            <a:custGeom>
              <a:avLst/>
              <a:gdLst>
                <a:gd name="T0" fmla="*/ 8359 w 8992"/>
                <a:gd name="T1" fmla="*/ 0 h 13368"/>
                <a:gd name="T2" fmla="*/ 8991 w 8992"/>
                <a:gd name="T3" fmla="*/ 639 h 13368"/>
                <a:gd name="T4" fmla="*/ 8991 w 8992"/>
                <a:gd name="T5" fmla="*/ 12734 h 13368"/>
                <a:gd name="T6" fmla="*/ 8353 w 8992"/>
                <a:gd name="T7" fmla="*/ 13367 h 13368"/>
                <a:gd name="T8" fmla="*/ 633 w 8992"/>
                <a:gd name="T9" fmla="*/ 13361 h 13368"/>
                <a:gd name="T10" fmla="*/ 0 w 8992"/>
                <a:gd name="T11" fmla="*/ 12728 h 13368"/>
                <a:gd name="T12" fmla="*/ 0 w 8992"/>
                <a:gd name="T13" fmla="*/ 633 h 13368"/>
                <a:gd name="T14" fmla="*/ 639 w 8992"/>
                <a:gd name="T15" fmla="*/ 0 h 13368"/>
                <a:gd name="T16" fmla="*/ 8359 w 8992"/>
                <a:gd name="T17" fmla="*/ 0 h 13368"/>
                <a:gd name="T18" fmla="*/ 8359 w 8992"/>
                <a:gd name="T19" fmla="*/ 0 h 13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92" h="13368">
                  <a:moveTo>
                    <a:pt x="8359" y="0"/>
                  </a:moveTo>
                  <a:cubicBezTo>
                    <a:pt x="8710" y="0"/>
                    <a:pt x="8991" y="287"/>
                    <a:pt x="8991" y="639"/>
                  </a:cubicBezTo>
                  <a:cubicBezTo>
                    <a:pt x="8991" y="639"/>
                    <a:pt x="8991" y="639"/>
                    <a:pt x="8991" y="12734"/>
                  </a:cubicBezTo>
                  <a:cubicBezTo>
                    <a:pt x="8991" y="13081"/>
                    <a:pt x="8704" y="13367"/>
                    <a:pt x="8353" y="13367"/>
                  </a:cubicBezTo>
                  <a:cubicBezTo>
                    <a:pt x="8353" y="13367"/>
                    <a:pt x="8353" y="13367"/>
                    <a:pt x="633" y="13361"/>
                  </a:cubicBezTo>
                  <a:cubicBezTo>
                    <a:pt x="281" y="13361"/>
                    <a:pt x="0" y="13081"/>
                    <a:pt x="0" y="12728"/>
                  </a:cubicBezTo>
                  <a:cubicBezTo>
                    <a:pt x="0" y="12728"/>
                    <a:pt x="0" y="12728"/>
                    <a:pt x="0" y="633"/>
                  </a:cubicBezTo>
                  <a:cubicBezTo>
                    <a:pt x="6" y="287"/>
                    <a:pt x="286" y="0"/>
                    <a:pt x="639" y="0"/>
                  </a:cubicBezTo>
                  <a:cubicBezTo>
                    <a:pt x="639" y="0"/>
                    <a:pt x="639" y="0"/>
                    <a:pt x="8359" y="0"/>
                  </a:cubicBezTo>
                  <a:lnTo>
                    <a:pt x="8359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31750" cap="flat">
              <a:solidFill>
                <a:schemeClr val="bg1">
                  <a:lumMod val="75000"/>
                </a:schemeClr>
              </a:solidFill>
              <a:beve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5" name="Freeform 417"/>
            <p:cNvSpPr>
              <a:spLocks noChangeArrowheads="1"/>
            </p:cNvSpPr>
            <p:nvPr/>
          </p:nvSpPr>
          <p:spPr bwMode="auto">
            <a:xfrm>
              <a:off x="6586115" y="1428267"/>
              <a:ext cx="2978331" cy="4111663"/>
            </a:xfrm>
            <a:custGeom>
              <a:avLst/>
              <a:gdLst>
                <a:gd name="T0" fmla="*/ 8555 w 8562"/>
                <a:gd name="T1" fmla="*/ 10734 h 10747"/>
                <a:gd name="T2" fmla="*/ 8555 w 8562"/>
                <a:gd name="T3" fmla="*/ 10734 h 10747"/>
                <a:gd name="T4" fmla="*/ 8543 w 8562"/>
                <a:gd name="T5" fmla="*/ 10746 h 10747"/>
                <a:gd name="T6" fmla="*/ 12 w 8562"/>
                <a:gd name="T7" fmla="*/ 10746 h 10747"/>
                <a:gd name="T8" fmla="*/ 0 w 8562"/>
                <a:gd name="T9" fmla="*/ 10734 h 10747"/>
                <a:gd name="T10" fmla="*/ 6 w 8562"/>
                <a:gd name="T11" fmla="*/ 12 h 10747"/>
                <a:gd name="T12" fmla="*/ 18 w 8562"/>
                <a:gd name="T13" fmla="*/ 0 h 10747"/>
                <a:gd name="T14" fmla="*/ 8549 w 8562"/>
                <a:gd name="T15" fmla="*/ 0 h 10747"/>
                <a:gd name="T16" fmla="*/ 8561 w 8562"/>
                <a:gd name="T17" fmla="*/ 12 h 10747"/>
                <a:gd name="T18" fmla="*/ 8555 w 8562"/>
                <a:gd name="T19" fmla="*/ 10734 h 10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62" h="10747">
                  <a:moveTo>
                    <a:pt x="8555" y="10734"/>
                  </a:moveTo>
                  <a:lnTo>
                    <a:pt x="8555" y="10734"/>
                  </a:lnTo>
                  <a:cubicBezTo>
                    <a:pt x="8555" y="10740"/>
                    <a:pt x="8549" y="10746"/>
                    <a:pt x="8543" y="10746"/>
                  </a:cubicBezTo>
                  <a:cubicBezTo>
                    <a:pt x="12" y="10746"/>
                    <a:pt x="12" y="10746"/>
                    <a:pt x="12" y="10746"/>
                  </a:cubicBezTo>
                  <a:cubicBezTo>
                    <a:pt x="6" y="10746"/>
                    <a:pt x="0" y="10740"/>
                    <a:pt x="0" y="1073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6"/>
                    <a:pt x="12" y="0"/>
                    <a:pt x="18" y="0"/>
                  </a:cubicBezTo>
                  <a:cubicBezTo>
                    <a:pt x="8549" y="0"/>
                    <a:pt x="8549" y="0"/>
                    <a:pt x="8549" y="0"/>
                  </a:cubicBezTo>
                  <a:cubicBezTo>
                    <a:pt x="8555" y="0"/>
                    <a:pt x="8561" y="6"/>
                    <a:pt x="8561" y="12"/>
                  </a:cubicBezTo>
                  <a:lnTo>
                    <a:pt x="8555" y="10734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034824" y="1164251"/>
              <a:ext cx="80914" cy="8091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962565" y="5676920"/>
              <a:ext cx="225405" cy="225405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</p:grpSp>
      <p:pic>
        <p:nvPicPr>
          <p:cNvPr id="14" name="图片占位符 13" descr="C:\Users\vasil\Desktop\222222.jpg222222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5757" r="5757"/>
          <a:stretch>
            <a:fillRect/>
          </a:stretch>
        </p:blipFill>
        <p:spPr>
          <a:xfrm>
            <a:off x="2161991" y="3718178"/>
            <a:ext cx="1720046" cy="2374624"/>
          </a:xfrm>
        </p:spPr>
      </p:pic>
      <p:sp>
        <p:nvSpPr>
          <p:cNvPr id="2" name="文本框 11"/>
          <p:cNvSpPr txBox="1">
            <a:spLocks noChangeArrowheads="1"/>
          </p:cNvSpPr>
          <p:nvPr/>
        </p:nvSpPr>
        <p:spPr bwMode="auto">
          <a:xfrm>
            <a:off x="1577975" y="0"/>
            <a:ext cx="3747135" cy="68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zh-CN" sz="3200" b="1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Bibliografie</a:t>
            </a:r>
            <a:endParaRPr lang="en-US" altLang="zh-CN" sz="3200" b="1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6" descr="C:\Users\vasil\Desktop\Aristotle_Altemps_Inv8575.jpgAristotle_Altemps_Inv8575"/>
          <p:cNvPicPr>
            <a:picLocks noGrp="1" noChangeAspect="1"/>
          </p:cNvPicPr>
          <p:nvPr/>
        </p:nvPicPr>
        <p:blipFill>
          <a:blip r:embed="rId1"/>
          <a:srcRect t="26410" b="26410"/>
          <a:stretch>
            <a:fillRect/>
          </a:stretch>
        </p:blipFill>
        <p:spPr>
          <a:xfrm>
            <a:off x="2534285" y="314960"/>
            <a:ext cx="7122795" cy="4007485"/>
          </a:xfrm>
          <a:custGeom>
            <a:avLst/>
            <a:gdLst>
              <a:gd name="connsiteX0" fmla="*/ 0 w 4920628"/>
              <a:gd name="connsiteY0" fmla="*/ 0 h 3108373"/>
              <a:gd name="connsiteX1" fmla="*/ 4920628 w 4920628"/>
              <a:gd name="connsiteY1" fmla="*/ 0 h 3108373"/>
              <a:gd name="connsiteX2" fmla="*/ 4920628 w 4920628"/>
              <a:gd name="connsiteY2" fmla="*/ 3108373 h 3108373"/>
              <a:gd name="connsiteX3" fmla="*/ 0 w 4920628"/>
              <a:gd name="connsiteY3" fmla="*/ 3108373 h 3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0628" h="3108373">
                <a:moveTo>
                  <a:pt x="0" y="0"/>
                </a:moveTo>
                <a:lnTo>
                  <a:pt x="4920628" y="0"/>
                </a:lnTo>
                <a:lnTo>
                  <a:pt x="4920628" y="3108373"/>
                </a:lnTo>
                <a:lnTo>
                  <a:pt x="0" y="3108373"/>
                </a:lnTo>
                <a:close/>
              </a:path>
            </a:pathLst>
          </a:custGeom>
        </p:spPr>
      </p:pic>
      <p:sp>
        <p:nvSpPr>
          <p:cNvPr id="27" name="文本框 26"/>
          <p:cNvSpPr txBox="1"/>
          <p:nvPr/>
        </p:nvSpPr>
        <p:spPr>
          <a:xfrm>
            <a:off x="3313178" y="4375842"/>
            <a:ext cx="55648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3">
                    <a:lumMod val="10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Mulţumesc pentru atenţie</a:t>
            </a:r>
            <a:endParaRPr lang="en-US" sz="4000" b="1" dirty="0">
              <a:solidFill>
                <a:schemeClr val="accent3">
                  <a:lumMod val="10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pic>
        <p:nvPicPr>
          <p:cNvPr id="2" name="Picture 1" descr="icegif-2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285" y="314960"/>
            <a:ext cx="7123430" cy="4007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6090285" y="-30480"/>
            <a:ext cx="6179820" cy="6889115"/>
          </a:xfrm>
          <a:prstGeom prst="rect">
            <a:avLst/>
          </a:prstGeom>
          <a:solidFill>
            <a:srgbClr val="B17E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4" name="iṣľíďe"/>
          <p:cNvSpPr/>
          <p:nvPr/>
        </p:nvSpPr>
        <p:spPr bwMode="auto">
          <a:xfrm>
            <a:off x="0" y="-36195"/>
            <a:ext cx="12192000" cy="2055495"/>
          </a:xfrm>
          <a:custGeom>
            <a:avLst/>
            <a:gdLst>
              <a:gd name="T0" fmla="*/ 0 w 7680"/>
              <a:gd name="T1" fmla="*/ 0 h 1272"/>
              <a:gd name="T2" fmla="*/ 3840 w 7680"/>
              <a:gd name="T3" fmla="*/ 1272 h 1272"/>
              <a:gd name="T4" fmla="*/ 7680 w 7680"/>
              <a:gd name="T5" fmla="*/ 0 h 1272"/>
              <a:gd name="T6" fmla="*/ 0 w 7680"/>
              <a:gd name="T7" fmla="*/ 0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80" h="1272">
                <a:moveTo>
                  <a:pt x="0" y="0"/>
                </a:moveTo>
                <a:lnTo>
                  <a:pt x="3840" y="1272"/>
                </a:lnTo>
                <a:lnTo>
                  <a:pt x="768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76200" cap="flat" cmpd="sng" algn="ctr">
            <a:solidFill>
              <a:schemeClr val="bg1">
                <a:alpha val="73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cxnSp>
        <p:nvCxnSpPr>
          <p:cNvPr id="5" name="直接连接符 4"/>
          <p:cNvCxnSpPr>
            <a:stCxn id="4" idx="1"/>
          </p:cNvCxnSpPr>
          <p:nvPr/>
        </p:nvCxnSpPr>
        <p:spPr>
          <a:xfrm flipH="1">
            <a:off x="6096000" y="2019301"/>
            <a:ext cx="0" cy="4114799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ïṡḷîḋé"/>
          <p:cNvSpPr txBox="1"/>
          <p:nvPr/>
        </p:nvSpPr>
        <p:spPr bwMode="auto">
          <a:xfrm>
            <a:off x="660400" y="1130300"/>
            <a:ext cx="10858500" cy="6985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CUPRINS</a:t>
            </a:r>
            <a:endParaRPr lang="en-US" altLang="zh-C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grpSp>
        <p:nvGrpSpPr>
          <p:cNvPr id="7" name="îsḻîḍe"/>
          <p:cNvGrpSpPr/>
          <p:nvPr/>
        </p:nvGrpSpPr>
        <p:grpSpPr>
          <a:xfrm rot="0">
            <a:off x="5855335" y="2346325"/>
            <a:ext cx="5663565" cy="709930"/>
            <a:chOff x="5855114" y="2248887"/>
            <a:chExt cx="5663786" cy="710213"/>
          </a:xfrm>
        </p:grpSpPr>
        <p:sp>
          <p:nvSpPr>
            <p:cNvPr id="33" name="ïṡ1iḍê"/>
            <p:cNvSpPr/>
            <p:nvPr/>
          </p:nvSpPr>
          <p:spPr>
            <a:xfrm>
              <a:off x="5855114" y="2366661"/>
              <a:ext cx="474664" cy="474664"/>
            </a:xfrm>
            <a:prstGeom prst="ellipse">
              <a:avLst/>
            </a:prstGeom>
            <a:solidFill>
              <a:schemeClr val="dk2">
                <a:lumMod val="100000"/>
              </a:schemeClr>
            </a:solidFill>
            <a:ln w="19050" cap="rnd">
              <a:solidFill>
                <a:schemeClr val="bg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 lnSpcReduction="20000"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grpSp>
          <p:nvGrpSpPr>
            <p:cNvPr id="30" name="iṥliḋè"/>
            <p:cNvGrpSpPr/>
            <p:nvPr/>
          </p:nvGrpSpPr>
          <p:grpSpPr>
            <a:xfrm>
              <a:off x="6415764" y="2248887"/>
              <a:ext cx="5103136" cy="710213"/>
              <a:chOff x="660400" y="2248887"/>
              <a:chExt cx="5081387" cy="710213"/>
            </a:xfrm>
          </p:grpSpPr>
          <p:sp>
            <p:nvSpPr>
              <p:cNvPr id="31" name="ïš1îḑè"/>
              <p:cNvSpPr/>
              <p:nvPr/>
            </p:nvSpPr>
            <p:spPr bwMode="auto">
              <a:xfrm>
                <a:off x="660400" y="2597522"/>
                <a:ext cx="5081387" cy="361578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0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思源黑体" panose="020B0400000000000000" pitchFamily="34" charset="-122"/>
                  </a:rPr>
                  <a:t> </a:t>
                </a:r>
                <a:endParaRPr lang="en-US" altLang="zh-CN" sz="10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endParaRPr>
              </a:p>
            </p:txBody>
          </p:sp>
          <p:sp>
            <p:nvSpPr>
              <p:cNvPr id="32" name="î$ļiďe"/>
              <p:cNvSpPr/>
              <p:nvPr/>
            </p:nvSpPr>
            <p:spPr>
              <a:xfrm>
                <a:off x="660400" y="2248887"/>
                <a:ext cx="5081387" cy="345340"/>
              </a:xfrm>
              <a:prstGeom prst="rect">
                <a:avLst/>
              </a:prstGeom>
              <a:noFill/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fontAlgn="base">
                  <a:lnSpc>
                    <a:spcPct val="120000"/>
                  </a:lnSpc>
                </a:pPr>
                <a:r>
                  <a:rPr lang="en-US" altLang="en-US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 panose="020B0604020202020204" pitchFamily="34" charset="0"/>
                  </a:rPr>
                  <a:t>Despre autor </a:t>
                </a:r>
                <a:r>
                  <a:rPr lang="en-US" altLang="en-US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 panose="020B0604020202020204" pitchFamily="34" charset="0"/>
                  </a:rPr>
                  <a:t>ș</a:t>
                </a:r>
                <a:r>
                  <a:rPr lang="en-US" altLang="en-US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 panose="020B0604020202020204" pitchFamily="34" charset="0"/>
                  </a:rPr>
                  <a:t>i scopul lucr</a:t>
                </a:r>
                <a:r>
                  <a:rPr lang="en-US" altLang="en-US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 panose="020B0604020202020204" pitchFamily="34" charset="0"/>
                  </a:rPr>
                  <a:t>ă</a:t>
                </a:r>
                <a:r>
                  <a:rPr lang="en-US" altLang="en-US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 panose="020B0604020202020204" pitchFamily="34" charset="0"/>
                  </a:rPr>
                  <a:t>rii</a:t>
                </a:r>
                <a:endParaRPr lang="en-US" alt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íśḻiḑè"/>
          <p:cNvGrpSpPr/>
          <p:nvPr/>
        </p:nvGrpSpPr>
        <p:grpSpPr>
          <a:xfrm rot="0">
            <a:off x="660400" y="3281045"/>
            <a:ext cx="5663565" cy="709930"/>
            <a:chOff x="660400" y="3293082"/>
            <a:chExt cx="5663786" cy="710213"/>
          </a:xfrm>
        </p:grpSpPr>
        <p:sp>
          <p:nvSpPr>
            <p:cNvPr id="27" name="iśľîďê"/>
            <p:cNvSpPr/>
            <p:nvPr/>
          </p:nvSpPr>
          <p:spPr>
            <a:xfrm>
              <a:off x="5849522" y="3410856"/>
              <a:ext cx="474664" cy="474664"/>
            </a:xfrm>
            <a:prstGeom prst="ellipse">
              <a:avLst/>
            </a:prstGeom>
            <a:solidFill>
              <a:schemeClr val="dk2">
                <a:lumMod val="100000"/>
              </a:schemeClr>
            </a:solidFill>
            <a:ln w="19050" cap="rnd">
              <a:solidFill>
                <a:schemeClr val="bg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 lnSpcReduction="20000"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grpSp>
          <p:nvGrpSpPr>
            <p:cNvPr id="24" name="ïŝlíḓè"/>
            <p:cNvGrpSpPr/>
            <p:nvPr/>
          </p:nvGrpSpPr>
          <p:grpSpPr>
            <a:xfrm>
              <a:off x="660400" y="3293082"/>
              <a:ext cx="5103136" cy="710213"/>
              <a:chOff x="660400" y="2248887"/>
              <a:chExt cx="5081387" cy="710213"/>
            </a:xfrm>
          </p:grpSpPr>
          <p:sp>
            <p:nvSpPr>
              <p:cNvPr id="25" name="íṡḻíḋè"/>
              <p:cNvSpPr/>
              <p:nvPr/>
            </p:nvSpPr>
            <p:spPr bwMode="auto">
              <a:xfrm>
                <a:off x="660400" y="2597522"/>
                <a:ext cx="5081387" cy="361578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</a:pPr>
                <a:r>
                  <a:rPr lang="en-US" altLang="zh-CN" sz="1000" dirty="0">
                    <a:solidFill>
                      <a:schemeClr val="accent4">
                        <a:lumMod val="10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思源黑体" panose="020B0400000000000000" pitchFamily="34" charset="-122"/>
                  </a:rPr>
                  <a:t> </a:t>
                </a:r>
                <a:endParaRPr lang="en-US" altLang="zh-CN" sz="1000" dirty="0">
                  <a:solidFill>
                    <a:schemeClr val="accent4">
                      <a:lumMod val="10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endParaRPr>
              </a:p>
            </p:txBody>
          </p:sp>
          <p:sp>
            <p:nvSpPr>
              <p:cNvPr id="26" name="îṣlíḓe"/>
              <p:cNvSpPr/>
              <p:nvPr/>
            </p:nvSpPr>
            <p:spPr>
              <a:xfrm>
                <a:off x="660400" y="2248887"/>
                <a:ext cx="5081387" cy="345340"/>
              </a:xfrm>
              <a:prstGeom prst="rect">
                <a:avLst/>
              </a:prstGeom>
              <a:noFill/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r" fontAlgn="base">
                  <a:lnSpc>
                    <a:spcPct val="120000"/>
                  </a:lnSpc>
                </a:pPr>
                <a:r>
                  <a:rPr lang="en-US" altLang="en-US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 panose="020B0604020202020204" pitchFamily="34" charset="0"/>
                  </a:rPr>
                  <a:t>Structura c</a:t>
                </a:r>
                <a:r>
                  <a:rPr lang="en-US" altLang="en-US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 panose="020B0604020202020204" pitchFamily="34" charset="0"/>
                  </a:rPr>
                  <a:t>ă</a:t>
                </a:r>
                <a:r>
                  <a:rPr lang="en-US" altLang="en-US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 panose="020B0604020202020204" pitchFamily="34" charset="0"/>
                  </a:rPr>
                  <a:t>r</a:t>
                </a:r>
                <a:r>
                  <a:rPr lang="en-US" altLang="en-US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 panose="020B0604020202020204" pitchFamily="34" charset="0"/>
                  </a:rPr>
                  <a:t>ț</a:t>
                </a:r>
                <a:r>
                  <a:rPr lang="en-US" altLang="en-US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 panose="020B0604020202020204" pitchFamily="34" charset="0"/>
                  </a:rPr>
                  <a:t>ii</a:t>
                </a:r>
                <a:endParaRPr lang="en-US" altLang="en-US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íslîḋè"/>
          <p:cNvGrpSpPr/>
          <p:nvPr/>
        </p:nvGrpSpPr>
        <p:grpSpPr>
          <a:xfrm rot="0">
            <a:off x="5855335" y="4215765"/>
            <a:ext cx="5663565" cy="709930"/>
            <a:chOff x="5855114" y="2248887"/>
            <a:chExt cx="5663786" cy="710213"/>
          </a:xfrm>
        </p:grpSpPr>
        <p:sp>
          <p:nvSpPr>
            <p:cNvPr id="21" name="ïśḷiďe"/>
            <p:cNvSpPr/>
            <p:nvPr/>
          </p:nvSpPr>
          <p:spPr>
            <a:xfrm>
              <a:off x="5855114" y="2366661"/>
              <a:ext cx="474664" cy="474664"/>
            </a:xfrm>
            <a:prstGeom prst="ellipse">
              <a:avLst/>
            </a:prstGeom>
            <a:solidFill>
              <a:schemeClr val="dk2">
                <a:lumMod val="100000"/>
              </a:schemeClr>
            </a:solidFill>
            <a:ln w="19050" cap="rnd">
              <a:solidFill>
                <a:schemeClr val="bg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 lnSpcReduction="20000"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grpSp>
          <p:nvGrpSpPr>
            <p:cNvPr id="18" name="ïsḻïḍé"/>
            <p:cNvGrpSpPr/>
            <p:nvPr/>
          </p:nvGrpSpPr>
          <p:grpSpPr>
            <a:xfrm>
              <a:off x="6415764" y="2248887"/>
              <a:ext cx="5103136" cy="710213"/>
              <a:chOff x="660400" y="2248887"/>
              <a:chExt cx="5081387" cy="710213"/>
            </a:xfrm>
          </p:grpSpPr>
          <p:sp>
            <p:nvSpPr>
              <p:cNvPr id="19" name="îṣļîḓè"/>
              <p:cNvSpPr/>
              <p:nvPr/>
            </p:nvSpPr>
            <p:spPr bwMode="auto">
              <a:xfrm>
                <a:off x="660400" y="2597522"/>
                <a:ext cx="5081387" cy="361578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US" altLang="zh-CN" sz="10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endParaRPr>
              </a:p>
            </p:txBody>
          </p:sp>
          <p:sp>
            <p:nvSpPr>
              <p:cNvPr id="20" name="ïṣ1îḋè"/>
              <p:cNvSpPr/>
              <p:nvPr/>
            </p:nvSpPr>
            <p:spPr>
              <a:xfrm>
                <a:off x="660400" y="2248887"/>
                <a:ext cx="5081387" cy="345340"/>
              </a:xfrm>
              <a:prstGeom prst="rect">
                <a:avLst/>
              </a:prstGeom>
              <a:noFill/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fontAlgn="base">
                  <a:lnSpc>
                    <a:spcPct val="120000"/>
                  </a:lnSpc>
                </a:pPr>
                <a:r>
                  <a:rPr lang="en-US" altLang="en-US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 panose="020B0604020202020204" pitchFamily="34" charset="0"/>
                  </a:rPr>
                  <a:t>Aplicarea principiilor retoricii</a:t>
                </a:r>
                <a:endParaRPr lang="en-US" alt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" name="îṣļîḋé"/>
          <p:cNvGrpSpPr/>
          <p:nvPr/>
        </p:nvGrpSpPr>
        <p:grpSpPr>
          <a:xfrm rot="0">
            <a:off x="660400" y="5150485"/>
            <a:ext cx="5663565" cy="709930"/>
            <a:chOff x="660400" y="5381471"/>
            <a:chExt cx="5663786" cy="710213"/>
          </a:xfrm>
        </p:grpSpPr>
        <p:sp>
          <p:nvSpPr>
            <p:cNvPr id="15" name="î$ḻíḑè"/>
            <p:cNvSpPr/>
            <p:nvPr/>
          </p:nvSpPr>
          <p:spPr>
            <a:xfrm>
              <a:off x="5849522" y="5499245"/>
              <a:ext cx="474664" cy="474664"/>
            </a:xfrm>
            <a:prstGeom prst="ellipse">
              <a:avLst/>
            </a:prstGeom>
            <a:solidFill>
              <a:schemeClr val="dk2">
                <a:lumMod val="100000"/>
              </a:schemeClr>
            </a:solidFill>
            <a:ln w="19050" cap="rnd">
              <a:solidFill>
                <a:schemeClr val="bg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2500" lnSpcReduction="20000"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grpSp>
          <p:nvGrpSpPr>
            <p:cNvPr id="12" name="íṣḻïḑe"/>
            <p:cNvGrpSpPr/>
            <p:nvPr/>
          </p:nvGrpSpPr>
          <p:grpSpPr>
            <a:xfrm>
              <a:off x="660400" y="5381471"/>
              <a:ext cx="5103136" cy="710213"/>
              <a:chOff x="660400" y="2248887"/>
              <a:chExt cx="5081387" cy="710213"/>
            </a:xfrm>
          </p:grpSpPr>
          <p:sp>
            <p:nvSpPr>
              <p:cNvPr id="13" name="iṩḻiḋe"/>
              <p:cNvSpPr/>
              <p:nvPr/>
            </p:nvSpPr>
            <p:spPr bwMode="auto">
              <a:xfrm>
                <a:off x="660400" y="2597522"/>
                <a:ext cx="5081387" cy="361578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</a:pPr>
                <a:r>
                  <a:rPr lang="en-US" altLang="zh-CN" sz="1000" dirty="0">
                    <a:solidFill>
                      <a:schemeClr val="accent4">
                        <a:lumMod val="10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思源黑体" panose="020B0400000000000000" pitchFamily="34" charset="-122"/>
                  </a:rPr>
                  <a:t> </a:t>
                </a:r>
                <a:endParaRPr lang="en-US" altLang="zh-CN" sz="1000" dirty="0">
                  <a:solidFill>
                    <a:schemeClr val="accent4">
                      <a:lumMod val="10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endParaRPr>
              </a:p>
            </p:txBody>
          </p:sp>
          <p:sp>
            <p:nvSpPr>
              <p:cNvPr id="14" name="isľïďé"/>
              <p:cNvSpPr/>
              <p:nvPr/>
            </p:nvSpPr>
            <p:spPr>
              <a:xfrm>
                <a:off x="660400" y="2248887"/>
                <a:ext cx="5081387" cy="345340"/>
              </a:xfrm>
              <a:prstGeom prst="rect">
                <a:avLst/>
              </a:prstGeom>
              <a:noFill/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r" fontAlgn="base"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Arial" panose="020B0604020202020204" pitchFamily="34" charset="0"/>
                  </a:rPr>
                  <a:t>Gânduri finale</a:t>
                </a:r>
                <a:endPara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cxnSp>
        <p:nvCxnSpPr>
          <p:cNvPr id="11" name="直接连接符 10"/>
          <p:cNvCxnSpPr>
            <a:endCxn id="4" idx="1"/>
          </p:cNvCxnSpPr>
          <p:nvPr/>
        </p:nvCxnSpPr>
        <p:spPr>
          <a:xfrm>
            <a:off x="-383458" y="0"/>
            <a:ext cx="6479458" cy="20193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4" idx="1"/>
          </p:cNvCxnSpPr>
          <p:nvPr/>
        </p:nvCxnSpPr>
        <p:spPr>
          <a:xfrm>
            <a:off x="-973394" y="0"/>
            <a:ext cx="7069394" cy="20193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4" idx="1"/>
          </p:cNvCxnSpPr>
          <p:nvPr/>
        </p:nvCxnSpPr>
        <p:spPr>
          <a:xfrm flipH="1">
            <a:off x="6096000" y="0"/>
            <a:ext cx="6343650" cy="201930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4" idx="1"/>
          </p:cNvCxnSpPr>
          <p:nvPr/>
        </p:nvCxnSpPr>
        <p:spPr>
          <a:xfrm flipH="1">
            <a:off x="6096000" y="171450"/>
            <a:ext cx="6479458" cy="184785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6" grpId="0" animBg="1"/>
      <p:bldP spid="4" grpId="0" bldLvl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/>
          <p:cNvSpPr/>
          <p:nvPr/>
        </p:nvSpPr>
        <p:spPr bwMode="auto">
          <a:xfrm>
            <a:off x="8689495" y="4121323"/>
            <a:ext cx="1552458" cy="1538441"/>
          </a:xfrm>
          <a:custGeom>
            <a:avLst/>
            <a:gdLst>
              <a:gd name="connsiteX0" fmla="*/ 1352399 w 1552458"/>
              <a:gd name="connsiteY0" fmla="*/ 0 h 1538441"/>
              <a:gd name="connsiteX1" fmla="*/ 1385538 w 1552458"/>
              <a:gd name="connsiteY1" fmla="*/ 60483 h 1538441"/>
              <a:gd name="connsiteX2" fmla="*/ 1552458 w 1552458"/>
              <a:gd name="connsiteY2" fmla="*/ 787388 h 1538441"/>
              <a:gd name="connsiteX3" fmla="*/ 1385538 w 1552458"/>
              <a:gd name="connsiteY3" fmla="*/ 1514293 h 1538441"/>
              <a:gd name="connsiteX4" fmla="*/ 1372307 w 1552458"/>
              <a:gd name="connsiteY4" fmla="*/ 1538441 h 1538441"/>
              <a:gd name="connsiteX5" fmla="*/ 0 w 1552458"/>
              <a:gd name="connsiteY5" fmla="*/ 766518 h 1538441"/>
              <a:gd name="connsiteX6" fmla="*/ 1352399 w 1552458"/>
              <a:gd name="connsiteY6" fmla="*/ 0 h 1538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2458" h="1538441">
                <a:moveTo>
                  <a:pt x="1352399" y="0"/>
                </a:moveTo>
                <a:lnTo>
                  <a:pt x="1385538" y="60483"/>
                </a:lnTo>
                <a:cubicBezTo>
                  <a:pt x="1493022" y="283905"/>
                  <a:pt x="1552458" y="529544"/>
                  <a:pt x="1552458" y="787388"/>
                </a:cubicBezTo>
                <a:cubicBezTo>
                  <a:pt x="1552458" y="1045232"/>
                  <a:pt x="1493022" y="1290872"/>
                  <a:pt x="1385538" y="1514293"/>
                </a:cubicBezTo>
                <a:lnTo>
                  <a:pt x="1372307" y="1538441"/>
                </a:lnTo>
                <a:lnTo>
                  <a:pt x="0" y="766518"/>
                </a:lnTo>
                <a:lnTo>
                  <a:pt x="1352399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sz="32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15" name="任意多边形: 形状 14"/>
          <p:cNvSpPr/>
          <p:nvPr/>
        </p:nvSpPr>
        <p:spPr bwMode="auto">
          <a:xfrm>
            <a:off x="10031046" y="4101524"/>
            <a:ext cx="25395" cy="19798"/>
          </a:xfrm>
          <a:custGeom>
            <a:avLst/>
            <a:gdLst>
              <a:gd name="connsiteX0" fmla="*/ 0 w 25395"/>
              <a:gd name="connsiteY0" fmla="*/ 0 h 19798"/>
              <a:gd name="connsiteX1" fmla="*/ 25395 w 25395"/>
              <a:gd name="connsiteY1" fmla="*/ 11553 h 19798"/>
              <a:gd name="connsiteX2" fmla="*/ 10848 w 25395"/>
              <a:gd name="connsiteY2" fmla="*/ 19798 h 19798"/>
              <a:gd name="connsiteX3" fmla="*/ 0 w 25395"/>
              <a:gd name="connsiteY3" fmla="*/ 0 h 1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95" h="19798">
                <a:moveTo>
                  <a:pt x="0" y="0"/>
                </a:moveTo>
                <a:lnTo>
                  <a:pt x="25395" y="11553"/>
                </a:lnTo>
                <a:lnTo>
                  <a:pt x="10848" y="197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wrap="square" anchor="ctr">
            <a:noAutofit/>
          </a:bodyPr>
          <a:lstStyle/>
          <a:p>
            <a:pPr algn="ctr"/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6" name="ïṡḷïḋè"/>
          <p:cNvSpPr/>
          <p:nvPr/>
        </p:nvSpPr>
        <p:spPr bwMode="auto">
          <a:xfrm>
            <a:off x="7914050" y="5023584"/>
            <a:ext cx="2574915" cy="1834415"/>
          </a:xfrm>
          <a:custGeom>
            <a:avLst/>
            <a:gdLst>
              <a:gd name="connsiteX0" fmla="*/ 0 w 2574915"/>
              <a:gd name="connsiteY0" fmla="*/ 0 h 1834415"/>
              <a:gd name="connsiteX1" fmla="*/ 2574915 w 2574915"/>
              <a:gd name="connsiteY1" fmla="*/ 1834415 h 1834415"/>
              <a:gd name="connsiteX2" fmla="*/ 1733481 w 2574915"/>
              <a:gd name="connsiteY2" fmla="*/ 1834415 h 183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4915" h="1834415">
                <a:moveTo>
                  <a:pt x="0" y="0"/>
                </a:moveTo>
                <a:lnTo>
                  <a:pt x="2574915" y="1834415"/>
                </a:lnTo>
                <a:lnTo>
                  <a:pt x="1733481" y="18344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20" name="ïṣlïďé"/>
          <p:cNvSpPr/>
          <p:nvPr/>
        </p:nvSpPr>
        <p:spPr bwMode="auto">
          <a:xfrm>
            <a:off x="2" y="1"/>
            <a:ext cx="10056439" cy="6857999"/>
          </a:xfrm>
          <a:custGeom>
            <a:avLst/>
            <a:gdLst>
              <a:gd name="connsiteX0" fmla="*/ 0 w 10056439"/>
              <a:gd name="connsiteY0" fmla="*/ 0 h 6857999"/>
              <a:gd name="connsiteX1" fmla="*/ 1015097 w 10056439"/>
              <a:gd name="connsiteY1" fmla="*/ 1 h 6857999"/>
              <a:gd name="connsiteX2" fmla="*/ 10056439 w 10056439"/>
              <a:gd name="connsiteY2" fmla="*/ 4113076 h 6857999"/>
              <a:gd name="connsiteX3" fmla="*/ 5213457 w 10056439"/>
              <a:gd name="connsiteY3" fmla="*/ 6857999 h 6857999"/>
              <a:gd name="connsiteX4" fmla="*/ 1672112 w 10056439"/>
              <a:gd name="connsiteY4" fmla="*/ 6857999 h 6857999"/>
              <a:gd name="connsiteX5" fmla="*/ 0 w 10056439"/>
              <a:gd name="connsiteY5" fmla="*/ 390782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6439" h="6857999">
                <a:moveTo>
                  <a:pt x="0" y="0"/>
                </a:moveTo>
                <a:lnTo>
                  <a:pt x="1015097" y="1"/>
                </a:lnTo>
                <a:lnTo>
                  <a:pt x="10056439" y="4113076"/>
                </a:lnTo>
                <a:lnTo>
                  <a:pt x="5213457" y="6857999"/>
                </a:lnTo>
                <a:lnTo>
                  <a:pt x="1672112" y="6857999"/>
                </a:lnTo>
                <a:lnTo>
                  <a:pt x="0" y="3907822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27407" y="3390753"/>
            <a:ext cx="4546600" cy="11245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base">
              <a:lnSpc>
                <a:spcPct val="120000"/>
              </a:lnSpc>
            </a:pPr>
            <a:r>
              <a:rPr lang="en-US" alt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Despre autor și scopul lucrării</a:t>
            </a:r>
            <a:endParaRPr lang="en-US" altLang="en-US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algn="l" fontAlgn="base">
              <a:lnSpc>
                <a:spcPct val="120000"/>
              </a:lnSpc>
            </a:pPr>
            <a:endParaRPr lang="en-US" altLang="zh-CN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27407" y="2617537"/>
            <a:ext cx="2662555" cy="768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4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PARTEA 01</a:t>
            </a:r>
            <a:endParaRPr lang="en-US" altLang="zh-CN" sz="4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315200" y="754145"/>
            <a:ext cx="4062953" cy="4958499"/>
          </a:xfrm>
          <a:custGeom>
            <a:avLst/>
            <a:gdLst>
              <a:gd name="connsiteX0" fmla="*/ 0 w 4062953"/>
              <a:gd name="connsiteY0" fmla="*/ 0 h 4958499"/>
              <a:gd name="connsiteX1" fmla="*/ 4062953 w 4062953"/>
              <a:gd name="connsiteY1" fmla="*/ 0 h 4958499"/>
              <a:gd name="connsiteX2" fmla="*/ 4062953 w 4062953"/>
              <a:gd name="connsiteY2" fmla="*/ 4958499 h 4958499"/>
              <a:gd name="connsiteX3" fmla="*/ 0 w 4062953"/>
              <a:gd name="connsiteY3" fmla="*/ 4958499 h 4958499"/>
              <a:gd name="connsiteX4" fmla="*/ 0 w 4062953"/>
              <a:gd name="connsiteY4" fmla="*/ 923526 h 4958499"/>
              <a:gd name="connsiteX5" fmla="*/ 235669 w 4062953"/>
              <a:gd name="connsiteY5" fmla="*/ 699943 h 4958499"/>
              <a:gd name="connsiteX6" fmla="*/ 0 w 4062953"/>
              <a:gd name="connsiteY6" fmla="*/ 476360 h 495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2953" h="4958499">
                <a:moveTo>
                  <a:pt x="0" y="0"/>
                </a:moveTo>
                <a:lnTo>
                  <a:pt x="4062953" y="0"/>
                </a:lnTo>
                <a:lnTo>
                  <a:pt x="4062953" y="4958499"/>
                </a:lnTo>
                <a:lnTo>
                  <a:pt x="0" y="4958499"/>
                </a:lnTo>
                <a:lnTo>
                  <a:pt x="0" y="923526"/>
                </a:lnTo>
                <a:lnTo>
                  <a:pt x="235669" y="699943"/>
                </a:lnTo>
                <a:lnTo>
                  <a:pt x="0" y="4763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88012" y="1212702"/>
            <a:ext cx="144526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Aristotel</a:t>
            </a:r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57862" y="2970230"/>
            <a:ext cx="2905679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Filozof grec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Autorul cărţii “Retorica” 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201150" y="933450"/>
            <a:ext cx="419100" cy="419100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9334278" y="-410328"/>
            <a:ext cx="971972" cy="1594411"/>
          </a:xfrm>
          <a:custGeom>
            <a:avLst/>
            <a:gdLst>
              <a:gd name="connsiteX0" fmla="*/ 57372 w 971972"/>
              <a:gd name="connsiteY0" fmla="*/ 1591428 h 1594411"/>
              <a:gd name="connsiteX1" fmla="*/ 114522 w 971972"/>
              <a:gd name="connsiteY1" fmla="*/ 1362828 h 1594411"/>
              <a:gd name="connsiteX2" fmla="*/ 266922 w 971972"/>
              <a:gd name="connsiteY2" fmla="*/ 962778 h 1594411"/>
              <a:gd name="connsiteX3" fmla="*/ 495522 w 971972"/>
              <a:gd name="connsiteY3" fmla="*/ 600828 h 1594411"/>
              <a:gd name="connsiteX4" fmla="*/ 971772 w 971972"/>
              <a:gd name="connsiteY4" fmla="*/ 143628 h 1594411"/>
              <a:gd name="connsiteX5" fmla="*/ 552672 w 971972"/>
              <a:gd name="connsiteY5" fmla="*/ 10278 h 1594411"/>
              <a:gd name="connsiteX6" fmla="*/ 400272 w 971972"/>
              <a:gd name="connsiteY6" fmla="*/ 372228 h 1594411"/>
              <a:gd name="connsiteX7" fmla="*/ 57372 w 971972"/>
              <a:gd name="connsiteY7" fmla="*/ 1134228 h 1594411"/>
              <a:gd name="connsiteX8" fmla="*/ 38322 w 971972"/>
              <a:gd name="connsiteY8" fmla="*/ 1229478 h 1594411"/>
              <a:gd name="connsiteX9" fmla="*/ 222 w 971972"/>
              <a:gd name="connsiteY9" fmla="*/ 1477128 h 1594411"/>
              <a:gd name="connsiteX10" fmla="*/ 57372 w 971972"/>
              <a:gd name="connsiteY10" fmla="*/ 1591428 h 159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1972" h="1594411">
                <a:moveTo>
                  <a:pt x="57372" y="1591428"/>
                </a:moveTo>
                <a:cubicBezTo>
                  <a:pt x="76422" y="1572378"/>
                  <a:pt x="79597" y="1467603"/>
                  <a:pt x="114522" y="1362828"/>
                </a:cubicBezTo>
                <a:cubicBezTo>
                  <a:pt x="149447" y="1258053"/>
                  <a:pt x="203422" y="1089778"/>
                  <a:pt x="266922" y="962778"/>
                </a:cubicBezTo>
                <a:cubicBezTo>
                  <a:pt x="330422" y="835778"/>
                  <a:pt x="378047" y="737353"/>
                  <a:pt x="495522" y="600828"/>
                </a:cubicBezTo>
                <a:cubicBezTo>
                  <a:pt x="612997" y="464303"/>
                  <a:pt x="962247" y="242053"/>
                  <a:pt x="971772" y="143628"/>
                </a:cubicBezTo>
                <a:cubicBezTo>
                  <a:pt x="981297" y="45203"/>
                  <a:pt x="647922" y="-27822"/>
                  <a:pt x="552672" y="10278"/>
                </a:cubicBezTo>
                <a:cubicBezTo>
                  <a:pt x="457422" y="48378"/>
                  <a:pt x="482822" y="184903"/>
                  <a:pt x="400272" y="372228"/>
                </a:cubicBezTo>
                <a:cubicBezTo>
                  <a:pt x="317722" y="559553"/>
                  <a:pt x="117697" y="991353"/>
                  <a:pt x="57372" y="1134228"/>
                </a:cubicBezTo>
                <a:cubicBezTo>
                  <a:pt x="-2953" y="1277103"/>
                  <a:pt x="47847" y="1172328"/>
                  <a:pt x="38322" y="1229478"/>
                </a:cubicBezTo>
                <a:cubicBezTo>
                  <a:pt x="28797" y="1286628"/>
                  <a:pt x="-2953" y="1419978"/>
                  <a:pt x="222" y="1477128"/>
                </a:cubicBezTo>
                <a:cubicBezTo>
                  <a:pt x="3397" y="1534278"/>
                  <a:pt x="38322" y="1610478"/>
                  <a:pt x="57372" y="159142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pic>
        <p:nvPicPr>
          <p:cNvPr id="13" name="Picture Placeholder 12" descr="Aristotle_Altemps_Inv8575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415925" y="754380"/>
            <a:ext cx="4271010" cy="5718810"/>
          </a:xfrm>
          <a:prstGeom prst="rect">
            <a:avLst/>
          </a:prstGeom>
        </p:spPr>
      </p:pic>
      <p:pic>
        <p:nvPicPr>
          <p:cNvPr id="14" name="Picture Placeholder 13" descr="download"/>
          <p:cNvPicPr>
            <a:picLocks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4354830" y="442595"/>
            <a:ext cx="2367280" cy="3302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 animBg="1"/>
      <p:bldP spid="5" grpId="0"/>
      <p:bldP spid="6" grpId="0"/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/>
          <p:cNvSpPr/>
          <p:nvPr/>
        </p:nvSpPr>
        <p:spPr bwMode="auto">
          <a:xfrm>
            <a:off x="8689495" y="4121323"/>
            <a:ext cx="1552458" cy="1538441"/>
          </a:xfrm>
          <a:custGeom>
            <a:avLst/>
            <a:gdLst>
              <a:gd name="connsiteX0" fmla="*/ 1352399 w 1552458"/>
              <a:gd name="connsiteY0" fmla="*/ 0 h 1538441"/>
              <a:gd name="connsiteX1" fmla="*/ 1385538 w 1552458"/>
              <a:gd name="connsiteY1" fmla="*/ 60483 h 1538441"/>
              <a:gd name="connsiteX2" fmla="*/ 1552458 w 1552458"/>
              <a:gd name="connsiteY2" fmla="*/ 787388 h 1538441"/>
              <a:gd name="connsiteX3" fmla="*/ 1385538 w 1552458"/>
              <a:gd name="connsiteY3" fmla="*/ 1514293 h 1538441"/>
              <a:gd name="connsiteX4" fmla="*/ 1372307 w 1552458"/>
              <a:gd name="connsiteY4" fmla="*/ 1538441 h 1538441"/>
              <a:gd name="connsiteX5" fmla="*/ 0 w 1552458"/>
              <a:gd name="connsiteY5" fmla="*/ 766518 h 1538441"/>
              <a:gd name="connsiteX6" fmla="*/ 1352399 w 1552458"/>
              <a:gd name="connsiteY6" fmla="*/ 0 h 1538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2458" h="1538441">
                <a:moveTo>
                  <a:pt x="1352399" y="0"/>
                </a:moveTo>
                <a:lnTo>
                  <a:pt x="1385538" y="60483"/>
                </a:lnTo>
                <a:cubicBezTo>
                  <a:pt x="1493022" y="283905"/>
                  <a:pt x="1552458" y="529544"/>
                  <a:pt x="1552458" y="787388"/>
                </a:cubicBezTo>
                <a:cubicBezTo>
                  <a:pt x="1552458" y="1045232"/>
                  <a:pt x="1493022" y="1290872"/>
                  <a:pt x="1385538" y="1514293"/>
                </a:cubicBezTo>
                <a:lnTo>
                  <a:pt x="1372307" y="1538441"/>
                </a:lnTo>
                <a:lnTo>
                  <a:pt x="0" y="766518"/>
                </a:lnTo>
                <a:lnTo>
                  <a:pt x="1352399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sz="32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15" name="任意多边形: 形状 14"/>
          <p:cNvSpPr/>
          <p:nvPr/>
        </p:nvSpPr>
        <p:spPr bwMode="auto">
          <a:xfrm>
            <a:off x="10031046" y="4101524"/>
            <a:ext cx="25395" cy="19798"/>
          </a:xfrm>
          <a:custGeom>
            <a:avLst/>
            <a:gdLst>
              <a:gd name="connsiteX0" fmla="*/ 0 w 25395"/>
              <a:gd name="connsiteY0" fmla="*/ 0 h 19798"/>
              <a:gd name="connsiteX1" fmla="*/ 25395 w 25395"/>
              <a:gd name="connsiteY1" fmla="*/ 11553 h 19798"/>
              <a:gd name="connsiteX2" fmla="*/ 10848 w 25395"/>
              <a:gd name="connsiteY2" fmla="*/ 19798 h 19798"/>
              <a:gd name="connsiteX3" fmla="*/ 0 w 25395"/>
              <a:gd name="connsiteY3" fmla="*/ 0 h 1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95" h="19798">
                <a:moveTo>
                  <a:pt x="0" y="0"/>
                </a:moveTo>
                <a:lnTo>
                  <a:pt x="25395" y="11553"/>
                </a:lnTo>
                <a:lnTo>
                  <a:pt x="10848" y="197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wrap="square" anchor="ctr">
            <a:noAutofit/>
          </a:bodyPr>
          <a:lstStyle/>
          <a:p>
            <a:pPr algn="ctr"/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6" name="ïṡḷïḋè"/>
          <p:cNvSpPr/>
          <p:nvPr/>
        </p:nvSpPr>
        <p:spPr bwMode="auto">
          <a:xfrm>
            <a:off x="7914050" y="5023584"/>
            <a:ext cx="2574915" cy="1834415"/>
          </a:xfrm>
          <a:custGeom>
            <a:avLst/>
            <a:gdLst>
              <a:gd name="connsiteX0" fmla="*/ 0 w 2574915"/>
              <a:gd name="connsiteY0" fmla="*/ 0 h 1834415"/>
              <a:gd name="connsiteX1" fmla="*/ 2574915 w 2574915"/>
              <a:gd name="connsiteY1" fmla="*/ 1834415 h 1834415"/>
              <a:gd name="connsiteX2" fmla="*/ 1733481 w 2574915"/>
              <a:gd name="connsiteY2" fmla="*/ 1834415 h 183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4915" h="1834415">
                <a:moveTo>
                  <a:pt x="0" y="0"/>
                </a:moveTo>
                <a:lnTo>
                  <a:pt x="2574915" y="1834415"/>
                </a:lnTo>
                <a:lnTo>
                  <a:pt x="1733481" y="183441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20" name="ïṣlïďé"/>
          <p:cNvSpPr/>
          <p:nvPr/>
        </p:nvSpPr>
        <p:spPr bwMode="auto">
          <a:xfrm>
            <a:off x="2" y="1"/>
            <a:ext cx="10056439" cy="6857999"/>
          </a:xfrm>
          <a:custGeom>
            <a:avLst/>
            <a:gdLst>
              <a:gd name="connsiteX0" fmla="*/ 0 w 10056439"/>
              <a:gd name="connsiteY0" fmla="*/ 0 h 6857999"/>
              <a:gd name="connsiteX1" fmla="*/ 1015097 w 10056439"/>
              <a:gd name="connsiteY1" fmla="*/ 1 h 6857999"/>
              <a:gd name="connsiteX2" fmla="*/ 10056439 w 10056439"/>
              <a:gd name="connsiteY2" fmla="*/ 4113076 h 6857999"/>
              <a:gd name="connsiteX3" fmla="*/ 5213457 w 10056439"/>
              <a:gd name="connsiteY3" fmla="*/ 6857999 h 6857999"/>
              <a:gd name="connsiteX4" fmla="*/ 1672112 w 10056439"/>
              <a:gd name="connsiteY4" fmla="*/ 6857999 h 6857999"/>
              <a:gd name="connsiteX5" fmla="*/ 0 w 10056439"/>
              <a:gd name="connsiteY5" fmla="*/ 390782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56439" h="6857999">
                <a:moveTo>
                  <a:pt x="0" y="0"/>
                </a:moveTo>
                <a:lnTo>
                  <a:pt x="1015097" y="1"/>
                </a:lnTo>
                <a:lnTo>
                  <a:pt x="10056439" y="4113076"/>
                </a:lnTo>
                <a:lnTo>
                  <a:pt x="5213457" y="6857999"/>
                </a:lnTo>
                <a:lnTo>
                  <a:pt x="1672112" y="6857999"/>
                </a:lnTo>
                <a:lnTo>
                  <a:pt x="0" y="3907822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round/>
          </a:ln>
        </p:spPr>
        <p:txBody>
          <a:bodyPr anchor="ctr"/>
          <a:lstStyle/>
          <a:p>
            <a:pPr algn="ctr"/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27407" y="3390753"/>
            <a:ext cx="2689225" cy="6819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base">
              <a:lnSpc>
                <a:spcPct val="120000"/>
              </a:lnSpc>
            </a:pPr>
            <a:r>
              <a:rPr lang="en-US" altLang="zh-C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Structura cărţii</a:t>
            </a:r>
            <a:endParaRPr lang="en-US" altLang="en-US" sz="3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27407" y="2617537"/>
            <a:ext cx="2662555" cy="768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4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PARTEA 02</a:t>
            </a:r>
            <a:endParaRPr lang="en-US" altLang="zh-CN" sz="4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577921" y="2598457"/>
            <a:ext cx="2698943" cy="2165363"/>
            <a:chOff x="1647369" y="2540584"/>
            <a:chExt cx="2698943" cy="2165363"/>
          </a:xfrm>
        </p:grpSpPr>
        <p:sp>
          <p:nvSpPr>
            <p:cNvPr id="11" name="Rectangle 10"/>
            <p:cNvSpPr/>
            <p:nvPr/>
          </p:nvSpPr>
          <p:spPr>
            <a:xfrm>
              <a:off x="1647369" y="3691217"/>
              <a:ext cx="2698943" cy="1014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000" dirty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Definirea Retoricii </a:t>
              </a:r>
              <a:r>
                <a:rPr lang="en-US" altLang="en-US" sz="2000" dirty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ș</a:t>
              </a:r>
              <a:r>
                <a:rPr lang="en-US" altLang="en-US" sz="2000" dirty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i cele trei moduri de persuasiune</a:t>
              </a:r>
              <a:endParaRPr lang="en-US" altLang="en-US" sz="2000" dirty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47532" y="2540584"/>
              <a:ext cx="160337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CARTEA 1</a:t>
              </a:r>
              <a:endPara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46528" y="2598457"/>
            <a:ext cx="2698943" cy="1857388"/>
            <a:chOff x="1599744" y="2540584"/>
            <a:chExt cx="2698943" cy="1857388"/>
          </a:xfrm>
        </p:grpSpPr>
        <p:sp>
          <p:nvSpPr>
            <p:cNvPr id="18" name="Rectangle 17"/>
            <p:cNvSpPr/>
            <p:nvPr/>
          </p:nvSpPr>
          <p:spPr>
            <a:xfrm>
              <a:off x="1599744" y="3691217"/>
              <a:ext cx="2698943" cy="7067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000" dirty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Emo</a:t>
              </a:r>
              <a:r>
                <a:rPr lang="en-US" altLang="en-US" sz="2000" dirty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ț</a:t>
              </a:r>
              <a:r>
                <a:rPr lang="en-US" altLang="en-US" sz="2000" dirty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iile </a:t>
              </a:r>
              <a:r>
                <a:rPr lang="en-US" altLang="en-US" sz="2000" dirty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ș</a:t>
              </a:r>
              <a:r>
                <a:rPr lang="en-US" altLang="en-US" sz="2000" dirty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i cum pot fi influen</a:t>
              </a:r>
              <a:r>
                <a:rPr lang="en-US" altLang="en-US" sz="2000" dirty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ț</a:t>
              </a:r>
              <a:r>
                <a:rPr lang="en-US" altLang="en-US" sz="2000" dirty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ate în discursuri</a:t>
              </a:r>
              <a:endParaRPr lang="en-US" altLang="en-US" sz="2000" dirty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47531" y="2540584"/>
              <a:ext cx="160337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CARTEA 2</a:t>
              </a:r>
              <a:endPara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15251" y="2598457"/>
            <a:ext cx="2698943" cy="1857388"/>
            <a:chOff x="1562279" y="2540584"/>
            <a:chExt cx="2698943" cy="1857388"/>
          </a:xfrm>
        </p:grpSpPr>
        <p:sp>
          <p:nvSpPr>
            <p:cNvPr id="21" name="Rectangle 20"/>
            <p:cNvSpPr/>
            <p:nvPr/>
          </p:nvSpPr>
          <p:spPr>
            <a:xfrm>
              <a:off x="1562279" y="3691217"/>
              <a:ext cx="2698943" cy="7067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000" dirty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Structura discursului </a:t>
              </a:r>
              <a:r>
                <a:rPr lang="en-US" altLang="en-US" sz="2000" dirty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ș</a:t>
              </a:r>
              <a:r>
                <a:rPr lang="en-US" altLang="en-US" sz="2000" dirty="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i stilul oratoric</a:t>
              </a:r>
              <a:endParaRPr lang="en-US" altLang="en-US" sz="2000" dirty="0">
                <a:solidFill>
                  <a:schemeClr val="accent4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57693" y="2540584"/>
              <a:ext cx="160337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CARTEA 3</a:t>
              </a:r>
              <a:endPara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019679" y="603265"/>
            <a:ext cx="21532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lnSpc>
                <a:spcPct val="120000"/>
              </a:lnSpc>
            </a:pPr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3 cărţi</a:t>
            </a:r>
            <a:endParaRPr lang="en-US" sz="6000" dirty="0">
              <a:solidFill>
                <a:schemeClr val="accent4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380373" y="1692099"/>
            <a:ext cx="14312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11"/>
          <p:cNvSpPr txBox="1">
            <a:spLocks noChangeArrowheads="1"/>
          </p:cNvSpPr>
          <p:nvPr/>
        </p:nvSpPr>
        <p:spPr bwMode="auto">
          <a:xfrm>
            <a:off x="1577975" y="0"/>
            <a:ext cx="3747135" cy="68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zh-CN" sz="3200" b="1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Structura cărţii</a:t>
            </a:r>
            <a:endParaRPr lang="en-US" altLang="zh-CN" sz="3200" b="1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sḷîḑe"/>
          <p:cNvSpPr/>
          <p:nvPr/>
        </p:nvSpPr>
        <p:spPr>
          <a:xfrm>
            <a:off x="0" y="3375025"/>
            <a:ext cx="12192000" cy="177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grpSp>
        <p:nvGrpSpPr>
          <p:cNvPr id="5" name="íŝḷïdè"/>
          <p:cNvGrpSpPr/>
          <p:nvPr/>
        </p:nvGrpSpPr>
        <p:grpSpPr>
          <a:xfrm rot="0">
            <a:off x="3640455" y="2760980"/>
            <a:ext cx="1518920" cy="1112520"/>
            <a:chOff x="1703868" y="2761303"/>
            <a:chExt cx="1521154" cy="1112472"/>
          </a:xfrm>
        </p:grpSpPr>
        <p:grpSp>
          <p:nvGrpSpPr>
            <p:cNvPr id="32" name="îs1iḓê"/>
            <p:cNvGrpSpPr/>
            <p:nvPr/>
          </p:nvGrpSpPr>
          <p:grpSpPr>
            <a:xfrm>
              <a:off x="1703868" y="3213399"/>
              <a:ext cx="1521154" cy="660376"/>
              <a:chOff x="1785938" y="1587962"/>
              <a:chExt cx="1217700" cy="528638"/>
            </a:xfrm>
          </p:grpSpPr>
          <p:sp>
            <p:nvSpPr>
              <p:cNvPr id="34" name="ïşḻïḍè"/>
              <p:cNvSpPr/>
              <p:nvPr/>
            </p:nvSpPr>
            <p:spPr>
              <a:xfrm rot="2217923" flipV="1">
                <a:off x="2789202" y="1635101"/>
                <a:ext cx="214436" cy="161319"/>
              </a:xfrm>
              <a:prstGeom prst="rtTriangle">
                <a:avLst/>
              </a:prstGeom>
              <a:solidFill>
                <a:schemeClr val="dk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endParaRPr>
              </a:p>
            </p:txBody>
          </p:sp>
          <p:sp>
            <p:nvSpPr>
              <p:cNvPr id="35" name="îṣļïdè"/>
              <p:cNvSpPr/>
              <p:nvPr/>
            </p:nvSpPr>
            <p:spPr>
              <a:xfrm>
                <a:off x="1785938" y="1587962"/>
                <a:ext cx="1074906" cy="528638"/>
              </a:xfrm>
              <a:prstGeom prst="parallelogram">
                <a:avLst>
                  <a:gd name="adj" fmla="val 73726"/>
                </a:avLst>
              </a:prstGeom>
              <a:solidFill>
                <a:schemeClr val="dk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endParaRPr>
              </a:p>
            </p:txBody>
          </p:sp>
        </p:grpSp>
        <p:sp>
          <p:nvSpPr>
            <p:cNvPr id="33" name="iṩlîḑè"/>
            <p:cNvSpPr/>
            <p:nvPr/>
          </p:nvSpPr>
          <p:spPr>
            <a:xfrm>
              <a:off x="2292644" y="2761303"/>
              <a:ext cx="573350" cy="573350"/>
            </a:xfrm>
            <a:prstGeom prst="ellipse">
              <a:avLst/>
            </a:prstGeom>
            <a:solidFill>
              <a:schemeClr val="dk2">
                <a:lumMod val="10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pPr algn="ctr"/>
              <a:r>
                <a:rPr lang="ar-SA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1</a:t>
              </a:r>
              <a:endParaRPr lang="ar-SA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6" name="îṩľiḑè"/>
          <p:cNvGrpSpPr/>
          <p:nvPr/>
        </p:nvGrpSpPr>
        <p:grpSpPr>
          <a:xfrm rot="0" flipV="1">
            <a:off x="5415915" y="3060065"/>
            <a:ext cx="1518920" cy="660400"/>
            <a:chOff x="1785938" y="1587962"/>
            <a:chExt cx="1217700" cy="528638"/>
          </a:xfrm>
        </p:grpSpPr>
        <p:sp>
          <p:nvSpPr>
            <p:cNvPr id="30" name="ïṩľíďè"/>
            <p:cNvSpPr/>
            <p:nvPr/>
          </p:nvSpPr>
          <p:spPr>
            <a:xfrm rot="2217923" flipV="1">
              <a:off x="2789202" y="1635101"/>
              <a:ext cx="214436" cy="161319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31" name="isḻîḓe"/>
            <p:cNvSpPr/>
            <p:nvPr/>
          </p:nvSpPr>
          <p:spPr>
            <a:xfrm>
              <a:off x="1785938" y="1587962"/>
              <a:ext cx="1074906" cy="528638"/>
            </a:xfrm>
            <a:prstGeom prst="parallelogram">
              <a:avLst>
                <a:gd name="adj" fmla="val 7372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</p:grpSp>
      <p:sp>
        <p:nvSpPr>
          <p:cNvPr id="7" name="îṧḻíḓê"/>
          <p:cNvSpPr/>
          <p:nvPr/>
        </p:nvSpPr>
        <p:spPr>
          <a:xfrm>
            <a:off x="6003925" y="3592830"/>
            <a:ext cx="572135" cy="573405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pPr algn="ctr"/>
            <a:r>
              <a:rPr lang="ar-SA"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2</a:t>
            </a:r>
            <a:endParaRPr lang="ar-SA" sz="24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grpSp>
        <p:nvGrpSpPr>
          <p:cNvPr id="8" name="ïśḷïḋè"/>
          <p:cNvGrpSpPr/>
          <p:nvPr/>
        </p:nvGrpSpPr>
        <p:grpSpPr>
          <a:xfrm rot="0">
            <a:off x="7273290" y="3213100"/>
            <a:ext cx="1518920" cy="660400"/>
            <a:chOff x="1785938" y="1587962"/>
            <a:chExt cx="1217700" cy="528638"/>
          </a:xfrm>
        </p:grpSpPr>
        <p:sp>
          <p:nvSpPr>
            <p:cNvPr id="28" name="ïṡļíde"/>
            <p:cNvSpPr/>
            <p:nvPr/>
          </p:nvSpPr>
          <p:spPr>
            <a:xfrm rot="2217923" flipV="1">
              <a:off x="2789202" y="1635101"/>
              <a:ext cx="214436" cy="161319"/>
            </a:xfrm>
            <a:prstGeom prst="rtTriangle">
              <a:avLst/>
            </a:prstGeom>
            <a:solidFill>
              <a:srgbClr val="373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29" name="ïśľíḑe"/>
            <p:cNvSpPr/>
            <p:nvPr/>
          </p:nvSpPr>
          <p:spPr>
            <a:xfrm>
              <a:off x="1785938" y="1587962"/>
              <a:ext cx="1074906" cy="528638"/>
            </a:xfrm>
            <a:prstGeom prst="parallelogram">
              <a:avLst>
                <a:gd name="adj" fmla="val 73726"/>
              </a:avLst>
            </a:prstGeom>
            <a:solidFill>
              <a:srgbClr val="373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</p:grpSp>
      <p:sp>
        <p:nvSpPr>
          <p:cNvPr id="9" name="îṣľíḑe"/>
          <p:cNvSpPr/>
          <p:nvPr/>
        </p:nvSpPr>
        <p:spPr>
          <a:xfrm>
            <a:off x="7860665" y="2760980"/>
            <a:ext cx="572135" cy="573405"/>
          </a:xfrm>
          <a:prstGeom prst="ellipse">
            <a:avLst/>
          </a:prstGeom>
          <a:solidFill>
            <a:srgbClr val="37354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pPr algn="ctr"/>
            <a:r>
              <a:rPr lang="ar-SA"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3</a:t>
            </a:r>
            <a:endParaRPr lang="ar-SA" sz="24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14" name="i$ḷiďe"/>
          <p:cNvSpPr txBox="1"/>
          <p:nvPr/>
        </p:nvSpPr>
        <p:spPr bwMode="auto">
          <a:xfrm>
            <a:off x="2664460" y="4212590"/>
            <a:ext cx="2219960" cy="340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0000" tIns="46800" rIns="90000" bIns="46800" anchor="b" anchorCtr="1">
            <a:noAutofit/>
          </a:bodyPr>
          <a:lstStyle/>
          <a:p>
            <a:pPr algn="l">
              <a:spcBef>
                <a:spcPct val="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ETHOS</a:t>
            </a:r>
            <a:endParaRPr lang="en-US" sz="2000" b="1" dirty="0">
              <a:solidFill>
                <a:schemeClr val="accent4">
                  <a:lumMod val="10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íṥ1íďê"/>
          <p:cNvSpPr txBox="1"/>
          <p:nvPr/>
        </p:nvSpPr>
        <p:spPr bwMode="auto">
          <a:xfrm>
            <a:off x="2664460" y="4552950"/>
            <a:ext cx="2219960" cy="876300"/>
          </a:xfrm>
          <a:prstGeom prst="rect">
            <a:avLst/>
          </a:prstGeom>
          <a:noFill/>
        </p:spPr>
        <p:txBody>
          <a:bodyPr wrap="square" lIns="90000" tIns="46800" rIns="90000" bIns="46800" anchor="t" anchorCtr="1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Credibilitatea  vorbitorului</a:t>
            </a:r>
            <a:endParaRPr lang="en-US" altLang="zh-CN" sz="2000" dirty="0">
              <a:solidFill>
                <a:schemeClr val="accent4">
                  <a:lumMod val="10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16" name="íśḷiḑe"/>
          <p:cNvSpPr txBox="1"/>
          <p:nvPr/>
        </p:nvSpPr>
        <p:spPr bwMode="auto">
          <a:xfrm>
            <a:off x="4884420" y="1794510"/>
            <a:ext cx="2219960" cy="340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0000" tIns="46800" rIns="90000" bIns="46800" anchor="b" anchorCtr="1">
            <a:noAutofit/>
          </a:bodyPr>
          <a:lstStyle/>
          <a:p>
            <a:pPr algn="l"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PATHOS</a:t>
            </a:r>
            <a:endParaRPr lang="en-US" sz="20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ïśḻíďé"/>
          <p:cNvSpPr txBox="1"/>
          <p:nvPr/>
        </p:nvSpPr>
        <p:spPr bwMode="auto">
          <a:xfrm>
            <a:off x="4884420" y="2135505"/>
            <a:ext cx="2219960" cy="876300"/>
          </a:xfrm>
          <a:prstGeom prst="rect">
            <a:avLst/>
          </a:prstGeom>
          <a:noFill/>
        </p:spPr>
        <p:txBody>
          <a:bodyPr wrap="square" lIns="90000" tIns="46800" rIns="90000" bIns="46800" anchor="t" anchorCtr="1">
            <a:norm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Apelul la emoţie</a:t>
            </a:r>
            <a:endParaRPr lang="en-US" altLang="zh-CN" sz="2000" dirty="0">
              <a:solidFill>
                <a:schemeClr val="accent4">
                  <a:lumMod val="10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20" name="íṣļíďê"/>
          <p:cNvSpPr txBox="1"/>
          <p:nvPr/>
        </p:nvSpPr>
        <p:spPr bwMode="auto">
          <a:xfrm>
            <a:off x="7104380" y="4212590"/>
            <a:ext cx="2219960" cy="340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0000" tIns="46800" rIns="90000" bIns="46800" anchor="b" anchorCtr="1">
            <a:noAutofit/>
          </a:bodyPr>
          <a:lstStyle/>
          <a:p>
            <a:pPr algn="l">
              <a:spcBef>
                <a:spcPct val="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LOGOS</a:t>
            </a:r>
            <a:endParaRPr lang="en-US" sz="2000" b="1" dirty="0">
              <a:solidFill>
                <a:schemeClr val="accent4">
                  <a:lumMod val="10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îṩḻîḋê"/>
          <p:cNvSpPr txBox="1"/>
          <p:nvPr/>
        </p:nvSpPr>
        <p:spPr bwMode="auto">
          <a:xfrm>
            <a:off x="7104380" y="4552950"/>
            <a:ext cx="2219960" cy="876300"/>
          </a:xfrm>
          <a:prstGeom prst="rect">
            <a:avLst/>
          </a:prstGeom>
          <a:noFill/>
        </p:spPr>
        <p:txBody>
          <a:bodyPr wrap="square" lIns="90000" tIns="46800" rIns="90000" bIns="46800" anchor="t" anchorCtr="1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Raționamentul logic</a:t>
            </a:r>
            <a:endParaRPr lang="en-US" altLang="en-US" sz="2000" dirty="0">
              <a:solidFill>
                <a:schemeClr val="accent4">
                  <a:lumMod val="10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sp>
        <p:nvSpPr>
          <p:cNvPr id="2" name="iş1ídê"/>
          <p:cNvSpPr/>
          <p:nvPr/>
        </p:nvSpPr>
        <p:spPr bwMode="auto">
          <a:xfrm>
            <a:off x="2960370" y="883285"/>
            <a:ext cx="6684010" cy="4933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p>
            <a:pPr fontAlgn="base">
              <a:lnSpc>
                <a:spcPct val="120000"/>
              </a:lnSpc>
            </a:pPr>
            <a:r>
              <a:rPr lang="en-US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Definirea Retoricii și cele trei moduri de persuasiune</a:t>
            </a:r>
            <a:endParaRPr lang="en-US" alt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50" name="文本框 11"/>
          <p:cNvSpPr txBox="1">
            <a:spLocks noChangeArrowheads="1"/>
          </p:cNvSpPr>
          <p:nvPr/>
        </p:nvSpPr>
        <p:spPr bwMode="auto">
          <a:xfrm>
            <a:off x="1577975" y="-6985"/>
            <a:ext cx="3563620" cy="68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zh-CN" sz="3200" b="1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Cartea 1</a:t>
            </a:r>
            <a:endParaRPr lang="en-US" altLang="zh-CN" sz="3200" b="1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/>
      <p:bldP spid="14" grpId="1" animBg="1"/>
      <p:bldP spid="15" grpId="1"/>
      <p:bldP spid="17" grpId="0"/>
      <p:bldP spid="16" grpId="0" animBg="1"/>
      <p:bldP spid="17" grpId="1"/>
      <p:bldP spid="16" grpId="1" animBg="1"/>
      <p:bldP spid="20" grpId="0" bldLvl="0" animBg="1"/>
      <p:bldP spid="21" grpId="0"/>
      <p:bldP spid="20" grpId="1" animBg="1"/>
      <p:bldP spid="2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33"/>
          <p:cNvSpPr txBox="1"/>
          <p:nvPr/>
        </p:nvSpPr>
        <p:spPr>
          <a:xfrm>
            <a:off x="3134360" y="807720"/>
            <a:ext cx="5922645" cy="4991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fontAlgn="base">
              <a:lnSpc>
                <a:spcPct val="120000"/>
              </a:lnSpc>
            </a:pPr>
            <a:r>
              <a:rPr lang="en-US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Definirea Retoricii și cele trei moduri de persuasiune</a:t>
            </a:r>
            <a:endParaRPr lang="en-US" alt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îšļîḍé"/>
          <p:cNvSpPr txBox="1"/>
          <p:nvPr/>
        </p:nvSpPr>
        <p:spPr bwMode="auto">
          <a:xfrm>
            <a:off x="660400" y="1671955"/>
            <a:ext cx="3543935" cy="44196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Emoţiile fundamentale (1) :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grpSp>
        <p:nvGrpSpPr>
          <p:cNvPr id="5" name="îṡľïde"/>
          <p:cNvGrpSpPr/>
          <p:nvPr/>
        </p:nvGrpSpPr>
        <p:grpSpPr>
          <a:xfrm rot="0">
            <a:off x="4443095" y="1433830"/>
            <a:ext cx="2261870" cy="2025015"/>
            <a:chOff x="4442943" y="1130300"/>
            <a:chExt cx="2262095" cy="2025275"/>
          </a:xfrm>
        </p:grpSpPr>
        <p:sp>
          <p:nvSpPr>
            <p:cNvPr id="24" name="ïṧ1iďe"/>
            <p:cNvSpPr/>
            <p:nvPr/>
          </p:nvSpPr>
          <p:spPr>
            <a:xfrm>
              <a:off x="4442943" y="1130300"/>
              <a:ext cx="2262095" cy="2025275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25" name="iṧlîḍè"/>
            <p:cNvSpPr/>
            <p:nvPr/>
          </p:nvSpPr>
          <p:spPr>
            <a:xfrm>
              <a:off x="4442943" y="2663265"/>
              <a:ext cx="2262095" cy="492310"/>
            </a:xfrm>
            <a:prstGeom prst="rect">
              <a:avLst/>
            </a:prstGeom>
            <a:solidFill>
              <a:schemeClr val="dk2">
                <a:lumMod val="100000"/>
                <a:alpha val="70000"/>
              </a:schemeClr>
            </a:solid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id-ID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MÂNIA</a:t>
              </a:r>
              <a:endParaRPr lang="en-US" altLang="id-ID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6" name="íṡ1ïdê"/>
          <p:cNvGrpSpPr/>
          <p:nvPr/>
        </p:nvGrpSpPr>
        <p:grpSpPr>
          <a:xfrm rot="0">
            <a:off x="6849745" y="1433830"/>
            <a:ext cx="2261870" cy="2025015"/>
            <a:chOff x="4442943" y="1130300"/>
            <a:chExt cx="2262095" cy="2025275"/>
          </a:xfrm>
        </p:grpSpPr>
        <p:sp>
          <p:nvSpPr>
            <p:cNvPr id="22" name="îşliḍé"/>
            <p:cNvSpPr/>
            <p:nvPr/>
          </p:nvSpPr>
          <p:spPr>
            <a:xfrm>
              <a:off x="4442943" y="1130300"/>
              <a:ext cx="2262095" cy="2025275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23" name="işļidê"/>
            <p:cNvSpPr/>
            <p:nvPr/>
          </p:nvSpPr>
          <p:spPr>
            <a:xfrm>
              <a:off x="4442943" y="2663265"/>
              <a:ext cx="2262095" cy="492310"/>
            </a:xfrm>
            <a:prstGeom prst="rect">
              <a:avLst/>
            </a:prstGeom>
            <a:solidFill>
              <a:schemeClr val="dk2">
                <a:lumMod val="100000"/>
                <a:alpha val="70000"/>
              </a:schemeClr>
            </a:solid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FRICA</a:t>
              </a:r>
              <a:endPara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7" name="iś1ïḑè"/>
          <p:cNvGrpSpPr/>
          <p:nvPr/>
        </p:nvGrpSpPr>
        <p:grpSpPr>
          <a:xfrm rot="0">
            <a:off x="9257030" y="1433830"/>
            <a:ext cx="2261870" cy="2025015"/>
            <a:chOff x="4442943" y="1130300"/>
            <a:chExt cx="2262095" cy="2025275"/>
          </a:xfrm>
        </p:grpSpPr>
        <p:sp>
          <p:nvSpPr>
            <p:cNvPr id="20" name="îṣļïḋé"/>
            <p:cNvSpPr/>
            <p:nvPr/>
          </p:nvSpPr>
          <p:spPr>
            <a:xfrm>
              <a:off x="4442943" y="1130300"/>
              <a:ext cx="2262095" cy="2025275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21" name="íṩľíḋè"/>
            <p:cNvSpPr/>
            <p:nvPr/>
          </p:nvSpPr>
          <p:spPr>
            <a:xfrm>
              <a:off x="4442943" y="2663265"/>
              <a:ext cx="2262095" cy="492310"/>
            </a:xfrm>
            <a:prstGeom prst="rect">
              <a:avLst/>
            </a:prstGeom>
            <a:solidFill>
              <a:schemeClr val="dk2">
                <a:lumMod val="100000"/>
                <a:alpha val="70000"/>
              </a:schemeClr>
            </a:solid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MILA</a:t>
              </a:r>
              <a:endPara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9" name="ïṧļîḋe"/>
          <p:cNvGrpSpPr/>
          <p:nvPr/>
        </p:nvGrpSpPr>
        <p:grpSpPr>
          <a:xfrm rot="0">
            <a:off x="4443095" y="3805555"/>
            <a:ext cx="2261870" cy="2025015"/>
            <a:chOff x="4442943" y="1130300"/>
            <a:chExt cx="2262095" cy="2025275"/>
          </a:xfrm>
        </p:grpSpPr>
        <p:sp>
          <p:nvSpPr>
            <p:cNvPr id="16" name="iṥľiḓé"/>
            <p:cNvSpPr/>
            <p:nvPr/>
          </p:nvSpPr>
          <p:spPr>
            <a:xfrm>
              <a:off x="4442943" y="1130300"/>
              <a:ext cx="2262095" cy="2025275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17" name="iṣļíḍè"/>
            <p:cNvSpPr/>
            <p:nvPr/>
          </p:nvSpPr>
          <p:spPr>
            <a:xfrm>
              <a:off x="4442943" y="2663265"/>
              <a:ext cx="2262095" cy="492310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IUBIREA</a:t>
              </a:r>
              <a:endPara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10" name="isḷíḋe"/>
          <p:cNvGrpSpPr/>
          <p:nvPr/>
        </p:nvGrpSpPr>
        <p:grpSpPr>
          <a:xfrm rot="0">
            <a:off x="6849745" y="3805555"/>
            <a:ext cx="2261870" cy="2025015"/>
            <a:chOff x="4442943" y="1130300"/>
            <a:chExt cx="2262095" cy="2025275"/>
          </a:xfrm>
        </p:grpSpPr>
        <p:sp>
          <p:nvSpPr>
            <p:cNvPr id="14" name="í$ľíḋê"/>
            <p:cNvSpPr/>
            <p:nvPr/>
          </p:nvSpPr>
          <p:spPr>
            <a:xfrm>
              <a:off x="4442943" y="1130300"/>
              <a:ext cx="2262095" cy="2025275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15" name="i$ḷïḑé"/>
            <p:cNvSpPr/>
            <p:nvPr/>
          </p:nvSpPr>
          <p:spPr>
            <a:xfrm>
              <a:off x="4442943" y="2663265"/>
              <a:ext cx="2262095" cy="492310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DORINŢA</a:t>
              </a:r>
              <a:endPara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11" name="iṣlîḋê"/>
          <p:cNvGrpSpPr/>
          <p:nvPr/>
        </p:nvGrpSpPr>
        <p:grpSpPr>
          <a:xfrm rot="0">
            <a:off x="9257030" y="3805555"/>
            <a:ext cx="2273300" cy="2025015"/>
            <a:chOff x="4442943" y="1130300"/>
            <a:chExt cx="2273526" cy="2025275"/>
          </a:xfrm>
        </p:grpSpPr>
        <p:sp>
          <p:nvSpPr>
            <p:cNvPr id="12" name="íṡļîḋé"/>
            <p:cNvSpPr/>
            <p:nvPr/>
          </p:nvSpPr>
          <p:spPr>
            <a:xfrm>
              <a:off x="4442943" y="1130300"/>
              <a:ext cx="2262095" cy="202527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13" name="ïṥļîḓê"/>
            <p:cNvSpPr/>
            <p:nvPr/>
          </p:nvSpPr>
          <p:spPr>
            <a:xfrm>
              <a:off x="4454374" y="2663265"/>
              <a:ext cx="2262095" cy="492310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INVIDIA</a:t>
              </a:r>
              <a:endPara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</p:grpSp>
      <p:sp>
        <p:nvSpPr>
          <p:cNvPr id="2" name="iş1ídê"/>
          <p:cNvSpPr/>
          <p:nvPr/>
        </p:nvSpPr>
        <p:spPr bwMode="auto">
          <a:xfrm>
            <a:off x="3134360" y="807720"/>
            <a:ext cx="5922645" cy="4933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p>
            <a:pPr fontAlgn="base">
              <a:lnSpc>
                <a:spcPct val="120000"/>
              </a:lnSpc>
            </a:pPr>
            <a:r>
              <a:rPr lang="en-US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Emo</a:t>
            </a:r>
            <a:r>
              <a:rPr lang="en-US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ț</a:t>
            </a:r>
            <a:r>
              <a:rPr lang="en-US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iile </a:t>
            </a:r>
            <a:r>
              <a:rPr lang="en-US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ș</a:t>
            </a:r>
            <a:r>
              <a:rPr lang="en-US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i cum pot fi influen</a:t>
            </a:r>
            <a:r>
              <a:rPr lang="en-US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ț</a:t>
            </a:r>
            <a:r>
              <a:rPr lang="en-US" alt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ate în discursuri</a:t>
            </a:r>
            <a:endParaRPr lang="en-US" alt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文本框 11"/>
          <p:cNvSpPr txBox="1">
            <a:spLocks noChangeArrowheads="1"/>
          </p:cNvSpPr>
          <p:nvPr/>
        </p:nvSpPr>
        <p:spPr bwMode="auto">
          <a:xfrm>
            <a:off x="1577975" y="-6985"/>
            <a:ext cx="3563620" cy="68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zh-CN" sz="3200" b="1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Cartea 2</a:t>
            </a:r>
            <a:endParaRPr lang="en-US" altLang="zh-CN" sz="3200" b="1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îšļîḍé"/>
          <p:cNvSpPr txBox="1"/>
          <p:nvPr/>
        </p:nvSpPr>
        <p:spPr bwMode="auto">
          <a:xfrm>
            <a:off x="660400" y="1671955"/>
            <a:ext cx="3543935" cy="44196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rPr>
              <a:t>Emoţiile fundamentale (2) :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思源黑体" panose="020B0400000000000000" pitchFamily="34" charset="-122"/>
            </a:endParaRPr>
          </a:p>
        </p:txBody>
      </p:sp>
      <p:grpSp>
        <p:nvGrpSpPr>
          <p:cNvPr id="5" name="îṡľïde"/>
          <p:cNvGrpSpPr/>
          <p:nvPr/>
        </p:nvGrpSpPr>
        <p:grpSpPr>
          <a:xfrm rot="0">
            <a:off x="4443095" y="1433830"/>
            <a:ext cx="2261870" cy="2025015"/>
            <a:chOff x="4442943" y="1130300"/>
            <a:chExt cx="2262095" cy="2025275"/>
          </a:xfrm>
        </p:grpSpPr>
        <p:sp>
          <p:nvSpPr>
            <p:cNvPr id="24" name="ïṧ1iďe"/>
            <p:cNvSpPr/>
            <p:nvPr/>
          </p:nvSpPr>
          <p:spPr>
            <a:xfrm>
              <a:off x="4442943" y="1130300"/>
              <a:ext cx="2262095" cy="2025275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25" name="iṧlîḍè"/>
            <p:cNvSpPr/>
            <p:nvPr/>
          </p:nvSpPr>
          <p:spPr>
            <a:xfrm>
              <a:off x="4442943" y="2663265"/>
              <a:ext cx="2262095" cy="492310"/>
            </a:xfrm>
            <a:prstGeom prst="rect">
              <a:avLst/>
            </a:prstGeom>
            <a:solidFill>
              <a:schemeClr val="dk2">
                <a:lumMod val="100000"/>
                <a:alpha val="70000"/>
              </a:schemeClr>
            </a:solid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id-ID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MÂNDRIA</a:t>
              </a:r>
              <a:endParaRPr lang="en-US" altLang="id-ID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6" name="íṡ1ïdê"/>
          <p:cNvGrpSpPr/>
          <p:nvPr/>
        </p:nvGrpSpPr>
        <p:grpSpPr>
          <a:xfrm rot="0">
            <a:off x="6849745" y="1433830"/>
            <a:ext cx="2261870" cy="2025015"/>
            <a:chOff x="4442943" y="1130300"/>
            <a:chExt cx="2262095" cy="2025275"/>
          </a:xfrm>
        </p:grpSpPr>
        <p:sp>
          <p:nvSpPr>
            <p:cNvPr id="22" name="îşliḍé"/>
            <p:cNvSpPr/>
            <p:nvPr/>
          </p:nvSpPr>
          <p:spPr>
            <a:xfrm>
              <a:off x="4442943" y="1130300"/>
              <a:ext cx="2262095" cy="2025275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23" name="işļidê"/>
            <p:cNvSpPr/>
            <p:nvPr/>
          </p:nvSpPr>
          <p:spPr>
            <a:xfrm>
              <a:off x="4442943" y="2663265"/>
              <a:ext cx="2262095" cy="492310"/>
            </a:xfrm>
            <a:prstGeom prst="rect">
              <a:avLst/>
            </a:prstGeom>
            <a:solidFill>
              <a:schemeClr val="dk2">
                <a:lumMod val="100000"/>
                <a:alpha val="70000"/>
              </a:schemeClr>
            </a:solid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JENA</a:t>
              </a:r>
              <a:endPara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7" name="iś1ïḑè"/>
          <p:cNvGrpSpPr/>
          <p:nvPr/>
        </p:nvGrpSpPr>
        <p:grpSpPr>
          <a:xfrm rot="0">
            <a:off x="9257030" y="1433830"/>
            <a:ext cx="2261870" cy="2025015"/>
            <a:chOff x="4442943" y="1130300"/>
            <a:chExt cx="2262095" cy="2025275"/>
          </a:xfrm>
        </p:grpSpPr>
        <p:sp>
          <p:nvSpPr>
            <p:cNvPr id="20" name="îṣļïḋé"/>
            <p:cNvSpPr/>
            <p:nvPr/>
          </p:nvSpPr>
          <p:spPr>
            <a:xfrm>
              <a:off x="4442943" y="1130300"/>
              <a:ext cx="2262095" cy="2025275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21" name="íṩľíḋè"/>
            <p:cNvSpPr/>
            <p:nvPr/>
          </p:nvSpPr>
          <p:spPr>
            <a:xfrm>
              <a:off x="4442943" y="2663265"/>
              <a:ext cx="2262095" cy="492310"/>
            </a:xfrm>
            <a:prstGeom prst="rect">
              <a:avLst/>
            </a:prstGeom>
            <a:solidFill>
              <a:schemeClr val="dk2">
                <a:lumMod val="100000"/>
                <a:alpha val="70000"/>
              </a:schemeClr>
            </a:solid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RUŞINEA</a:t>
              </a:r>
              <a:endPara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9" name="ïṧļîḋe"/>
          <p:cNvGrpSpPr/>
          <p:nvPr/>
        </p:nvGrpSpPr>
        <p:grpSpPr>
          <a:xfrm rot="0">
            <a:off x="4443095" y="3805555"/>
            <a:ext cx="2261870" cy="2025015"/>
            <a:chOff x="4442943" y="1130300"/>
            <a:chExt cx="2262095" cy="2025275"/>
          </a:xfrm>
        </p:grpSpPr>
        <p:sp>
          <p:nvSpPr>
            <p:cNvPr id="16" name="iṥľiḓé"/>
            <p:cNvSpPr/>
            <p:nvPr/>
          </p:nvSpPr>
          <p:spPr>
            <a:xfrm>
              <a:off x="4442943" y="1130300"/>
              <a:ext cx="2262095" cy="2025275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17" name="iṣļíḍè"/>
            <p:cNvSpPr/>
            <p:nvPr/>
          </p:nvSpPr>
          <p:spPr>
            <a:xfrm>
              <a:off x="4442943" y="2663265"/>
              <a:ext cx="2262095" cy="492310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VENERAŢIA</a:t>
              </a:r>
              <a:endPara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10" name="isḷíḋe"/>
          <p:cNvGrpSpPr/>
          <p:nvPr/>
        </p:nvGrpSpPr>
        <p:grpSpPr>
          <a:xfrm rot="0">
            <a:off x="6849745" y="3805555"/>
            <a:ext cx="2261870" cy="2025015"/>
            <a:chOff x="4442943" y="1130300"/>
            <a:chExt cx="2262095" cy="2025275"/>
          </a:xfrm>
        </p:grpSpPr>
        <p:sp>
          <p:nvSpPr>
            <p:cNvPr id="14" name="í$ľíḋê"/>
            <p:cNvSpPr/>
            <p:nvPr/>
          </p:nvSpPr>
          <p:spPr>
            <a:xfrm>
              <a:off x="4442943" y="1130300"/>
              <a:ext cx="2262095" cy="2025275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15" name="i$ḷïḑé"/>
            <p:cNvSpPr/>
            <p:nvPr/>
          </p:nvSpPr>
          <p:spPr>
            <a:xfrm>
              <a:off x="4442943" y="2663265"/>
              <a:ext cx="2262095" cy="492310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DISPREŢUL</a:t>
              </a:r>
              <a:endPara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11" name="iṣlîḋê"/>
          <p:cNvGrpSpPr/>
          <p:nvPr/>
        </p:nvGrpSpPr>
        <p:grpSpPr>
          <a:xfrm rot="0">
            <a:off x="9257030" y="3805555"/>
            <a:ext cx="2261870" cy="2025015"/>
            <a:chOff x="4442943" y="1130300"/>
            <a:chExt cx="2262095" cy="2025275"/>
          </a:xfrm>
        </p:grpSpPr>
        <p:sp>
          <p:nvSpPr>
            <p:cNvPr id="12" name="íṡļîḋé"/>
            <p:cNvSpPr/>
            <p:nvPr/>
          </p:nvSpPr>
          <p:spPr>
            <a:xfrm>
              <a:off x="4442943" y="1130300"/>
              <a:ext cx="2262095" cy="2025275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  <p:sp>
          <p:nvSpPr>
            <p:cNvPr id="13" name="ïṥļîḓê"/>
            <p:cNvSpPr/>
            <p:nvPr/>
          </p:nvSpPr>
          <p:spPr>
            <a:xfrm>
              <a:off x="4442943" y="2663265"/>
              <a:ext cx="2262095" cy="492310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思源黑体" panose="020B0400000000000000" pitchFamily="34" charset="-122"/>
                </a:rPr>
                <a:t>URA</a:t>
              </a:r>
              <a:endPara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思源黑体" panose="020B0400000000000000" pitchFamily="34" charset="-122"/>
              </a:endParaRPr>
            </a:p>
          </p:txBody>
        </p:sp>
      </p:grpSp>
      <p:sp>
        <p:nvSpPr>
          <p:cNvPr id="2" name="文本框 11"/>
          <p:cNvSpPr txBox="1">
            <a:spLocks noChangeArrowheads="1"/>
          </p:cNvSpPr>
          <p:nvPr/>
        </p:nvSpPr>
        <p:spPr bwMode="auto">
          <a:xfrm>
            <a:off x="1577975" y="-6985"/>
            <a:ext cx="3563620" cy="68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</a:pPr>
            <a:r>
              <a:rPr lang="en-US" altLang="zh-CN" sz="3200" b="1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Cartea 2</a:t>
            </a:r>
            <a:endParaRPr lang="en-US" altLang="zh-CN" sz="3200" b="1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LIDE.DIAGRAM" val="191622"/>
</p:tagLst>
</file>

<file path=ppt/tags/tag2.xml><?xml version="1.0" encoding="utf-8"?>
<p:tagLst xmlns:p="http://schemas.openxmlformats.org/presentationml/2006/main">
  <p:tag name="ISPRING_PRESENTATION_TITLE" val="几何"/>
</p:tagLst>
</file>

<file path=ppt/theme/theme1.xml><?xml version="1.0" encoding="utf-8"?>
<a:theme xmlns:a="http://schemas.openxmlformats.org/drawingml/2006/main" name="Office 主题">
  <a:themeElements>
    <a:clrScheme name="自定义 92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48516B"/>
      </a:accent1>
      <a:accent2>
        <a:srgbClr val="B17E46"/>
      </a:accent2>
      <a:accent3>
        <a:srgbClr val="B17E46"/>
      </a:accent3>
      <a:accent4>
        <a:srgbClr val="595959"/>
      </a:accent4>
      <a:accent5>
        <a:srgbClr val="7F7F7F"/>
      </a:accent5>
      <a:accent6>
        <a:srgbClr val="48516B"/>
      </a:accent6>
      <a:hlink>
        <a:srgbClr val="B17E46"/>
      </a:hlink>
      <a:folHlink>
        <a:srgbClr val="9F6715"/>
      </a:folHlink>
    </a:clrScheme>
    <a:fontScheme name="思源黑体">
      <a:majorFont>
        <a:latin typeface="思源黑体 CN Heavy"/>
        <a:ea typeface="思源黑体"/>
        <a:cs typeface=""/>
      </a:majorFont>
      <a:minorFont>
        <a:latin typeface="思源黑体"/>
        <a:ea typeface="思源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1739</Words>
  <Application>WPS Slides</Application>
  <PresentationFormat>宽屏</PresentationFormat>
  <Paragraphs>175</Paragraphs>
  <Slides>17</Slides>
  <Notes>16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思源黑体</vt:lpstr>
      <vt:lpstr>Arial Nova</vt:lpstr>
      <vt:lpstr>Wingdings</vt:lpstr>
      <vt:lpstr>Microsoft YaHei</vt:lpstr>
      <vt:lpstr>Arial Unicode MS</vt:lpstr>
      <vt:lpstr>Office 主题</vt:lpstr>
      <vt:lpstr>Feedback 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几何</dc:title>
  <dc:creator>小鹿ppt;Http://pptx.taobao.com</dc:creator>
  <dc:description>小鹿ppt ； Http://pptx.taobao.com</dc:description>
  <dc:subject>小鹿ppt ； Http://pptx.taobao.com</dc:subject>
  <cp:lastModifiedBy>Alina Vasile</cp:lastModifiedBy>
  <cp:revision>92</cp:revision>
  <dcterms:created xsi:type="dcterms:W3CDTF">2017-04-26T04:27:00Z</dcterms:created>
  <dcterms:modified xsi:type="dcterms:W3CDTF">2025-03-29T19:55:03Z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1033-12.2.0.20782</vt:lpwstr>
  </property>
  <property fmtid="{D5CDD505-2E9C-101B-9397-08002B2CF9AE}" pid="3" name="ICV">
    <vt:lpwstr>CAD12023CD244888A1524BBDF8CF74CA_11</vt:lpwstr>
  </property>
</Properties>
</file>