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70" r:id="rId6"/>
    <p:sldId id="262" r:id="rId7"/>
    <p:sldId id="260" r:id="rId8"/>
    <p:sldId id="263" r:id="rId9"/>
    <p:sldId id="264" r:id="rId10"/>
    <p:sldId id="295" r:id="rId11"/>
    <p:sldId id="272" r:id="rId12"/>
    <p:sldId id="271" r:id="rId13"/>
    <p:sldId id="278" r:id="rId14"/>
  </p:sldIdLst>
  <p:sldSz cx="9144000" cy="5143500" type="screen16x9"/>
  <p:notesSz cx="6858000" cy="9144000"/>
  <p:embeddedFontLs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  <p:embeddedFont>
      <p:font typeface="Red Hat Display" panose="020B0604020202020204" charset="0"/>
      <p:regular r:id="rId24"/>
      <p:bold r:id="rId25"/>
      <p:italic r:id="rId26"/>
      <p:boldItalic r:id="rId27"/>
    </p:embeddedFont>
    <p:embeddedFont>
      <p:font typeface="Red Hat Display Black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68CCAA-50A0-85A9-1159-03136D8C1224}"/>
              </a:ext>
            </a:extLst>
          </p:cNvPr>
          <p:cNvSpPr txBox="1"/>
          <p:nvPr/>
        </p:nvSpPr>
        <p:spPr>
          <a:xfrm>
            <a:off x="4854497" y="4641136"/>
            <a:ext cx="407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bg1"/>
                </a:solidFill>
              </a:rPr>
              <a:t>Vasile Constantin             16/05/2023</a:t>
            </a:r>
            <a:endParaRPr lang="es-E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AA8A-C730-B367-B78C-A303C927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Total </a:t>
            </a:r>
            <a:r>
              <a:rPr lang="es-ES" dirty="0" err="1"/>
              <a:t>spend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frequent</a:t>
            </a:r>
            <a:r>
              <a:rPr lang="es-ES" dirty="0"/>
              <a:t> </a:t>
            </a:r>
            <a:r>
              <a:rPr lang="es-ES" dirty="0" err="1"/>
              <a:t>flyer</a:t>
            </a:r>
            <a:r>
              <a:rPr lang="es-ES" dirty="0"/>
              <a:t> </a:t>
            </a:r>
            <a:r>
              <a:rPr lang="es-ES" dirty="0" err="1"/>
              <a:t>tier</a:t>
            </a:r>
            <a:r>
              <a:rPr lang="es-ES" dirty="0"/>
              <a:t> and </a:t>
            </a:r>
            <a:r>
              <a:rPr lang="es-ES" dirty="0" err="1"/>
              <a:t>gender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B896B31-AFA1-AB59-1F6E-4B70C157EE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B6B130F-B9B2-E385-A6BD-1721B83E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10" y="1688124"/>
            <a:ext cx="3639764" cy="257588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11919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Booking</a:t>
            </a:r>
            <a:r>
              <a:rPr lang="en" dirty="0"/>
              <a:t> source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 err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Airline</a:t>
              </a:r>
              <a:r>
                <a:rPr lang="es-ES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 </a:t>
              </a:r>
              <a:r>
                <a:rPr lang="es-ES" sz="1600" b="1" dirty="0" err="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website</a:t>
              </a:r>
              <a:endParaRPr sz="16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</a:t>
              </a:r>
              <a:r>
                <a:rPr lang="en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48 %</a:t>
              </a:r>
              <a:endParaRPr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2957320" y="2621903"/>
            <a:ext cx="3116239" cy="1338590"/>
            <a:chOff x="2957320" y="2240903"/>
            <a:chExt cx="3116239" cy="133859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 dirty="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Travel agency</a:t>
              </a:r>
              <a:endParaRPr sz="16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189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                </a:t>
              </a:r>
              <a:r>
                <a:rPr lang="en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28 %</a:t>
              </a:r>
              <a:endParaRPr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4877339" y="2619203"/>
            <a:ext cx="3116238" cy="1341290"/>
            <a:chOff x="4877339" y="2238203"/>
            <a:chExt cx="3116238" cy="134129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Mobile app</a:t>
              </a:r>
              <a:endParaRPr sz="16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189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24 %</a:t>
              </a:r>
              <a:endParaRPr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The </a:t>
            </a:r>
            <a:r>
              <a:rPr lang="en" sz="3600" dirty="0">
                <a:solidFill>
                  <a:schemeClr val="accent1"/>
                </a:solidFill>
              </a:rPr>
              <a:t>average</a:t>
            </a:r>
            <a:r>
              <a:rPr lang="en" sz="3600" dirty="0">
                <a:solidFill>
                  <a:schemeClr val="lt1"/>
                </a:solidFill>
              </a:rPr>
              <a:t> spent on flights in 2022 is </a:t>
            </a:r>
            <a:r>
              <a:rPr lang="en" sz="3600" dirty="0">
                <a:solidFill>
                  <a:schemeClr val="accent1"/>
                </a:solidFill>
              </a:rPr>
              <a:t>5382 EUR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52 % </a:t>
            </a:r>
            <a:r>
              <a:rPr lang="en" sz="3600" dirty="0">
                <a:solidFill>
                  <a:schemeClr val="lt1"/>
                </a:solidFill>
              </a:rPr>
              <a:t>Male</a:t>
            </a:r>
            <a:r>
              <a:rPr lang="en" sz="3600" dirty="0">
                <a:solidFill>
                  <a:schemeClr val="accent1"/>
                </a:solidFill>
              </a:rPr>
              <a:t> / 48% </a:t>
            </a:r>
            <a:r>
              <a:rPr lang="en" sz="3600" dirty="0">
                <a:solidFill>
                  <a:schemeClr val="lt1"/>
                </a:solidFill>
              </a:rPr>
              <a:t>Female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Standart deviation</a:t>
            </a:r>
            <a:r>
              <a:rPr lang="en" sz="3600" dirty="0">
                <a:solidFill>
                  <a:schemeClr val="lt1"/>
                </a:solidFill>
              </a:rPr>
              <a:t> of 2970,85 EUR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Thanks!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me at:</a:t>
            </a:r>
            <a:endParaRPr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b="1" dirty="0">
                <a:solidFill>
                  <a:schemeClr val="lt1"/>
                </a:solidFill>
              </a:rPr>
              <a:t>email</a:t>
            </a:r>
            <a:r>
              <a:rPr lang="en" dirty="0">
                <a:solidFill>
                  <a:schemeClr val="lt1"/>
                </a:solidFill>
              </a:rPr>
              <a:t>: vasile7@hotmail.com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646725" y="1021323"/>
            <a:ext cx="34671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Hello!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646724" y="2324620"/>
            <a:ext cx="5820769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am </a:t>
            </a:r>
            <a:r>
              <a:rPr lang="es-ES" sz="2000" dirty="0"/>
              <a:t>Vasile Constantin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Today will gain different insight about  our customers dataset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email me vasile7@hotmail.com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first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having a client important?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Customer satisfaction is an essential factor in any business, and analyzing </a:t>
            </a:r>
            <a:r>
              <a:rPr lang="en-US" b="1" dirty="0">
                <a:solidFill>
                  <a:schemeClr val="accent1"/>
                </a:solidFill>
              </a:rPr>
              <a:t>customer data</a:t>
            </a:r>
            <a:r>
              <a:rPr lang="en-US" dirty="0"/>
              <a:t> can help identify areas for improvement</a:t>
            </a:r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 idx="4294967295"/>
          </p:nvPr>
        </p:nvSpPr>
        <p:spPr>
          <a:xfrm>
            <a:off x="-823332" y="237761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166,491 </a:t>
            </a:r>
            <a:r>
              <a:rPr lang="en" sz="6000" dirty="0">
                <a:solidFill>
                  <a:schemeClr val="bg1"/>
                </a:solidFill>
              </a:rPr>
              <a:t>flights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294967295"/>
          </p:nvPr>
        </p:nvSpPr>
        <p:spPr>
          <a:xfrm>
            <a:off x="1211580" y="425709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5EB379-9F15-DF46-66F1-9EAB8145309F}"/>
              </a:ext>
            </a:extLst>
          </p:cNvPr>
          <p:cNvSpPr txBox="1"/>
          <p:nvPr/>
        </p:nvSpPr>
        <p:spPr>
          <a:xfrm>
            <a:off x="288631" y="1287784"/>
            <a:ext cx="88553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142236"/>
                </a:solidFill>
                <a:effectLst/>
                <a:uLnTx/>
                <a:uFillTx/>
                <a:latin typeface="Red Hat Display Black"/>
                <a:sym typeface="Red Hat Display Black"/>
              </a:rPr>
              <a:t>18.8 million </a:t>
            </a: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d Hat Display Black"/>
                <a:sym typeface="Red Hat Display Black"/>
              </a:rPr>
              <a:t>passengers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84E16D-D1D4-0D47-EA9A-CA42F6D303B5}"/>
              </a:ext>
            </a:extLst>
          </p:cNvPr>
          <p:cNvSpPr txBox="1"/>
          <p:nvPr/>
        </p:nvSpPr>
        <p:spPr>
          <a:xfrm>
            <a:off x="288632" y="2490529"/>
            <a:ext cx="84718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142236"/>
                </a:solidFill>
                <a:effectLst/>
                <a:uLnTx/>
                <a:uFillTx/>
                <a:latin typeface="Red Hat Display Black"/>
                <a:cs typeface="Arial"/>
                <a:sym typeface="Red Hat Display Black"/>
              </a:rPr>
              <a:t>90 </a:t>
            </a: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 Black"/>
                <a:cs typeface="Arial"/>
                <a:sym typeface="Red Hat Display Black"/>
              </a:rPr>
              <a:t>aircrafts</a:t>
            </a:r>
            <a:endParaRPr kumimoji="0" lang="es-ES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8" name="Picture 4" descr="Silueta de avión aislada sobre fondo blanco. Vista frontal. Vehículo, aviones modernos. Aviación civil. - ilustración de arte vectorial">
            <a:extLst>
              <a:ext uri="{FF2B5EF4-FFF2-40B4-BE49-F238E27FC236}">
                <a16:creationId xmlns:a16="http://schemas.microsoft.com/office/drawing/2014/main" id="{98ADB765-7B25-89FA-9951-15318C71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3962594"/>
            <a:ext cx="1158240" cy="989059"/>
          </a:xfrm>
          <a:prstGeom prst="rect">
            <a:avLst/>
          </a:prstGeom>
          <a:noFill/>
          <a:effectLst>
            <a:reflection blurRad="1231900" stA="99000" endPos="65000" dist="50800" dir="5400000" sy="-100000" algn="bl" rotWithShape="0"/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3750527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 customers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Average age is </a:t>
            </a:r>
            <a:r>
              <a:rPr lang="en-US" b="1" dirty="0">
                <a:solidFill>
                  <a:schemeClr val="accent1"/>
                </a:solidFill>
              </a:rPr>
              <a:t>35 years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are </a:t>
            </a:r>
            <a:r>
              <a:rPr lang="es-ES" dirty="0" err="1"/>
              <a:t>between</a:t>
            </a:r>
            <a:r>
              <a:rPr lang="es-ES" dirty="0"/>
              <a:t> the </a:t>
            </a:r>
            <a:r>
              <a:rPr lang="es-ES" dirty="0" err="1"/>
              <a:t>ages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30 and 50 .</a:t>
            </a:r>
            <a:r>
              <a:rPr lang="en-US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Moderate </a:t>
            </a:r>
            <a:r>
              <a:rPr lang="en-US" b="1" dirty="0">
                <a:solidFill>
                  <a:schemeClr val="accent1"/>
                </a:solidFill>
              </a:rPr>
              <a:t>positive correlation </a:t>
            </a:r>
            <a:r>
              <a:rPr lang="en-US" dirty="0"/>
              <a:t>between age and amount spent. 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320784" y="-5947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Positive</a:t>
            </a:r>
            <a:r>
              <a:rPr lang="en" sz="4000" dirty="0">
                <a:solidFill>
                  <a:schemeClr val="lt1"/>
                </a:solidFill>
              </a:rPr>
              <a:t> correlation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295154" y="1768294"/>
            <a:ext cx="3697800" cy="10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The older the customer, the higher the spending</a:t>
            </a:r>
            <a:endParaRPr sz="20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A58A0D7-FAEA-0104-7505-5AF9AE894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0" y="700510"/>
            <a:ext cx="4025626" cy="328338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Number of flights(2022)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524 flights</a:t>
            </a:r>
            <a:endParaRPr b="1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our customer </a:t>
            </a:r>
            <a:r>
              <a:rPr lang="en" dirty="0">
                <a:solidFill>
                  <a:schemeClr val="accent1"/>
                </a:solidFill>
              </a:rPr>
              <a:t>dataset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Total Spend(2022)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134550 EUR</a:t>
            </a:r>
            <a:endParaRPr b="1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3438293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Frequent </a:t>
            </a:r>
            <a:r>
              <a:rPr lang="en" dirty="0">
                <a:solidFill>
                  <a:schemeClr val="accent1"/>
                </a:solidFill>
              </a:rPr>
              <a:t>Flyer Tiers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4062067" y="1552862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The </a:t>
            </a:r>
            <a:r>
              <a:rPr lang="es-ES" sz="1800" dirty="0" err="1"/>
              <a:t>most</a:t>
            </a:r>
            <a:r>
              <a:rPr lang="es-ES" sz="1800" dirty="0"/>
              <a:t> popular </a:t>
            </a:r>
            <a:r>
              <a:rPr lang="es-ES" sz="1800" dirty="0" err="1"/>
              <a:t>frequent</a:t>
            </a:r>
            <a:r>
              <a:rPr lang="es-ES" sz="1800" dirty="0"/>
              <a:t> </a:t>
            </a:r>
            <a:r>
              <a:rPr lang="es-ES" sz="1800" dirty="0" err="1"/>
              <a:t>flyer</a:t>
            </a:r>
            <a:r>
              <a:rPr lang="es-ES" sz="1800" dirty="0"/>
              <a:t> </a:t>
            </a:r>
            <a:r>
              <a:rPr lang="es-ES" sz="1800" dirty="0" err="1"/>
              <a:t>tier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b="1" dirty="0"/>
              <a:t>Gold</a:t>
            </a:r>
            <a:r>
              <a:rPr lang="es-ES" sz="1800" dirty="0"/>
              <a:t>, </a:t>
            </a:r>
            <a:r>
              <a:rPr lang="es-ES" sz="1800" dirty="0" err="1"/>
              <a:t>followed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b="1" dirty="0"/>
              <a:t>Silver</a:t>
            </a:r>
            <a:r>
              <a:rPr lang="es-ES" sz="1800" dirty="0"/>
              <a:t> and </a:t>
            </a:r>
            <a:r>
              <a:rPr lang="es-ES" sz="1800" b="1" dirty="0" err="1"/>
              <a:t>Platinum</a:t>
            </a:r>
            <a:endParaRPr sz="1800" b="1"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D655F96-22BF-1C1D-247F-6D6DFD1B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" y="1552862"/>
            <a:ext cx="3352801" cy="2633700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226</Words>
  <Application>Microsoft Office PowerPoint</Application>
  <PresentationFormat>Presentación en pantalla (16:9)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Raleway Thin</vt:lpstr>
      <vt:lpstr>Red Hat Display Black</vt:lpstr>
      <vt:lpstr>Raleway</vt:lpstr>
      <vt:lpstr>Red Hat Display</vt:lpstr>
      <vt:lpstr>Rutland template</vt:lpstr>
      <vt:lpstr>Presentación de PowerPoint</vt:lpstr>
      <vt:lpstr>Hello!</vt:lpstr>
      <vt:lpstr>Customer first</vt:lpstr>
      <vt:lpstr>Presentación de PowerPoint</vt:lpstr>
      <vt:lpstr>166,491 flights</vt:lpstr>
      <vt:lpstr>Analyzing  customers</vt:lpstr>
      <vt:lpstr>Positive correlation</vt:lpstr>
      <vt:lpstr>Analyzing our customer dataset</vt:lpstr>
      <vt:lpstr>Frequent Flyer Tiers</vt:lpstr>
      <vt:lpstr>Total spend by frequent flyer tier and gender</vt:lpstr>
      <vt:lpstr> Booking source</vt:lpstr>
      <vt:lpstr>The average spent on flights in 2022 is 5382 EUR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Airlines </dc:title>
  <dc:creator>vasile</dc:creator>
  <cp:lastModifiedBy>vasile constantin constantin</cp:lastModifiedBy>
  <cp:revision>4</cp:revision>
  <dcterms:modified xsi:type="dcterms:W3CDTF">2023-05-18T15:00:22Z</dcterms:modified>
</cp:coreProperties>
</file>