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353" r:id="rId4"/>
    <p:sldId id="389" r:id="rId5"/>
    <p:sldId id="453" r:id="rId6"/>
    <p:sldId id="503" r:id="rId7"/>
    <p:sldId id="449" r:id="rId8"/>
    <p:sldId id="450" r:id="rId9"/>
    <p:sldId id="439" r:id="rId10"/>
    <p:sldId id="455" r:id="rId11"/>
    <p:sldId id="396" r:id="rId12"/>
    <p:sldId id="426" r:id="rId13"/>
    <p:sldId id="580" r:id="rId14"/>
    <p:sldId id="581" r:id="rId15"/>
    <p:sldId id="493" r:id="rId16"/>
    <p:sldId id="496" r:id="rId17"/>
    <p:sldId id="579" r:id="rId18"/>
    <p:sldId id="582" r:id="rId19"/>
    <p:sldId id="583" r:id="rId20"/>
    <p:sldId id="584" r:id="rId21"/>
    <p:sldId id="586" r:id="rId22"/>
    <p:sldId id="587" r:id="rId23"/>
    <p:sldId id="585" r:id="rId24"/>
    <p:sldId id="454" r:id="rId25"/>
    <p:sldId id="432" r:id="rId26"/>
    <p:sldId id="399" r:id="rId27"/>
    <p:sldId id="403" r:id="rId28"/>
    <p:sldId id="400" r:id="rId29"/>
    <p:sldId id="401" r:id="rId30"/>
    <p:sldId id="411" r:id="rId31"/>
    <p:sldId id="349" r:id="rId32"/>
    <p:sldId id="588" r:id="rId33"/>
    <p:sldId id="578" r:id="rId34"/>
    <p:sldId id="575" r:id="rId35"/>
    <p:sldId id="405" r:id="rId36"/>
    <p:sldId id="5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0" d="100"/>
          <a:sy n="60" d="100"/>
        </p:scale>
        <p:origin x="876" y="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87AC41-1954-4150-AF32-6C3F732542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851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609B60-3217-4023-97B0-F2AF930C77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667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9B5948-FBC3-43D0-A6EC-58922A7525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4646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4F23A9-7FA7-4E04-83DB-E1A5784CFE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4691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075D5A-E33D-4C1D-B4F4-7A46A3BD3B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282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DBA95B-2277-4372-8D41-B693F94808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5391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7B6B4A-560C-4560-91FB-08FF09EA6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23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15EB00-AE1D-4FF7-AC3C-91F4F85D8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6061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2737DE-CAAE-429F-B183-6290B88E82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56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A7EB7-4A4E-4800-B689-4A9D753DCA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217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3E8D251-0A5F-4A32-9438-F4A52D5C2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5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7A246C-F98C-4C5B-A5EE-2339F3FBC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1387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BEEFE6-B0FE-4AC8-9C66-B54E7B346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798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59A399-B5A8-4815-9320-0EDFB1EE5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41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698FE9-539A-4E0B-8D07-82DFF8587A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466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159C3B-E0AA-4F26-A9B0-7CDB082CC9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694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E55C89-8953-41DA-B5DF-987B19F56C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879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285956-1790-4FB0-A270-7F85C54C1A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286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2E687-83A6-4DFF-8931-82A54BD3B2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934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0C2FCF-EB0B-40F1-B668-6373AED00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347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2C127F-83AE-42E8-B9BC-E23156D4A6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671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odeblocks/files/Binaries/17.12/Windows/codeblocks-17.12mingw-setup.exe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33#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Programming Language and Basic Structure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Basics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en-US" dirty="0"/>
              <a:t>Training team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</a:t>
            </a:r>
            <a:r>
              <a:rPr lang="bg-BG" dirty="0"/>
              <a:t> == </a:t>
            </a:r>
            <a:r>
              <a:rPr lang="en-US" b="1" dirty="0">
                <a:solidFill>
                  <a:schemeClr val="bg1"/>
                </a:solidFill>
              </a:rPr>
              <a:t>sequence of instructions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Contains data on which we execute different operations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Programs are written in text files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400" dirty="0"/>
              <a:t>This text is also named </a:t>
            </a:r>
            <a:r>
              <a:rPr lang="en-US" sz="3400" b="1" dirty="0">
                <a:solidFill>
                  <a:schemeClr val="bg1"/>
                </a:solidFill>
              </a:rPr>
              <a:t>source code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source code is then being compiled to executable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Example: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compiles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Some code can be executed without compilation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JavaScript code is interpreted not compiled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3E1FAC-E961-4710-9BD1-278CC27338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Development Environment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For C </a:t>
            </a:r>
            <a:r>
              <a:rPr lang="en-US" dirty="0">
                <a:sym typeface="Wingdings" panose="05000000000000000000" pitchFamily="2" charset="2"/>
              </a:rPr>
              <a:t> Code::Blocks; for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for Java  IntelliJ</a:t>
            </a:r>
            <a:endParaRPr lang="bg-BG" dirty="0"/>
          </a:p>
          <a:p>
            <a:r>
              <a:rPr lang="en-US" dirty="0"/>
              <a:t>Download and install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Code::Blocks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https://sourceforge.net/projects/codeblocks/files/Binaries/17.12/Windows/codeblocks-17.12mingw-setup.exe/download</a:t>
            </a:r>
            <a:r>
              <a:rPr lang="en-US" dirty="0"/>
              <a:t>                  Cross-platform application with open source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F4DEB6C-2CE7-4FE2-AC9E-21BB5785F3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89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53FBD-ABA4-4104-A59E-595183FAEC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Language Basics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72" y="1295401"/>
            <a:ext cx="2329059" cy="261136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36C2B7F-1010-4091-BA7A-B5BC75B900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Program Structure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16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General-purpose imperative procedural language</a:t>
            </a:r>
          </a:p>
          <a:p>
            <a:r>
              <a:rPr lang="en-US" dirty="0"/>
              <a:t>Supports static type system</a:t>
            </a:r>
          </a:p>
          <a:p>
            <a:pPr lvl="1"/>
            <a:r>
              <a:rPr lang="en-US" dirty="0"/>
              <a:t>Prevents unintended operations</a:t>
            </a:r>
          </a:p>
          <a:p>
            <a:pPr lvl="1"/>
            <a:r>
              <a:rPr lang="en-US" dirty="0"/>
              <a:t>Efficiently maps to machine instructions</a:t>
            </a:r>
          </a:p>
          <a:p>
            <a:r>
              <a:rPr lang="en-US" dirty="0"/>
              <a:t>Used in applications previously coded in assembly</a:t>
            </a:r>
          </a:p>
          <a:p>
            <a:r>
              <a:rPr lang="en-US" dirty="0"/>
              <a:t>Used in operating systems</a:t>
            </a:r>
          </a:p>
          <a:p>
            <a:r>
              <a:rPr lang="en-US" dirty="0"/>
              <a:t>Can be executed on any hardware from embedded   systems to supercomputers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FBE0F2-DB7E-4A9D-86B3-73BF31B4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Developed by Dennis Ritchie in Bell Labs</a:t>
            </a:r>
          </a:p>
          <a:p>
            <a:r>
              <a:rPr lang="en-US" dirty="0"/>
              <a:t>Used to rewrite the kernel of UNIX OS</a:t>
            </a:r>
          </a:p>
          <a:p>
            <a:r>
              <a:rPr lang="en-US" dirty="0"/>
              <a:t>Gained popularity and was standardized in 1989 by ANSI and afterwards by IOS</a:t>
            </a:r>
          </a:p>
          <a:p>
            <a:r>
              <a:rPr lang="en-US" dirty="0"/>
              <a:t>Latest version of the standard is C18</a:t>
            </a:r>
          </a:p>
          <a:p>
            <a:r>
              <a:rPr lang="en-US" dirty="0"/>
              <a:t>Supports pointer to an object</a:t>
            </a:r>
          </a:p>
          <a:p>
            <a:r>
              <a:rPr lang="en-US" dirty="0"/>
              <a:t>Supports low level memory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Philosophy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357B6E-1200-4D6B-94F2-6C6DA44989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Each C program has structure which benefits in certain ways:</a:t>
            </a:r>
          </a:p>
          <a:p>
            <a:pPr lvl="1"/>
            <a:r>
              <a:rPr lang="en-US" dirty="0"/>
              <a:t>Easier to write</a:t>
            </a:r>
          </a:p>
          <a:p>
            <a:pPr lvl="1"/>
            <a:r>
              <a:rPr lang="en-US" dirty="0"/>
              <a:t>Easier to read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Easier to extend</a:t>
            </a:r>
          </a:p>
          <a:p>
            <a:r>
              <a:rPr lang="en-US" dirty="0"/>
              <a:t>For now all functionalities of your programs should be </a:t>
            </a:r>
            <a:r>
              <a:rPr lang="en-US" b="1" dirty="0">
                <a:solidFill>
                  <a:schemeClr val="bg1"/>
                </a:solidFill>
              </a:rPr>
              <a:t>inside the main function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597D75-1ECD-4413-9B5E-B609EA82B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9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a simple directive</a:t>
            </a:r>
          </a:p>
          <a:p>
            <a:r>
              <a:rPr lang="en-US" dirty="0"/>
              <a:t>Whenever a compilation has been run there is something called </a:t>
            </a:r>
            <a:r>
              <a:rPr lang="en-US" b="1" dirty="0">
                <a:solidFill>
                  <a:schemeClr val="bg1"/>
                </a:solidFill>
              </a:rPr>
              <a:t>preprocessor</a:t>
            </a:r>
            <a:r>
              <a:rPr lang="en-US" dirty="0"/>
              <a:t> which is mostly </a:t>
            </a:r>
            <a:r>
              <a:rPr lang="en-US" b="1" dirty="0">
                <a:solidFill>
                  <a:schemeClr val="bg1"/>
                </a:solidFill>
              </a:rPr>
              <a:t>another program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chemeClr val="bg1"/>
                </a:solidFill>
              </a:rPr>
              <a:t>include code from other files </a:t>
            </a:r>
            <a:r>
              <a:rPr lang="en-US" dirty="0"/>
              <a:t>inside your source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00" y="4572000"/>
            <a:ext cx="7277100" cy="10287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D85BAC-C33F-418B-BCD9-E00379F93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0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programs </a:t>
            </a:r>
            <a:r>
              <a:rPr lang="en-US" b="1" dirty="0">
                <a:solidFill>
                  <a:schemeClr val="bg1"/>
                </a:solidFill>
              </a:rPr>
              <a:t>start </a:t>
            </a:r>
            <a:r>
              <a:rPr lang="en-US" dirty="0"/>
              <a:t>from</a:t>
            </a:r>
            <a:r>
              <a:rPr lang="en-US" b="1" dirty="0">
                <a:solidFill>
                  <a:schemeClr val="bg1"/>
                </a:solidFill>
              </a:rPr>
              <a:t> main </a:t>
            </a:r>
            <a:r>
              <a:rPr lang="en-US" dirty="0"/>
              <a:t>function:</a:t>
            </a:r>
          </a:p>
          <a:p>
            <a:pPr lvl="1"/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entry point </a:t>
            </a:r>
            <a:r>
              <a:rPr lang="en-US" dirty="0"/>
              <a:t>of the application</a:t>
            </a:r>
          </a:p>
          <a:p>
            <a:pPr lvl="1"/>
            <a:r>
              <a:rPr lang="en-US" dirty="0"/>
              <a:t>It returns the result of the program to the system</a:t>
            </a:r>
          </a:p>
          <a:p>
            <a:r>
              <a:rPr lang="en-US" dirty="0"/>
              <a:t>The code of the program is written between the curly brackets, the last line is usually the return statement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00" y="4800600"/>
            <a:ext cx="6667500" cy="14859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C3A9AD-6466-4BA6-9A0F-64DC81ED0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5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Statement: code to be executed</a:t>
            </a:r>
          </a:p>
          <a:p>
            <a:pPr lvl="1"/>
            <a:r>
              <a:rPr lang="en-US" dirty="0"/>
              <a:t>Contains C code and ends with a 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/>
              <a:t>Comments (text ignored by the compiler)</a:t>
            </a:r>
          </a:p>
          <a:p>
            <a:pPr lvl="1"/>
            <a:r>
              <a:rPr lang="en-US" dirty="0"/>
              <a:t>Comment is market with </a:t>
            </a:r>
            <a:r>
              <a:rPr lang="en-US" b="1" dirty="0">
                <a:solidFill>
                  <a:schemeClr val="bg1"/>
                </a:solidFill>
              </a:rPr>
              <a:t>//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///</a:t>
            </a:r>
            <a:r>
              <a:rPr lang="en-US" dirty="0"/>
              <a:t> (this one gives fancy color)</a:t>
            </a:r>
          </a:p>
          <a:p>
            <a:pPr marL="1142286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&amp; Comments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63" y="4616017"/>
            <a:ext cx="8258175" cy="1781175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33525"/>
            <a:ext cx="2170260" cy="473079"/>
          </a:xfrm>
          <a:prstGeom prst="wedgeRoundRectCallout">
            <a:avLst>
              <a:gd name="adj1" fmla="val 62679"/>
              <a:gd name="adj2" fmla="val 42810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j-lt"/>
              </a:rPr>
              <a:t>A statement</a:t>
            </a:r>
            <a:endParaRPr lang="bg-BG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51722"/>
            <a:ext cx="4419600" cy="762000"/>
          </a:xfrm>
          <a:prstGeom prst="wedgeRoundRectCallout">
            <a:avLst>
              <a:gd name="adj1" fmla="val -55705"/>
              <a:gd name="adj2" fmla="val -37964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j-lt"/>
              </a:rPr>
              <a:t>Another statement usually one per line</a:t>
            </a:r>
            <a:endParaRPr lang="bg-BG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42938"/>
            <a:ext cx="2170260" cy="473079"/>
          </a:xfrm>
          <a:prstGeom prst="wedgeRoundRectCallout">
            <a:avLst>
              <a:gd name="adj1" fmla="val -22048"/>
              <a:gd name="adj2" fmla="val 126975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j-lt"/>
              </a:rPr>
              <a:t>Comment</a:t>
            </a:r>
            <a:endParaRPr lang="bg-BG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8ED55A-D751-4F9E-9B3F-2B0F59A3C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9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7D50-C86D-41CE-99ED-507B9D2C5C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Basic Syntax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B738FC2D-C9AF-415B-8E4F-F353B07A9AB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Initializing Variables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02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What is programming</a:t>
            </a:r>
            <a:r>
              <a:rPr lang="bg-BG" dirty="0"/>
              <a:t>?</a:t>
            </a:r>
            <a:endParaRPr lang="en-US" dirty="0"/>
          </a:p>
          <a:p>
            <a:pPr marL="514350" indent="-514350"/>
            <a:r>
              <a:rPr lang="en-US" dirty="0"/>
              <a:t>Language Basics</a:t>
            </a:r>
          </a:p>
          <a:p>
            <a:pPr marL="514350" indent="-514350"/>
            <a:r>
              <a:rPr lang="en-US" dirty="0"/>
              <a:t>Basic Syntax</a:t>
            </a:r>
          </a:p>
          <a:p>
            <a:pPr marL="514350" indent="-514350"/>
            <a:r>
              <a:rPr lang="en-US" dirty="0"/>
              <a:t>Write your first simple program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/>
            <a:r>
              <a:rPr lang="en-US" dirty="0"/>
              <a:t>Console application with C</a:t>
            </a:r>
            <a:endParaRPr lang="bg-BG" dirty="0"/>
          </a:p>
          <a:p>
            <a:pPr marL="712788" lvl="1" indent="-409575"/>
            <a:r>
              <a:rPr lang="en-US" dirty="0"/>
              <a:t>Running the program</a:t>
            </a:r>
            <a:endParaRPr lang="bg-BG" dirty="0"/>
          </a:p>
          <a:p>
            <a:pPr marL="712788" lvl="1" indent="-409575"/>
            <a:r>
              <a:rPr lang="en-US" dirty="0"/>
              <a:t>Testing in Judge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913634-5294-41BD-B4DD-1D2CC8B28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Initializing Variables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{data_type} {identifier} = {value};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4237624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identifier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33E462B-BE20-4D10-875A-D0140028D7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careful whenever a variable is being declared </a:t>
            </a:r>
            <a:r>
              <a:rPr lang="en-US" b="1" dirty="0">
                <a:solidFill>
                  <a:schemeClr val="bg1"/>
                </a:solidFill>
              </a:rPr>
              <a:t>without initialization </a:t>
            </a:r>
            <a:r>
              <a:rPr lang="en-US" dirty="0"/>
              <a:t>the value stored is </a:t>
            </a:r>
            <a:r>
              <a:rPr lang="en-US" b="1" dirty="0">
                <a:solidFill>
                  <a:schemeClr val="bg1"/>
                </a:solidFill>
              </a:rPr>
              <a:t>indeterminate</a:t>
            </a:r>
            <a:r>
              <a:rPr lang="en-US" dirty="0"/>
              <a:t> doing so is bad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3294000"/>
            <a:ext cx="9257277" cy="232211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18AC771-2058-460E-AF30-A653DDB6A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 provides functions for output operations</a:t>
            </a:r>
          </a:p>
          <a:p>
            <a:pPr lvl="1"/>
            <a:r>
              <a:rPr lang="en-US" dirty="0"/>
              <a:t>Those functions are defined in </a:t>
            </a:r>
            <a:r>
              <a:rPr lang="en-US" b="1" dirty="0">
                <a:solidFill>
                  <a:schemeClr val="bg1"/>
                </a:solidFill>
              </a:rPr>
              <a:t>&lt;stdio.h&gt;</a:t>
            </a:r>
          </a:p>
          <a:p>
            <a:r>
              <a:rPr lang="en-US" dirty="0"/>
              <a:t>For this course our output destination will be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input functions as well but we will get to them in the next lesson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0" y="3654000"/>
            <a:ext cx="7657329" cy="133456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481964-183D-4AD7-B3FA-A4AB140F1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function is shared in many languages</a:t>
            </a:r>
          </a:p>
          <a:p>
            <a:r>
              <a:rPr lang="en-US" dirty="0"/>
              <a:t>Writes text between quotation marks </a:t>
            </a:r>
            <a:r>
              <a:rPr lang="en-US" b="1" dirty="0">
                <a:solidFill>
                  <a:schemeClr val="bg1"/>
                </a:solidFill>
              </a:rPr>
              <a:t>"Text"</a:t>
            </a:r>
          </a:p>
          <a:p>
            <a:pPr lvl="1"/>
            <a:r>
              <a:rPr lang="en-US" dirty="0"/>
              <a:t>Variables can be inserted inside that text</a:t>
            </a:r>
          </a:p>
          <a:p>
            <a:pPr lvl="1"/>
            <a:r>
              <a:rPr lang="en-US" dirty="0"/>
              <a:t>Insert other text with </a:t>
            </a:r>
            <a:r>
              <a:rPr lang="en-US" b="1" dirty="0">
                <a:solidFill>
                  <a:schemeClr val="bg1"/>
                </a:solidFill>
              </a:rPr>
              <a:t>%s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Insert integer number with </a:t>
            </a:r>
            <a:r>
              <a:rPr lang="en-US" b="1" dirty="0">
                <a:solidFill>
                  <a:schemeClr val="bg1"/>
                </a:solidFill>
              </a:rPr>
              <a:t>%d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Printf();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3886201"/>
            <a:ext cx="967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printf("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</a:t>
            </a:r>
            <a:r>
              <a:rPr lang="en-US" sz="2400" b="1" noProof="1">
                <a:latin typeface="Consolas" pitchFamily="49" charset="0"/>
              </a:rPr>
              <a:t>", "Hello");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5400" y="5478326"/>
            <a:ext cx="967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printf("The answer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", 42);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//The answer is 42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2BF163-BBEC-48A1-9370-21C82B949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3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CD6E-D4E8-409A-866E-BEE1ECFBFA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Console Application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7FEF641-407A-42A3-97D1-67E8188017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Run</a:t>
            </a:r>
            <a:r>
              <a:rPr lang="bg-BG" dirty="0"/>
              <a:t> </a:t>
            </a:r>
            <a:r>
              <a:rPr lang="en-US" dirty="0"/>
              <a:t>Code::Blocks</a:t>
            </a:r>
          </a:p>
          <a:p>
            <a:pPr>
              <a:lnSpc>
                <a:spcPct val="110000"/>
              </a:lnSpc>
            </a:pPr>
            <a:r>
              <a:rPr lang="en-US" dirty="0"/>
              <a:t>Create new project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74" y="2971800"/>
            <a:ext cx="6798152" cy="29718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2B7BEE1-7F08-4CD7-8A8C-D5CE6D5BF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Source code is written </a:t>
            </a:r>
            <a:r>
              <a:rPr lang="en-US" sz="3200" b="1" dirty="0">
                <a:solidFill>
                  <a:schemeClr val="bg1"/>
                </a:solidFill>
              </a:rPr>
              <a:t>inside functions </a:t>
            </a:r>
            <a:r>
              <a:rPr lang="en-US" sz="3200" dirty="0"/>
              <a:t>such as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lvl="1"/>
            <a:r>
              <a:rPr lang="en-US" sz="3000" dirty="0"/>
              <a:t>Function has definition placed between the curly brackets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Commonly used good practice is to write the code in well formatted text file it makes it easy to read, write and maintain over time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0" y="3789000"/>
            <a:ext cx="7240788" cy="2622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356692-62F9-4A48-ACDD-29775EECF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4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00" y="3011910"/>
            <a:ext cx="6724699" cy="3162002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First console application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Program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005031"/>
            <a:ext cx="3322411" cy="900519"/>
          </a:xfrm>
          <a:custGeom>
            <a:avLst/>
            <a:gdLst>
              <a:gd name="connsiteX0" fmla="*/ 0 w 3322411"/>
              <a:gd name="connsiteY0" fmla="*/ 150090 h 900519"/>
              <a:gd name="connsiteX1" fmla="*/ 150090 w 3322411"/>
              <a:gd name="connsiteY1" fmla="*/ 0 h 900519"/>
              <a:gd name="connsiteX2" fmla="*/ 1938073 w 3322411"/>
              <a:gd name="connsiteY2" fmla="*/ 0 h 900519"/>
              <a:gd name="connsiteX3" fmla="*/ 1938073 w 3322411"/>
              <a:gd name="connsiteY3" fmla="*/ 0 h 900519"/>
              <a:gd name="connsiteX4" fmla="*/ 2768676 w 3322411"/>
              <a:gd name="connsiteY4" fmla="*/ 0 h 900519"/>
              <a:gd name="connsiteX5" fmla="*/ 3172321 w 3322411"/>
              <a:gd name="connsiteY5" fmla="*/ 0 h 900519"/>
              <a:gd name="connsiteX6" fmla="*/ 3322411 w 3322411"/>
              <a:gd name="connsiteY6" fmla="*/ 150090 h 900519"/>
              <a:gd name="connsiteX7" fmla="*/ 3322411 w 3322411"/>
              <a:gd name="connsiteY7" fmla="*/ 525303 h 900519"/>
              <a:gd name="connsiteX8" fmla="*/ 3322411 w 3322411"/>
              <a:gd name="connsiteY8" fmla="*/ 525303 h 900519"/>
              <a:gd name="connsiteX9" fmla="*/ 3322411 w 3322411"/>
              <a:gd name="connsiteY9" fmla="*/ 750433 h 900519"/>
              <a:gd name="connsiteX10" fmla="*/ 3322411 w 3322411"/>
              <a:gd name="connsiteY10" fmla="*/ 750429 h 900519"/>
              <a:gd name="connsiteX11" fmla="*/ 3172321 w 3322411"/>
              <a:gd name="connsiteY11" fmla="*/ 900519 h 900519"/>
              <a:gd name="connsiteX12" fmla="*/ 2768676 w 3322411"/>
              <a:gd name="connsiteY12" fmla="*/ 900519 h 900519"/>
              <a:gd name="connsiteX13" fmla="*/ 2081125 w 3322411"/>
              <a:gd name="connsiteY13" fmla="*/ 1346888 h 900519"/>
              <a:gd name="connsiteX14" fmla="*/ 1938073 w 3322411"/>
              <a:gd name="connsiteY14" fmla="*/ 900519 h 900519"/>
              <a:gd name="connsiteX15" fmla="*/ 150090 w 3322411"/>
              <a:gd name="connsiteY15" fmla="*/ 900519 h 900519"/>
              <a:gd name="connsiteX16" fmla="*/ 0 w 3322411"/>
              <a:gd name="connsiteY16" fmla="*/ 750429 h 900519"/>
              <a:gd name="connsiteX17" fmla="*/ 0 w 3322411"/>
              <a:gd name="connsiteY17" fmla="*/ 750433 h 900519"/>
              <a:gd name="connsiteX18" fmla="*/ 0 w 3322411"/>
              <a:gd name="connsiteY18" fmla="*/ 525303 h 900519"/>
              <a:gd name="connsiteX19" fmla="*/ 0 w 3322411"/>
              <a:gd name="connsiteY19" fmla="*/ 525303 h 900519"/>
              <a:gd name="connsiteX20" fmla="*/ 0 w 3322411"/>
              <a:gd name="connsiteY20" fmla="*/ 150090 h 900519"/>
              <a:gd name="connsiteX0" fmla="*/ 0 w 3322411"/>
              <a:gd name="connsiteY0" fmla="*/ 150090 h 900519"/>
              <a:gd name="connsiteX1" fmla="*/ 150090 w 3322411"/>
              <a:gd name="connsiteY1" fmla="*/ 0 h 900519"/>
              <a:gd name="connsiteX2" fmla="*/ 1938073 w 3322411"/>
              <a:gd name="connsiteY2" fmla="*/ 0 h 900519"/>
              <a:gd name="connsiteX3" fmla="*/ 1938073 w 3322411"/>
              <a:gd name="connsiteY3" fmla="*/ 0 h 900519"/>
              <a:gd name="connsiteX4" fmla="*/ 2768676 w 3322411"/>
              <a:gd name="connsiteY4" fmla="*/ 0 h 900519"/>
              <a:gd name="connsiteX5" fmla="*/ 3172321 w 3322411"/>
              <a:gd name="connsiteY5" fmla="*/ 0 h 900519"/>
              <a:gd name="connsiteX6" fmla="*/ 3322411 w 3322411"/>
              <a:gd name="connsiteY6" fmla="*/ 150090 h 900519"/>
              <a:gd name="connsiteX7" fmla="*/ 3322411 w 3322411"/>
              <a:gd name="connsiteY7" fmla="*/ 525303 h 900519"/>
              <a:gd name="connsiteX8" fmla="*/ 3322411 w 3322411"/>
              <a:gd name="connsiteY8" fmla="*/ 525303 h 900519"/>
              <a:gd name="connsiteX9" fmla="*/ 3322411 w 3322411"/>
              <a:gd name="connsiteY9" fmla="*/ 750433 h 900519"/>
              <a:gd name="connsiteX10" fmla="*/ 3322411 w 3322411"/>
              <a:gd name="connsiteY10" fmla="*/ 750429 h 900519"/>
              <a:gd name="connsiteX11" fmla="*/ 3172321 w 3322411"/>
              <a:gd name="connsiteY11" fmla="*/ 900519 h 900519"/>
              <a:gd name="connsiteX12" fmla="*/ 2768676 w 3322411"/>
              <a:gd name="connsiteY12" fmla="*/ 900519 h 900519"/>
              <a:gd name="connsiteX13" fmla="*/ 1938073 w 3322411"/>
              <a:gd name="connsiteY13" fmla="*/ 900519 h 900519"/>
              <a:gd name="connsiteX14" fmla="*/ 150090 w 3322411"/>
              <a:gd name="connsiteY14" fmla="*/ 900519 h 900519"/>
              <a:gd name="connsiteX15" fmla="*/ 0 w 3322411"/>
              <a:gd name="connsiteY15" fmla="*/ 750429 h 900519"/>
              <a:gd name="connsiteX16" fmla="*/ 0 w 3322411"/>
              <a:gd name="connsiteY16" fmla="*/ 750433 h 900519"/>
              <a:gd name="connsiteX17" fmla="*/ 0 w 3322411"/>
              <a:gd name="connsiteY17" fmla="*/ 525303 h 900519"/>
              <a:gd name="connsiteX18" fmla="*/ 0 w 3322411"/>
              <a:gd name="connsiteY18" fmla="*/ 525303 h 900519"/>
              <a:gd name="connsiteX19" fmla="*/ 0 w 3322411"/>
              <a:gd name="connsiteY19" fmla="*/ 150090 h 9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2411" h="900519">
                <a:moveTo>
                  <a:pt x="0" y="150090"/>
                </a:moveTo>
                <a:cubicBezTo>
                  <a:pt x="0" y="67198"/>
                  <a:pt x="67198" y="0"/>
                  <a:pt x="150090" y="0"/>
                </a:cubicBezTo>
                <a:lnTo>
                  <a:pt x="1938073" y="0"/>
                </a:lnTo>
                <a:lnTo>
                  <a:pt x="1938073" y="0"/>
                </a:lnTo>
                <a:lnTo>
                  <a:pt x="2768676" y="0"/>
                </a:lnTo>
                <a:lnTo>
                  <a:pt x="3172321" y="0"/>
                </a:lnTo>
                <a:cubicBezTo>
                  <a:pt x="3255213" y="0"/>
                  <a:pt x="3322411" y="67198"/>
                  <a:pt x="3322411" y="150090"/>
                </a:cubicBezTo>
                <a:lnTo>
                  <a:pt x="3322411" y="525303"/>
                </a:lnTo>
                <a:lnTo>
                  <a:pt x="3322411" y="525303"/>
                </a:lnTo>
                <a:lnTo>
                  <a:pt x="3322411" y="750433"/>
                </a:lnTo>
                <a:lnTo>
                  <a:pt x="3322411" y="750429"/>
                </a:lnTo>
                <a:cubicBezTo>
                  <a:pt x="3322411" y="833321"/>
                  <a:pt x="3255213" y="900519"/>
                  <a:pt x="3172321" y="900519"/>
                </a:cubicBezTo>
                <a:lnTo>
                  <a:pt x="2768676" y="900519"/>
                </a:lnTo>
                <a:lnTo>
                  <a:pt x="1938073" y="900519"/>
                </a:lnTo>
                <a:lnTo>
                  <a:pt x="150090" y="900519"/>
                </a:lnTo>
                <a:cubicBezTo>
                  <a:pt x="67198" y="900519"/>
                  <a:pt x="0" y="833321"/>
                  <a:pt x="0" y="750429"/>
                </a:cubicBezTo>
                <a:lnTo>
                  <a:pt x="0" y="750433"/>
                </a:lnTo>
                <a:lnTo>
                  <a:pt x="0" y="525303"/>
                </a:lnTo>
                <a:lnTo>
                  <a:pt x="0" y="525303"/>
                </a:lnTo>
                <a:lnTo>
                  <a:pt x="0" y="150090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j-lt"/>
              </a:rPr>
              <a:t>Core input and output functions</a:t>
            </a:r>
            <a:endParaRPr lang="bg-BG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3546793"/>
            <a:ext cx="3322411" cy="808580"/>
          </a:xfrm>
          <a:prstGeom prst="wedgeRoundRectCallout">
            <a:avLst>
              <a:gd name="adj1" fmla="val -62721"/>
              <a:gd name="adj2" fmla="val 21314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j-lt"/>
              </a:rPr>
              <a:t>Program entry point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58"/>
            <a:ext cx="1533708" cy="1066742"/>
          </a:xfrm>
          <a:custGeom>
            <a:avLst/>
            <a:gdLst>
              <a:gd name="connsiteX0" fmla="*/ 0 w 2033817"/>
              <a:gd name="connsiteY0" fmla="*/ 133954 h 803705"/>
              <a:gd name="connsiteX1" fmla="*/ 133954 w 2033817"/>
              <a:gd name="connsiteY1" fmla="*/ 0 h 803705"/>
              <a:gd name="connsiteX2" fmla="*/ 1186393 w 2033817"/>
              <a:gd name="connsiteY2" fmla="*/ 0 h 803705"/>
              <a:gd name="connsiteX3" fmla="*/ 1186393 w 2033817"/>
              <a:gd name="connsiteY3" fmla="*/ 0 h 803705"/>
              <a:gd name="connsiteX4" fmla="*/ 1694848 w 2033817"/>
              <a:gd name="connsiteY4" fmla="*/ 0 h 803705"/>
              <a:gd name="connsiteX5" fmla="*/ 1899863 w 2033817"/>
              <a:gd name="connsiteY5" fmla="*/ 0 h 803705"/>
              <a:gd name="connsiteX6" fmla="*/ 2033817 w 2033817"/>
              <a:gd name="connsiteY6" fmla="*/ 133954 h 803705"/>
              <a:gd name="connsiteX7" fmla="*/ 2033817 w 2033817"/>
              <a:gd name="connsiteY7" fmla="*/ 468828 h 803705"/>
              <a:gd name="connsiteX8" fmla="*/ 2890440 w 2033817"/>
              <a:gd name="connsiteY8" fmla="*/ 629622 h 803705"/>
              <a:gd name="connsiteX9" fmla="*/ 2033817 w 2033817"/>
              <a:gd name="connsiteY9" fmla="*/ 669754 h 803705"/>
              <a:gd name="connsiteX10" fmla="*/ 2033817 w 2033817"/>
              <a:gd name="connsiteY10" fmla="*/ 669751 h 803705"/>
              <a:gd name="connsiteX11" fmla="*/ 1899863 w 2033817"/>
              <a:gd name="connsiteY11" fmla="*/ 803705 h 803705"/>
              <a:gd name="connsiteX12" fmla="*/ 1694848 w 2033817"/>
              <a:gd name="connsiteY12" fmla="*/ 803705 h 803705"/>
              <a:gd name="connsiteX13" fmla="*/ 1186393 w 2033817"/>
              <a:gd name="connsiteY13" fmla="*/ 803705 h 803705"/>
              <a:gd name="connsiteX14" fmla="*/ 1186393 w 2033817"/>
              <a:gd name="connsiteY14" fmla="*/ 803705 h 803705"/>
              <a:gd name="connsiteX15" fmla="*/ 133954 w 2033817"/>
              <a:gd name="connsiteY15" fmla="*/ 803705 h 803705"/>
              <a:gd name="connsiteX16" fmla="*/ 0 w 2033817"/>
              <a:gd name="connsiteY16" fmla="*/ 669751 h 803705"/>
              <a:gd name="connsiteX17" fmla="*/ 0 w 2033817"/>
              <a:gd name="connsiteY17" fmla="*/ 669754 h 803705"/>
              <a:gd name="connsiteX18" fmla="*/ 0 w 2033817"/>
              <a:gd name="connsiteY18" fmla="*/ 468828 h 803705"/>
              <a:gd name="connsiteX19" fmla="*/ 0 w 2033817"/>
              <a:gd name="connsiteY19" fmla="*/ 468828 h 803705"/>
              <a:gd name="connsiteX20" fmla="*/ 0 w 2033817"/>
              <a:gd name="connsiteY20" fmla="*/ 133954 h 803705"/>
              <a:gd name="connsiteX0" fmla="*/ 0 w 2033817"/>
              <a:gd name="connsiteY0" fmla="*/ 133954 h 803705"/>
              <a:gd name="connsiteX1" fmla="*/ 133954 w 2033817"/>
              <a:gd name="connsiteY1" fmla="*/ 0 h 803705"/>
              <a:gd name="connsiteX2" fmla="*/ 1186393 w 2033817"/>
              <a:gd name="connsiteY2" fmla="*/ 0 h 803705"/>
              <a:gd name="connsiteX3" fmla="*/ 1186393 w 2033817"/>
              <a:gd name="connsiteY3" fmla="*/ 0 h 803705"/>
              <a:gd name="connsiteX4" fmla="*/ 1694848 w 2033817"/>
              <a:gd name="connsiteY4" fmla="*/ 0 h 803705"/>
              <a:gd name="connsiteX5" fmla="*/ 1899863 w 2033817"/>
              <a:gd name="connsiteY5" fmla="*/ 0 h 803705"/>
              <a:gd name="connsiteX6" fmla="*/ 2033817 w 2033817"/>
              <a:gd name="connsiteY6" fmla="*/ 133954 h 803705"/>
              <a:gd name="connsiteX7" fmla="*/ 2033817 w 2033817"/>
              <a:gd name="connsiteY7" fmla="*/ 468828 h 803705"/>
              <a:gd name="connsiteX8" fmla="*/ 2033817 w 2033817"/>
              <a:gd name="connsiteY8" fmla="*/ 669754 h 803705"/>
              <a:gd name="connsiteX9" fmla="*/ 2033817 w 2033817"/>
              <a:gd name="connsiteY9" fmla="*/ 669751 h 803705"/>
              <a:gd name="connsiteX10" fmla="*/ 1899863 w 2033817"/>
              <a:gd name="connsiteY10" fmla="*/ 803705 h 803705"/>
              <a:gd name="connsiteX11" fmla="*/ 1694848 w 2033817"/>
              <a:gd name="connsiteY11" fmla="*/ 803705 h 803705"/>
              <a:gd name="connsiteX12" fmla="*/ 1186393 w 2033817"/>
              <a:gd name="connsiteY12" fmla="*/ 803705 h 803705"/>
              <a:gd name="connsiteX13" fmla="*/ 1186393 w 2033817"/>
              <a:gd name="connsiteY13" fmla="*/ 803705 h 803705"/>
              <a:gd name="connsiteX14" fmla="*/ 133954 w 2033817"/>
              <a:gd name="connsiteY14" fmla="*/ 803705 h 803705"/>
              <a:gd name="connsiteX15" fmla="*/ 0 w 2033817"/>
              <a:gd name="connsiteY15" fmla="*/ 669751 h 803705"/>
              <a:gd name="connsiteX16" fmla="*/ 0 w 2033817"/>
              <a:gd name="connsiteY16" fmla="*/ 669754 h 803705"/>
              <a:gd name="connsiteX17" fmla="*/ 0 w 2033817"/>
              <a:gd name="connsiteY17" fmla="*/ 468828 h 803705"/>
              <a:gd name="connsiteX18" fmla="*/ 0 w 2033817"/>
              <a:gd name="connsiteY18" fmla="*/ 468828 h 803705"/>
              <a:gd name="connsiteX19" fmla="*/ 0 w 2033817"/>
              <a:gd name="connsiteY19" fmla="*/ 133954 h 80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33817" h="803705">
                <a:moveTo>
                  <a:pt x="0" y="133954"/>
                </a:moveTo>
                <a:cubicBezTo>
                  <a:pt x="0" y="59973"/>
                  <a:pt x="59973" y="0"/>
                  <a:pt x="133954" y="0"/>
                </a:cubicBezTo>
                <a:lnTo>
                  <a:pt x="1186393" y="0"/>
                </a:lnTo>
                <a:lnTo>
                  <a:pt x="1186393" y="0"/>
                </a:lnTo>
                <a:lnTo>
                  <a:pt x="1694848" y="0"/>
                </a:lnTo>
                <a:lnTo>
                  <a:pt x="1899863" y="0"/>
                </a:lnTo>
                <a:cubicBezTo>
                  <a:pt x="1973844" y="0"/>
                  <a:pt x="2033817" y="59973"/>
                  <a:pt x="2033817" y="133954"/>
                </a:cubicBezTo>
                <a:lnTo>
                  <a:pt x="2033817" y="468828"/>
                </a:lnTo>
                <a:lnTo>
                  <a:pt x="2033817" y="669754"/>
                </a:lnTo>
                <a:lnTo>
                  <a:pt x="2033817" y="669751"/>
                </a:lnTo>
                <a:cubicBezTo>
                  <a:pt x="2033817" y="743732"/>
                  <a:pt x="1973844" y="803705"/>
                  <a:pt x="1899863" y="803705"/>
                </a:cubicBezTo>
                <a:lnTo>
                  <a:pt x="1694848" y="803705"/>
                </a:lnTo>
                <a:lnTo>
                  <a:pt x="1186393" y="803705"/>
                </a:lnTo>
                <a:lnTo>
                  <a:pt x="1186393" y="803705"/>
                </a:lnTo>
                <a:lnTo>
                  <a:pt x="133954" y="803705"/>
                </a:lnTo>
                <a:cubicBezTo>
                  <a:pt x="59973" y="803705"/>
                  <a:pt x="0" y="743732"/>
                  <a:pt x="0" y="669751"/>
                </a:cubicBezTo>
                <a:lnTo>
                  <a:pt x="0" y="669754"/>
                </a:lnTo>
                <a:lnTo>
                  <a:pt x="0" y="468828"/>
                </a:lnTo>
                <a:lnTo>
                  <a:pt x="0" y="468828"/>
                </a:lnTo>
                <a:lnTo>
                  <a:pt x="0" y="133954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j-lt"/>
              </a:rPr>
              <a:t>Printing function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841" y="5486401"/>
            <a:ext cx="4859388" cy="803705"/>
          </a:xfrm>
          <a:prstGeom prst="wedgeRoundRectCallout">
            <a:avLst>
              <a:gd name="adj1" fmla="val -53597"/>
              <a:gd name="adj2" fmla="val -4431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j-lt"/>
              </a:rPr>
              <a:t>Returning 0 means the execution was successful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D264678-D35E-4383-8182-398214B01D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To start the program press </a:t>
            </a:r>
            <a:r>
              <a:rPr lang="en-US" sz="3600" b="1" dirty="0">
                <a:solidFill>
                  <a:schemeClr val="bg1"/>
                </a:solidFill>
              </a:rPr>
              <a:t>[F9]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This starts the compilation of the code</a:t>
            </a:r>
            <a:endParaRPr lang="bg-BG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If there are no compilation errors (something preventing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     the program from compilation) you will see this: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00" y="4148838"/>
            <a:ext cx="6667500" cy="1533525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979C664-F65B-4BBF-A992-FFAC47FC1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1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Compilation Errors in</a:t>
            </a:r>
            <a:r>
              <a:rPr lang="bg-BG" dirty="0"/>
              <a:t> </a:t>
            </a:r>
            <a:r>
              <a:rPr lang="en-US" dirty="0"/>
              <a:t>C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4" y="1262864"/>
            <a:ext cx="10033549" cy="5276048"/>
          </a:xfrm>
        </p:spPr>
        <p:txBody>
          <a:bodyPr/>
          <a:lstStyle/>
          <a:p>
            <a:r>
              <a:rPr lang="en-US" dirty="0"/>
              <a:t>Writing code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  <a:r>
              <a:rPr lang="en-US" dirty="0"/>
              <a:t>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</a:t>
            </a:r>
            <a:r>
              <a:rPr lang="en-US" dirty="0"/>
              <a:t>function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Misspelling</a:t>
            </a:r>
            <a:r>
              <a:rPr lang="en-US" dirty="0"/>
              <a:t> standard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names: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75" y="1981200"/>
            <a:ext cx="679132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75" y="4876800"/>
            <a:ext cx="67913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808480-144A-44B3-9397-2AFBF69F98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A8F2-0E15-4994-B9B3-A1F76DEA58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Programming?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web application for testing - Judge: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https://judge.softuni.bg/Contests/Practice/Index/2233#0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Judge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592" y="2730631"/>
            <a:ext cx="7271716" cy="3793994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04C4D9-CDB7-4CB9-9C3C-77D836B67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6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What is programing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Sequence of statements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Code which then translates to machine language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 Programming language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Program structure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 Syntax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Developing console applications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Testing in Judge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7281" y="2876729"/>
            <a:ext cx="2253081" cy="2438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42E432D-1D6B-4186-B749-8FEC27EBB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0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0046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E31EB1-7E07-413C-87FC-2D2B05A66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2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EBEFD13-7229-494A-9CA2-B29486D97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0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DF9E1F-09F8-443B-9301-8D4DC7C5C1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1155B24-BE81-4C82-9103-CF9F7FBD5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8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820640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Writing down code which can then be used as 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	instruction for the hardware to execute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We can write many different types of code,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  	one of which is imperative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Multiple instructions form</a:t>
            </a:r>
            <a:br>
              <a:rPr lang="bg-BG" sz="3600" dirty="0"/>
            </a:br>
            <a:r>
              <a:rPr lang="bg-BG" sz="3600" b="1" dirty="0">
                <a:solidFill>
                  <a:schemeClr val="bg1"/>
                </a:solidFill>
              </a:rPr>
              <a:t>"</a:t>
            </a:r>
            <a:r>
              <a:rPr lang="en-US" sz="3600" b="1" dirty="0">
                <a:solidFill>
                  <a:schemeClr val="bg1"/>
                </a:solidFill>
              </a:rPr>
              <a:t>computer program</a:t>
            </a:r>
            <a:r>
              <a:rPr lang="bg-BG" sz="3600" b="1" dirty="0">
                <a:solidFill>
                  <a:schemeClr val="bg1"/>
                </a:solidFill>
              </a:rPr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Programming?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99" y="3892960"/>
            <a:ext cx="2504233" cy="25042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385DF9E-81A2-4CE2-B7F7-C661AAD223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AAFCB-C582-460C-AF98-1445708E50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We Use Languages to Communicate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7" y="1941958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6466" y="5974494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Bulgarian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38510" y="4806599"/>
            <a:ext cx="137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Russian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9712" y="4789415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Slovak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01200" y="5881934"/>
            <a:ext cx="168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Croatian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653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D41E7CE4-CC43-4BBC-852F-AE29957CE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5256726"/>
            <a:ext cx="1009887" cy="1140378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29351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575356-49FE-4BB4-A84B-8E587B4CB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61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4463BF-46DC-404D-8EEF-A0D3930C64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52126"/>
            <a:ext cx="990600" cy="1113599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3A4A8519-37E1-4B88-A812-63822276F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67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800" dirty="0"/>
              <a:t>There are different languages, however</a:t>
            </a:r>
            <a:br>
              <a:rPr lang="bg-BG" sz="3800" dirty="0"/>
            </a:br>
            <a:r>
              <a:rPr lang="en-US" sz="3800" dirty="0"/>
              <a:t>their purpose is pretty much the same</a:t>
            </a:r>
            <a:endParaRPr lang="bg-BG" sz="3800" dirty="0"/>
          </a:p>
          <a:p>
            <a:pPr lvl="1">
              <a:lnSpc>
                <a:spcPct val="100000"/>
              </a:lnSpc>
            </a:pPr>
            <a:r>
              <a:rPr lang="en-US" sz="3800" dirty="0"/>
              <a:t>For example:</a:t>
            </a:r>
            <a:r>
              <a:rPr lang="bg-BG" sz="3800" dirty="0"/>
              <a:t> </a:t>
            </a:r>
            <a:r>
              <a:rPr lang="en-US" sz="3800" dirty="0"/>
              <a:t>C, C++, C#, Java, JavaScript</a:t>
            </a:r>
            <a:r>
              <a:rPr lang="bg-BG" sz="3800" dirty="0"/>
              <a:t>,</a:t>
            </a:r>
            <a:r>
              <a:rPr lang="en-US" sz="3800" dirty="0"/>
              <a:t>         Python, PHP</a:t>
            </a:r>
            <a:r>
              <a:rPr lang="bg-BG" sz="3800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sz="3800" dirty="0"/>
              <a:t>You can write code anywhere but it is</a:t>
            </a:r>
            <a:br>
              <a:rPr lang="bg-BG" sz="3800" dirty="0"/>
            </a:br>
            <a:r>
              <a:rPr lang="en-US" sz="3800" dirty="0"/>
              <a:t>easier to do that inside </a:t>
            </a:r>
            <a:r>
              <a:rPr lang="en-US" sz="3800" b="1" dirty="0">
                <a:solidFill>
                  <a:schemeClr val="bg1"/>
                </a:solidFill>
              </a:rPr>
              <a:t>IDE</a:t>
            </a:r>
            <a:endParaRPr lang="bg-BG" sz="3800" b="1" dirty="0">
              <a:solidFill>
                <a:schemeClr val="bg1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59FAE5-2AC7-4785-9528-595F27A2AA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1464</Words>
  <Application>Microsoft Office PowerPoint</Application>
  <PresentationFormat>Widescreen</PresentationFormat>
  <Paragraphs>253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Language Basics</vt:lpstr>
      <vt:lpstr>Table of Contents</vt:lpstr>
      <vt:lpstr>What is Programming?</vt:lpstr>
      <vt:lpstr>What is Programming?</vt:lpstr>
      <vt:lpstr>We Use Languages to Communicate</vt:lpstr>
      <vt:lpstr>Communication</vt:lpstr>
      <vt:lpstr>Communication</vt:lpstr>
      <vt:lpstr>Communication</vt:lpstr>
      <vt:lpstr>Programming Languages</vt:lpstr>
      <vt:lpstr>Computer Program</vt:lpstr>
      <vt:lpstr>Integrated Development Environment</vt:lpstr>
      <vt:lpstr>Language Basics</vt:lpstr>
      <vt:lpstr>C Programming Language</vt:lpstr>
      <vt:lpstr>C Philosophy</vt:lpstr>
      <vt:lpstr>Program Structure</vt:lpstr>
      <vt:lpstr>#Include</vt:lpstr>
      <vt:lpstr>Main Function</vt:lpstr>
      <vt:lpstr>Statements &amp; Comments</vt:lpstr>
      <vt:lpstr>Basic Syntax</vt:lpstr>
      <vt:lpstr>Declaring and Initializing Variables</vt:lpstr>
      <vt:lpstr>Uninitialized Variables</vt:lpstr>
      <vt:lpstr>Basic Output</vt:lpstr>
      <vt:lpstr>Printf();</vt:lpstr>
      <vt:lpstr>Simple Console Application</vt:lpstr>
      <vt:lpstr>Console Application</vt:lpstr>
      <vt:lpstr>Writing a Program</vt:lpstr>
      <vt:lpstr>Writing a Program</vt:lpstr>
      <vt:lpstr>Run the Program</vt:lpstr>
      <vt:lpstr>Some Compilation Errors in C </vt:lpstr>
      <vt:lpstr>Testing in Judge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Basics</dc:title>
  <dc:subject>C-Essentials</dc:subject>
  <dc:creator>Software University</dc:creator>
  <cp:keywords>Sofware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Alen Paunov</cp:lastModifiedBy>
  <cp:revision>9</cp:revision>
  <dcterms:created xsi:type="dcterms:W3CDTF">2018-05-23T13:08:44Z</dcterms:created>
  <dcterms:modified xsi:type="dcterms:W3CDTF">2020-03-18T12:02:11Z</dcterms:modified>
  <cp:category>computer programming;programming;</cp:category>
</cp:coreProperties>
</file>