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93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D849E0-56F9-45E9-94F7-27111BBF5286}">
          <p14:sldIdLst>
            <p14:sldId id="256"/>
            <p14:sldId id="257"/>
            <p14:sldId id="258"/>
          </p14:sldIdLst>
        </p14:section>
        <p14:section name="Retrieving Data by Custom Queries" id="{52B6D272-F70B-4AF7-A2F2-68B080D1F3A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Java Persistence Query Language" id="{EB31595D-7BC1-43D4-A04D-E05CF4501E83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pository Inheritance" id="{306F44B9-97E0-4147-AD4A-C87C550954A3}">
          <p14:sldIdLst>
            <p14:sldId id="275"/>
            <p14:sldId id="276"/>
            <p14:sldId id="277"/>
            <p14:sldId id="278"/>
          </p14:sldIdLst>
        </p14:section>
        <p14:section name="Spring Custom Configuration" id="{E9DD9936-59BA-430E-A20A-FE91B769B1C9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C8CFED7-810D-4822-BC9F-F57115F6F243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08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1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03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4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5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Advanced Repositories</a:t>
            </a:r>
            <a:r>
              <a:rPr lang="bg-BG" sz="3600" dirty="0">
                <a:solidFill>
                  <a:srgbClr val="234465"/>
                </a:solidFill>
              </a:rPr>
              <a:t>,</a:t>
            </a:r>
            <a:r>
              <a:rPr lang="en-GB" sz="3600" dirty="0">
                <a:solidFill>
                  <a:srgbClr val="234465"/>
                </a:solidFill>
              </a:rPr>
              <a:t> Spring </a:t>
            </a:r>
            <a:br>
              <a:rPr lang="en-GB" sz="3600" dirty="0">
                <a:solidFill>
                  <a:srgbClr val="234465"/>
                </a:solidFill>
              </a:rPr>
            </a:br>
            <a:r>
              <a:rPr lang="en-GB" sz="3600" dirty="0">
                <a:solidFill>
                  <a:srgbClr val="234465"/>
                </a:solidFill>
              </a:rPr>
              <a:t>Configuration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/>
          <p:cNvGrpSpPr/>
          <p:nvPr/>
        </p:nvGrpSpPr>
        <p:grpSpPr>
          <a:xfrm>
            <a:off x="638777" y="2514600"/>
            <a:ext cx="2895600" cy="2078716"/>
            <a:chOff x="8258722" y="3779485"/>
            <a:chExt cx="3540955" cy="2438626"/>
          </a:xfrm>
        </p:grpSpPr>
        <p:pic>
          <p:nvPicPr>
            <p:cNvPr id="10" name="Картина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1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261002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990600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124200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3810000" y="3642333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6.75lv.</a:t>
            </a:r>
          </a:p>
          <a:p>
            <a:pPr algn="l"/>
            <a:r>
              <a:rPr lang="en-US" noProof="1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9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18" name="Text Placeholder 5"/>
          <p:cNvSpPr txBox="1"/>
          <p:nvPr/>
        </p:nvSpPr>
        <p:spPr>
          <a:xfrm>
            <a:off x="291000" y="2604175"/>
            <a:ext cx="115650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</a:t>
            </a:r>
            <a:r>
              <a:rPr lang="en-US" dirty="0" smtClean="0">
                <a:solidFill>
                  <a:schemeClr val="tx1"/>
                </a:solidFill>
              </a:rPr>
              <a:t>JpaRepository&lt;Shampoo</a:t>
            </a:r>
            <a:r>
              <a:rPr lang="en-US" dirty="0">
                <a:solidFill>
                  <a:schemeClr val="tx1"/>
                </a:solidFill>
              </a:rPr>
              <a:t>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List&lt;</a:t>
            </a:r>
            <a:r>
              <a:rPr lang="en-US" dirty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91000" y="1998267"/>
            <a:ext cx="115649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0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800600" y="1600201"/>
            <a:ext cx="2762250" cy="2007719"/>
            <a:chOff x="3656012" y="788677"/>
            <a:chExt cx="5372100" cy="4316723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Query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JPQL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32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Object-oriented</a:t>
            </a:r>
            <a:r>
              <a:rPr lang="en-US" sz="3600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Used to make queries against entities stored in a relational </a:t>
            </a:r>
            <a:r>
              <a:rPr lang="en-US" sz="3400" noProof="1" smtClean="0"/>
              <a:t>database</a:t>
            </a:r>
            <a:endParaRPr lang="en-US" sz="34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SQL syntax </a:t>
            </a:r>
            <a:r>
              <a:rPr lang="en-US" sz="3400" b="1" dirty="0">
                <a:solidFill>
                  <a:schemeClr val="bg1"/>
                </a:solidFill>
              </a:rPr>
              <a:t>operating with entities</a:t>
            </a:r>
            <a:r>
              <a:rPr lang="en-US" sz="3400" dirty="0"/>
              <a:t>, not tables in the data source</a:t>
            </a:r>
            <a:endParaRPr lang="en-US" sz="34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633338" y="170087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 smtClean="0">
                <a:solidFill>
                  <a:srgbClr val="FFFFFF"/>
                </a:solidFill>
              </a:rPr>
              <a:t>JPQL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88801" y="419400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 smtClean="0">
                <a:solidFill>
                  <a:srgbClr val="FFFFFF"/>
                </a:solidFill>
              </a:rPr>
              <a:t>SELECT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7300" y="477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 smtClean="0">
                <a:solidFill>
                  <a:srgbClr val="FFFFFF"/>
                </a:solidFill>
              </a:rPr>
              <a:t>UPDATE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305800" y="432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 smtClean="0">
                <a:solidFill>
                  <a:srgbClr val="FFFFFF"/>
                </a:solidFill>
              </a:rPr>
              <a:t>DELETE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806254">
            <a:off x="3839005" y="3100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5780838" y="3325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3297566">
            <a:off x="7822826" y="3094927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6073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"SELECT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>
                <a:latin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48000" y="3049126"/>
            <a:ext cx="2136786" cy="547698"/>
          </a:xfrm>
          <a:prstGeom prst="wedgeRoundRectCallout">
            <a:avLst>
              <a:gd name="adj1" fmla="val -23365"/>
              <a:gd name="adj2" fmla="val 714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600" y="4406676"/>
            <a:ext cx="1143000" cy="584964"/>
          </a:xfrm>
          <a:prstGeom prst="wedgeRoundRectCallout">
            <a:avLst>
              <a:gd name="adj1" fmla="val -24631"/>
              <a:gd name="adj2" fmla="val -679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776000" y="4389399"/>
            <a:ext cx="1371600" cy="456568"/>
          </a:xfrm>
          <a:prstGeom prst="wedgeRoundRectCallout">
            <a:avLst>
              <a:gd name="adj1" fmla="val -15955"/>
              <a:gd name="adj2" fmla="val -7660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1000" y="3277232"/>
            <a:ext cx="1070756" cy="456568"/>
          </a:xfrm>
          <a:prstGeom prst="wedgeRoundRectCallout">
            <a:avLst>
              <a:gd name="adj1" fmla="val -23718"/>
              <a:gd name="adj2" fmla="val 7908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81000" y="4406676"/>
            <a:ext cx="1900361" cy="609284"/>
          </a:xfrm>
          <a:prstGeom prst="wedgeRoundRectCallout">
            <a:avLst>
              <a:gd name="adj1" fmla="val 21410"/>
              <a:gd name="adj2" fmla="val -663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7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5439" y="2704311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3024000"/>
            <a:ext cx="1069986" cy="456568"/>
          </a:xfrm>
          <a:prstGeom prst="wedgeRoundRectCallout">
            <a:avLst>
              <a:gd name="adj1" fmla="val -22607"/>
              <a:gd name="adj2" fmla="val 7068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1" y="5334000"/>
            <a:ext cx="1040423" cy="456568"/>
          </a:xfrm>
          <a:prstGeom prst="wedgeRoundRectCallout">
            <a:avLst>
              <a:gd name="adj1" fmla="val -18326"/>
              <a:gd name="adj2" fmla="val -900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42289" y="2215576"/>
            <a:ext cx="1269023" cy="456568"/>
          </a:xfrm>
          <a:prstGeom prst="wedgeRoundRectCallout">
            <a:avLst>
              <a:gd name="adj1" fmla="val -19562"/>
              <a:gd name="adj2" fmla="val 7774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01000" y="4104000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6994" y="5269666"/>
            <a:ext cx="1968011" cy="456568"/>
          </a:xfrm>
          <a:prstGeom prst="wedgeRoundRectCallout">
            <a:avLst>
              <a:gd name="adj1" fmla="val 21256"/>
              <a:gd name="adj2" fmla="val -7880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89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/>
          <p:nvPr/>
        </p:nvSpPr>
        <p:spPr>
          <a:xfrm>
            <a:off x="244158" y="1321231"/>
            <a:ext cx="11701780" cy="503237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158" y="156211"/>
            <a:ext cx="9503410" cy="837565"/>
          </a:xfrm>
        </p:spPr>
        <p:txBody>
          <a:bodyPr/>
          <a:lstStyle/>
          <a:p>
            <a:r>
              <a:rPr lang="en-US" dirty="0"/>
              <a:t>JPQL Syntax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1052513" y="1903664"/>
            <a:ext cx="6210300" cy="1685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57663" y="3699874"/>
            <a:ext cx="1676400" cy="433070"/>
          </a:xfrm>
          <a:prstGeom prst="wedgeRoundRectCallout">
            <a:avLst>
              <a:gd name="adj1" fmla="val -19992"/>
              <a:gd name="adj2" fmla="val -7315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052513" y="4671140"/>
            <a:ext cx="6210300" cy="1144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200" indent="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52400" y="1219201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Write a method that selects all shampoos with ingredients in a </a:t>
            </a:r>
            <a:r>
              <a:rPr lang="en-US" sz="3600" noProof="1" smtClean="0"/>
              <a:t>given </a:t>
            </a:r>
            <a:r>
              <a:rPr lang="en-US" sz="3600" noProof="1"/>
              <a:t>list</a:t>
            </a:r>
          </a:p>
          <a:p>
            <a:pPr>
              <a:lnSpc>
                <a:spcPct val="100000"/>
              </a:lnSpc>
            </a:pPr>
            <a:r>
              <a:rPr lang="en-US" sz="3600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533400" y="3242097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569761" y="3511324"/>
            <a:ext cx="457200" cy="418318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4243922" y="3200401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1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95440" y="2286001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IngredientRepository extends JpaRepository&lt;Ingredient,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Shampoo 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List&lt;Shampoo&gt;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  <a:endParaRPr lang="en-US" noProof="1" smtClean="0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	</a:t>
            </a:r>
            <a:r>
              <a:rPr lang="en-US" noProof="1" smtClean="0">
                <a:solidFill>
                  <a:schemeClr val="tx1"/>
                </a:solidFill>
              </a:rPr>
              <a:t>				Set&lt;Ingredient</a:t>
            </a:r>
            <a:r>
              <a:rPr lang="en-US" noProof="1">
                <a:solidFill>
                  <a:schemeClr val="tx1"/>
                </a:solidFill>
              </a:rPr>
              <a:t>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95440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Retrieving Data by Custom Queries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Java Persistence Query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Repository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Spring Custom Configuration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07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819400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/>
          <p:cNvGrpSpPr/>
          <p:nvPr/>
        </p:nvGrpSpPr>
        <p:grpSpPr>
          <a:xfrm>
            <a:off x="4495800" y="1983082"/>
            <a:ext cx="3200400" cy="1369719"/>
            <a:chOff x="3076454" y="1770128"/>
            <a:chExt cx="5932608" cy="2628900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/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/>
              <a:t>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48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In bigger </a:t>
            </a:r>
            <a:r>
              <a:rPr lang="en-GB" sz="3600" dirty="0" smtClean="0"/>
              <a:t>applications, </a:t>
            </a:r>
            <a:r>
              <a:rPr lang="en-GB" sz="3600" dirty="0"/>
              <a:t>we have </a:t>
            </a:r>
            <a:r>
              <a:rPr lang="en-GB" sz="3600" b="1" dirty="0">
                <a:solidFill>
                  <a:schemeClr val="bg1"/>
                </a:solidFill>
              </a:rPr>
              <a:t>similar </a:t>
            </a:r>
            <a:r>
              <a:rPr lang="en-GB" sz="3600" b="1" dirty="0" smtClean="0">
                <a:solidFill>
                  <a:schemeClr val="bg1"/>
                </a:solidFill>
              </a:rPr>
              <a:t>entities</a:t>
            </a:r>
            <a:r>
              <a:rPr lang="en-GB" sz="3600" dirty="0" smtClean="0"/>
              <a:t>, </a:t>
            </a:r>
            <a:r>
              <a:rPr lang="en-GB" sz="3600" dirty="0"/>
              <a:t>extending </a:t>
            </a:r>
            <a:r>
              <a:rPr lang="en-GB" sz="3600" dirty="0" smtClean="0"/>
              <a:t>an</a:t>
            </a:r>
            <a:r>
              <a:rPr lang="en-GB" sz="3600" dirty="0"/>
              <a:t> </a:t>
            </a:r>
            <a:r>
              <a:rPr lang="en-GB" sz="3600" b="1" dirty="0" smtClean="0">
                <a:solidFill>
                  <a:schemeClr val="bg1"/>
                </a:solidFill>
              </a:rPr>
              <a:t>abstract </a:t>
            </a:r>
            <a:r>
              <a:rPr lang="en-GB" sz="3600" b="1" dirty="0">
                <a:solidFill>
                  <a:schemeClr val="bg1"/>
                </a:solidFill>
              </a:rPr>
              <a:t>class</a:t>
            </a:r>
          </a:p>
          <a:p>
            <a:r>
              <a:rPr lang="en-GB" sz="3600" dirty="0"/>
              <a:t>Their base attributes and </a:t>
            </a:r>
            <a:r>
              <a:rPr lang="en-GB" sz="3600" dirty="0" smtClean="0"/>
              <a:t>actions, </a:t>
            </a:r>
            <a:r>
              <a:rPr lang="en-GB" sz="3600" dirty="0"/>
              <a:t>towards </a:t>
            </a:r>
            <a:r>
              <a:rPr lang="en-GB" sz="3600" dirty="0" smtClean="0"/>
              <a:t>them, </a:t>
            </a:r>
            <a:r>
              <a:rPr lang="en-GB" sz="3600" dirty="0"/>
              <a:t>are the same </a:t>
            </a:r>
            <a:r>
              <a:rPr lang="en-GB" sz="3600" dirty="0" smtClean="0"/>
              <a:t>regardless of their </a:t>
            </a:r>
            <a:r>
              <a:rPr lang="en-GB" sz="3600" dirty="0"/>
              <a:t>differences</a:t>
            </a:r>
          </a:p>
          <a:p>
            <a:r>
              <a:rPr lang="en-GB" sz="3600" dirty="0"/>
              <a:t>We can set up a </a:t>
            </a:r>
            <a:r>
              <a:rPr lang="en-GB" sz="3600" b="1" dirty="0">
                <a:solidFill>
                  <a:schemeClr val="bg1"/>
                </a:solidFill>
              </a:rPr>
              <a:t>base repository </a:t>
            </a:r>
            <a:r>
              <a:rPr lang="en-GB" sz="3600" dirty="0"/>
              <a:t>to reduce query and code </a:t>
            </a:r>
            <a:r>
              <a:rPr lang="en-GB" sz="3600" dirty="0" smtClean="0"/>
              <a:t>duplication</a:t>
            </a:r>
            <a:endParaRPr lang="en-GB" sz="3600" dirty="0"/>
          </a:p>
          <a:p>
            <a:r>
              <a:rPr lang="en-GB" sz="3600" dirty="0"/>
              <a:t>It can be </a:t>
            </a:r>
            <a:r>
              <a:rPr lang="en-GB" sz="3600" b="1" dirty="0">
                <a:solidFill>
                  <a:schemeClr val="bg1"/>
                </a:solidFill>
              </a:rPr>
              <a:t>inherited</a:t>
            </a:r>
            <a:r>
              <a:rPr lang="en-GB" sz="3600" dirty="0"/>
              <a:t> to clear up specifics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5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219200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219200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000" y="1418527"/>
            <a:ext cx="2362200" cy="456568"/>
          </a:xfrm>
          <a:prstGeom prst="wedgeRoundRectCallout">
            <a:avLst>
              <a:gd name="adj1" fmla="val 21801"/>
              <a:gd name="adj2" fmla="val 7491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a repository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201193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IngredientRepository</a:t>
            </a:r>
            <a:r>
              <a:rPr lang="en-US" noProof="1"/>
              <a:t> &lt;BasicChemicalIngredient&gt; {</a:t>
            </a:r>
          </a:p>
          <a:p>
            <a:r>
              <a:rPr lang="en-US" noProof="1"/>
              <a:t>   List&lt;ChemicalIngredient&gt;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201194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7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676000" y="1718216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76000" y="1144626"/>
            <a:ext cx="69342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CustomShampooRepository.java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524000" y="3798641"/>
            <a:ext cx="9220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 smtClean="0">
                <a:solidFill>
                  <a:schemeClr val="bg1"/>
                </a:solidFill>
              </a:rPr>
              <a:t>@Repository</a:t>
            </a:r>
          </a:p>
          <a:p>
            <a:r>
              <a:rPr lang="en-US" sz="1800" noProof="1" smtClean="0"/>
              <a:t>public </a:t>
            </a:r>
            <a:r>
              <a:rPr lang="en-US" sz="1800" noProof="1"/>
              <a:t>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524000" y="3256575"/>
            <a:ext cx="92202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0" y="4599000"/>
            <a:ext cx="1748725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01000" y="6324048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Single Transaction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ldLvl="0" animBg="1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291736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88" y="1606668"/>
            <a:ext cx="2086425" cy="2084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Custom Configuration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Java-Based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209810" y="1212280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So far we've configured our project with a spring properties file: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336000" y="3113762"/>
            <a:ext cx="11611319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jdbc:mysql://localhost:3306/shampoo_company?useSSL=false&amp;createDatabaseIfNotExist=true</a:t>
            </a:r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336000" y="2540172"/>
            <a:ext cx="1161131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7498" y="4257357"/>
            <a:ext cx="3206640" cy="456568"/>
          </a:xfrm>
          <a:prstGeom prst="wedgeRoundRectCallout">
            <a:avLst>
              <a:gd name="adj1" fmla="val 20130"/>
              <a:gd name="adj2" fmla="val -769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6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2038" y="2729359"/>
            <a:ext cx="1092656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"com.demo.dao")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32038" y="2058818"/>
            <a:ext cx="10926562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01000" y="1974896"/>
            <a:ext cx="2119200" cy="688306"/>
          </a:xfrm>
          <a:prstGeom prst="wedgeRoundRectCallout">
            <a:avLst>
              <a:gd name="adj1" fmla="val -26512"/>
              <a:gd name="adj2" fmla="val 762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13227" y="3763096"/>
            <a:ext cx="2039803" cy="735957"/>
          </a:xfrm>
          <a:prstGeom prst="wedgeRoundRectCallout">
            <a:avLst>
              <a:gd name="adj1" fmla="val -42551"/>
              <a:gd name="adj2" fmla="val -764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57498" y="4499053"/>
            <a:ext cx="1861299" cy="456568"/>
          </a:xfrm>
          <a:prstGeom prst="wedgeRoundRectCallout">
            <a:avLst>
              <a:gd name="adj1" fmla="val -23942"/>
              <a:gd name="adj2" fmla="val -6942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Property File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3400" y="1920414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spring.datasource.</a:t>
            </a:r>
            <a:r>
              <a:rPr lang="bg-BG" sz="1800" noProof="1"/>
              <a:t/>
            </a:r>
            <a:br>
              <a:rPr lang="bg-BG" sz="1800" noProof="1"/>
            </a:br>
            <a:r>
              <a:rPr lang="en-US" sz="1800" noProof="1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spring.datasource.</a:t>
            </a:r>
            <a:r>
              <a:rPr lang="bg-BG" sz="1800" noProof="1"/>
              <a:t/>
            </a:r>
            <a:br>
              <a:rPr lang="bg-BG" sz="1800" noProof="1"/>
            </a:br>
            <a:r>
              <a:rPr lang="en-US" sz="1800" noProof="1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33400" y="1394848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86000" y="2664000"/>
            <a:ext cx="3358667" cy="352143"/>
          </a:xfrm>
          <a:prstGeom prst="wedgeRoundRectCallout">
            <a:avLst>
              <a:gd name="adj1" fmla="val -22795"/>
              <a:gd name="adj2" fmla="val 778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Data Source Connection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2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20504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>
                <a:solidFill>
                  <a:schemeClr val="bg1"/>
                </a:solidFill>
              </a:rPr>
              <a:t>com.demo.domain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20504" y="1287889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8000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9573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Models Package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47800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2000" noProof="1"/>
              <a:t>public PlatformTransactionManager transactionManager() {</a:t>
            </a:r>
          </a:p>
          <a:p>
            <a:r>
              <a:rPr lang="bg-BG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JpaTransactionManager txManager = new JpaTransactionManager();</a:t>
            </a:r>
          </a:p>
          <a:p>
            <a:r>
              <a:rPr lang="en-US" sz="2000" noProof="1"/>
              <a:t>   </a:t>
            </a:r>
            <a:r>
              <a:rPr lang="bg-BG" sz="2000" noProof="1"/>
              <a:t/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txManager.setEntityManagerFactory(entityManagerFactory());</a:t>
            </a:r>
          </a:p>
          <a:p>
            <a:r>
              <a:rPr lang="en-US" sz="2000" noProof="1"/>
              <a:t>   </a:t>
            </a:r>
            <a:r>
              <a:rPr lang="bg-BG" sz="2000" noProof="1"/>
              <a:t/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return txManager;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447800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9601" y="2197194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Transaction Manager Configuration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2" y="1723768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Spring Data translates </a:t>
            </a:r>
            <a:r>
              <a:rPr lang="en-GB" sz="3600" dirty="0">
                <a:solidFill>
                  <a:schemeClr val="bg2"/>
                </a:solidFill>
              </a:rPr>
              <a:t/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 smtClean="0">
                <a:solidFill>
                  <a:schemeClr val="accent1"/>
                </a:solidFill>
              </a:rPr>
              <a:t>methods </a:t>
            </a:r>
            <a:r>
              <a:rPr lang="en-GB" sz="3600" b="1" dirty="0">
                <a:solidFill>
                  <a:schemeClr val="accent1"/>
                </a:solidFill>
              </a:rPr>
              <a:t>to SQL </a:t>
            </a:r>
            <a:r>
              <a:rPr lang="en-GB" sz="3600" b="1" dirty="0" smtClean="0">
                <a:solidFill>
                  <a:schemeClr val="accent1"/>
                </a:solidFill>
              </a:rPr>
              <a:t>Queries</a:t>
            </a:r>
            <a:endParaRPr lang="en-GB" sz="36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can </a:t>
            </a:r>
            <a:r>
              <a:rPr lang="en-GB" sz="3600" b="1" dirty="0">
                <a:solidFill>
                  <a:schemeClr val="accent1"/>
                </a:solidFill>
              </a:rPr>
              <a:t>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Repositories </a:t>
            </a:r>
            <a:r>
              <a:rPr lang="en-US" sz="3600" b="1" dirty="0">
                <a:solidFill>
                  <a:schemeClr val="accent1"/>
                </a:solidFill>
              </a:rPr>
              <a:t>can be inherited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Reduces code duplication for </a:t>
            </a:r>
            <a:r>
              <a:rPr lang="en-GB" sz="3400" dirty="0" smtClean="0">
                <a:solidFill>
                  <a:schemeClr val="bg2"/>
                </a:solidFill>
              </a:rPr>
              <a:t/>
            </a:r>
            <a:br>
              <a:rPr lang="en-GB" sz="3400" dirty="0" smtClean="0">
                <a:solidFill>
                  <a:schemeClr val="bg2"/>
                </a:solidFill>
              </a:rPr>
            </a:br>
            <a:r>
              <a:rPr lang="en-GB" sz="3400" dirty="0" smtClean="0">
                <a:solidFill>
                  <a:schemeClr val="bg2"/>
                </a:solidFill>
              </a:rPr>
              <a:t>inherited entities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698494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Retrieving Data by Custom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err="1" smtClean="0"/>
              <a:t>Quering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2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6" y="1359000"/>
            <a:ext cx="11266799" cy="50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94" y="1377173"/>
            <a:ext cx="6429863" cy="534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743201"/>
            <a:ext cx="5165966" cy="211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ShampooDao extends JpaRepository</a:t>
            </a:r>
            <a:br>
              <a:rPr lang="en-US" sz="2200" noProof="1"/>
            </a:br>
            <a:r>
              <a:rPr lang="en-US" sz="2200" noProof="1"/>
              <a:t>&lt;Shampoo,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List&lt;Shampoo&gt;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10738" y="2759978"/>
            <a:ext cx="2133600" cy="456568"/>
          </a:xfrm>
          <a:prstGeom prst="wedgeRoundRectCallout">
            <a:avLst>
              <a:gd name="adj1" fmla="val -42746"/>
              <a:gd name="adj2" fmla="val 7787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6491492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91492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4338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7713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8" name="Стрелка: наляво и нагоре 7"/>
          <p:cNvSpPr/>
          <p:nvPr/>
        </p:nvSpPr>
        <p:spPr>
          <a:xfrm flipH="1">
            <a:off x="5508215" y="4202110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10" grpId="0" animBg="1"/>
      <p:bldP spid="11" grpId="0" bldLvl="0" animBg="1"/>
      <p:bldP spid="12" grpId="0" bldLvl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1905001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List&lt;Shampoo&gt; </a:t>
            </a:r>
            <a:r>
              <a:rPr lang="en-US" sz="2800" noProof="1"/>
              <a:t>findByBrand</a:t>
            </a:r>
            <a:r>
              <a:rPr lang="en-US" sz="2800" noProof="1">
                <a:solidFill>
                  <a:schemeClr val="tx1"/>
                </a:solidFill>
              </a:rPr>
              <a:t>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31000" y="2588847"/>
            <a:ext cx="2286000" cy="456568"/>
          </a:xfrm>
          <a:prstGeom prst="wedgeRoundRectCallout">
            <a:avLst>
              <a:gd name="adj1" fmla="val -20847"/>
              <a:gd name="adj2" fmla="val -7139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Return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94475" y="1419966"/>
            <a:ext cx="1378841" cy="456568"/>
          </a:xfrm>
          <a:prstGeom prst="wedgeRoundRectCallout">
            <a:avLst>
              <a:gd name="adj1" fmla="val -21124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1066801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List&lt;Shampoo&gt; </a:t>
            </a:r>
            <a:r>
              <a:rPr lang="en-US" noProof="1">
                <a:solidFill>
                  <a:schemeClr val="bg1"/>
                </a:solidFill>
              </a:rPr>
              <a:t>findBy</a:t>
            </a:r>
            <a:r>
              <a:rPr lang="en-US" noProof="1">
                <a:solidFill>
                  <a:schemeClr val="accent2"/>
                </a:solidFill>
              </a:rPr>
              <a:t>Brand</a:t>
            </a:r>
            <a:r>
              <a:rPr lang="en-US" noProof="1"/>
              <a:t>And</a:t>
            </a:r>
            <a:r>
              <a:rPr lang="en-US" noProof="1">
                <a:solidFill>
                  <a:schemeClr val="accent2"/>
                </a:solidFill>
              </a:rPr>
              <a:t>Size</a:t>
            </a:r>
            <a:r>
              <a:rPr lang="en-US" noProof="1"/>
              <a:t/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05200" y="1400965"/>
            <a:ext cx="2590800" cy="494569"/>
          </a:xfrm>
          <a:prstGeom prst="wedgeRoundRectCallout">
            <a:avLst>
              <a:gd name="adj1" fmla="val 19816"/>
              <a:gd name="adj2" fmla="val 7733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509403" y="3401353"/>
            <a:ext cx="2438400" cy="478417"/>
          </a:xfrm>
          <a:prstGeom prst="wedgeRoundRectCallout">
            <a:avLst>
              <a:gd name="adj1" fmla="val 20923"/>
              <a:gd name="adj2" fmla="val 764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210320" y="3652257"/>
            <a:ext cx="1295400" cy="456568"/>
          </a:xfrm>
          <a:prstGeom prst="wedgeRoundRectCallout">
            <a:avLst>
              <a:gd name="adj1" fmla="val -18805"/>
              <a:gd name="adj2" fmla="val 724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386400" y="4719205"/>
            <a:ext cx="2679600" cy="465080"/>
          </a:xfrm>
          <a:prstGeom prst="wedgeRoundRectCallout">
            <a:avLst>
              <a:gd name="adj1" fmla="val -26580"/>
              <a:gd name="adj2" fmla="val -822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861000" y="3627753"/>
            <a:ext cx="1210637" cy="456568"/>
          </a:xfrm>
          <a:prstGeom prst="wedgeRoundRectCallout">
            <a:avLst>
              <a:gd name="adj1" fmla="val -20021"/>
              <a:gd name="adj2" fmla="val 714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8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animBg="1"/>
      <p:bldP spid="18" grpId="0" bldLvl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0153" y="1770883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ShampooRepository extends JpaRepository&lt;Shampoo, 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Long&gt;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List&lt;Shampoo&gt;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0153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31000" y="2650872"/>
            <a:ext cx="2133600" cy="456568"/>
          </a:xfrm>
          <a:prstGeom prst="wedgeRoundRectCallout">
            <a:avLst>
              <a:gd name="adj1" fmla="val 20422"/>
              <a:gd name="adj2" fmla="val 716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3980020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3980020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36000" y="2667316"/>
            <a:ext cx="1676400" cy="456568"/>
          </a:xfrm>
          <a:prstGeom prst="wedgeRoundRectCallout">
            <a:avLst>
              <a:gd name="adj1" fmla="val -29703"/>
              <a:gd name="adj2" fmla="val 778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59529" y="3614107"/>
            <a:ext cx="791471" cy="23294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8002" y="3614106"/>
            <a:ext cx="2477998" cy="26342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394052" y="3649783"/>
            <a:ext cx="1800000" cy="456568"/>
          </a:xfrm>
          <a:prstGeom prst="wedgeRoundRectCallout">
            <a:avLst>
              <a:gd name="adj1" fmla="val -26018"/>
              <a:gd name="adj2" fmla="val -7442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1073</Words>
  <Application>Microsoft Office PowerPoint</Application>
  <PresentationFormat>Widescreen</PresentationFormat>
  <Paragraphs>316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 Advanced Querying</vt:lpstr>
      <vt:lpstr>Table of Contents</vt:lpstr>
      <vt:lpstr>Questions</vt:lpstr>
      <vt:lpstr>Retrieving Data by Custom Queries</vt:lpstr>
      <vt:lpstr>Spring Project</vt:lpstr>
      <vt:lpstr>Spring Project (2)</vt:lpstr>
      <vt:lpstr>Query Methods</vt:lpstr>
      <vt:lpstr>Query Lookup</vt:lpstr>
      <vt:lpstr>Query Methods</vt:lpstr>
      <vt:lpstr>Problem: Select Shampoos by Size</vt:lpstr>
      <vt:lpstr>Solution: Select Shampoos by Size</vt:lpstr>
      <vt:lpstr>Java Persistence Query Language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Repository Inheritance</vt:lpstr>
      <vt:lpstr>Repository Inheritance</vt:lpstr>
      <vt:lpstr>Example: Repository Inheritance</vt:lpstr>
      <vt:lpstr>Example: Repository Inheritance</vt:lpstr>
      <vt:lpstr>Spring Custom Configuration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40</cp:revision>
  <dcterms:created xsi:type="dcterms:W3CDTF">2018-05-23T13:08:44Z</dcterms:created>
  <dcterms:modified xsi:type="dcterms:W3CDTF">2020-11-02T10:19:19Z</dcterms:modified>
  <cp:category>https://softuni.bg/trainings/1444/databases-advanced-hibernate-october-2016</cp:category>
</cp:coreProperties>
</file>