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54"/>
  </p:notesMasterIdLst>
  <p:handoutMasterIdLst>
    <p:handoutMasterId r:id="rId55"/>
  </p:handoutMasterIdLst>
  <p:sldIdLst>
    <p:sldId id="274" r:id="rId3"/>
    <p:sldId id="541" r:id="rId4"/>
    <p:sldId id="522" r:id="rId5"/>
    <p:sldId id="523" r:id="rId6"/>
    <p:sldId id="535" r:id="rId7"/>
    <p:sldId id="534" r:id="rId8"/>
    <p:sldId id="536" r:id="rId9"/>
    <p:sldId id="526" r:id="rId10"/>
    <p:sldId id="538" r:id="rId11"/>
    <p:sldId id="531" r:id="rId12"/>
    <p:sldId id="539" r:id="rId13"/>
    <p:sldId id="470" r:id="rId14"/>
    <p:sldId id="584" r:id="rId15"/>
    <p:sldId id="542" r:id="rId16"/>
    <p:sldId id="449" r:id="rId17"/>
    <p:sldId id="476" r:id="rId18"/>
    <p:sldId id="473" r:id="rId19"/>
    <p:sldId id="495" r:id="rId20"/>
    <p:sldId id="395" r:id="rId21"/>
    <p:sldId id="477" r:id="rId22"/>
    <p:sldId id="543" r:id="rId23"/>
    <p:sldId id="481" r:id="rId24"/>
    <p:sldId id="581" r:id="rId25"/>
    <p:sldId id="494" r:id="rId26"/>
    <p:sldId id="544" r:id="rId27"/>
    <p:sldId id="545" r:id="rId28"/>
    <p:sldId id="475" r:id="rId29"/>
    <p:sldId id="479" r:id="rId30"/>
    <p:sldId id="496" r:id="rId31"/>
    <p:sldId id="460" r:id="rId32"/>
    <p:sldId id="485" r:id="rId33"/>
    <p:sldId id="483" r:id="rId34"/>
    <p:sldId id="482" r:id="rId35"/>
    <p:sldId id="546" r:id="rId36"/>
    <p:sldId id="464" r:id="rId37"/>
    <p:sldId id="465" r:id="rId38"/>
    <p:sldId id="498" r:id="rId39"/>
    <p:sldId id="499" r:id="rId40"/>
    <p:sldId id="547" r:id="rId41"/>
    <p:sldId id="501" r:id="rId42"/>
    <p:sldId id="548" r:id="rId43"/>
    <p:sldId id="549" r:id="rId44"/>
    <p:sldId id="466" r:id="rId45"/>
    <p:sldId id="467" r:id="rId46"/>
    <p:sldId id="459" r:id="rId47"/>
    <p:sldId id="577" r:id="rId48"/>
    <p:sldId id="401" r:id="rId49"/>
    <p:sldId id="579" r:id="rId50"/>
    <p:sldId id="580" r:id="rId51"/>
    <p:sldId id="405" r:id="rId52"/>
    <p:sldId id="493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ditional Statements" id="{1872CEB4-22A0-42FE-8922-7840883A9983}">
          <p14:sldIdLst>
            <p14:sldId id="274"/>
            <p14:sldId id="541"/>
          </p14:sldIdLst>
        </p14:section>
        <p14:section name="Recap" id="{18C3DED5-5D06-45AB-B0B5-5844D291CF88}">
          <p14:sldIdLst>
            <p14:sldId id="522"/>
            <p14:sldId id="523"/>
            <p14:sldId id="535"/>
            <p14:sldId id="534"/>
            <p14:sldId id="536"/>
            <p14:sldId id="526"/>
            <p14:sldId id="538"/>
            <p14:sldId id="531"/>
            <p14:sldId id="539"/>
          </p14:sldIdLst>
        </p14:section>
        <p14:section name="Logical Expressions" id="{22ED8CB9-EEC6-405D-B51C-71A6128F75E5}">
          <p14:sldIdLst>
            <p14:sldId id="470"/>
            <p14:sldId id="584"/>
            <p14:sldId id="542"/>
            <p14:sldId id="449"/>
            <p14:sldId id="476"/>
          </p14:sldIdLst>
        </p14:section>
        <p14:section name="Simple Conditions" id="{A0910D04-4EF0-46E2-A155-EA16E543E888}">
          <p14:sldIdLst>
            <p14:sldId id="473"/>
            <p14:sldId id="495"/>
            <p14:sldId id="395"/>
            <p14:sldId id="477"/>
            <p14:sldId id="543"/>
            <p14:sldId id="481"/>
            <p14:sldId id="581"/>
            <p14:sldId id="494"/>
            <p14:sldId id="544"/>
            <p14:sldId id="545"/>
            <p14:sldId id="475"/>
            <p14:sldId id="479"/>
          </p14:sldIdLst>
        </p14:section>
        <p14:section name="Chaining If-else" id="{43C517DE-447D-424F-B840-ACE4D7724F16}">
          <p14:sldIdLst>
            <p14:sldId id="496"/>
            <p14:sldId id="460"/>
            <p14:sldId id="485"/>
            <p14:sldId id="483"/>
            <p14:sldId id="482"/>
            <p14:sldId id="546"/>
          </p14:sldIdLst>
        </p14:section>
        <p14:section name="Variable Scope" id="{5045675D-6254-48DD-A0C6-34746ED36EA3}">
          <p14:sldIdLst>
            <p14:sldId id="464"/>
            <p14:sldId id="465"/>
          </p14:sldIdLst>
        </p14:section>
        <p14:section name="Variable Scope Problems" id="{8E6B73D1-EF35-4607-A1BB-2D708ED8F5DC}">
          <p14:sldIdLst>
            <p14:sldId id="498"/>
            <p14:sldId id="499"/>
          </p14:sldIdLst>
        </p14:section>
        <p14:section name="Switch-case" id="{717AC051-99FD-403F-B422-98FAC2882FBB}">
          <p14:sldIdLst>
            <p14:sldId id="547"/>
            <p14:sldId id="501"/>
            <p14:sldId id="548"/>
            <p14:sldId id="549"/>
          </p14:sldIdLst>
        </p14:section>
        <p14:section name="Debugging" id="{9B5ED26C-DFFB-4C3E-B084-FE854D0F6F0A}">
          <p14:sldIdLst>
            <p14:sldId id="466"/>
            <p14:sldId id="467"/>
          </p14:sldIdLst>
        </p14:section>
        <p14:section name="Exercises" id="{89B3885A-0193-4F6D-993E-81CF393E3879}">
          <p14:sldIdLst>
            <p14:sldId id="459"/>
            <p14:sldId id="577"/>
            <p14:sldId id="401"/>
            <p14:sldId id="579"/>
            <p14:sldId id="580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1" d="100"/>
          <a:sy n="81" d="100"/>
        </p:scale>
        <p:origin x="797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1313C08-BBBF-40CA-B48F-819E100925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48308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0C30ED7-9568-4BF0-B90D-EF06CEF135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0904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1F81BD0-420B-4E2D-9671-A9DBB5713A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86052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D82F006-7E56-41F3-8195-03313E311F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91430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C92B444-B6EB-4700-A1A0-A0F6474757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0295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6541970-B506-41F7-839F-C57ACA39D1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23346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9096A30-A89B-40B5-8F1E-D6AF0B0D7E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2650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839BD0-8273-4940-A206-5D0E56D287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236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5B39BE2-F6D3-4D8B-9798-A1B0579BDF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9766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278#1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7.png"/><Relationship Id="rId26" Type="http://schemas.openxmlformats.org/officeDocument/2006/relationships/image" Target="../media/image51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6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43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5.png"/><Relationship Id="rId22" Type="http://schemas.openxmlformats.org/officeDocument/2006/relationships/image" Target="../media/image49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5.gif"/><Relationship Id="rId4" Type="http://schemas.openxmlformats.org/officeDocument/2006/relationships/image" Target="../media/image52.jpeg"/><Relationship Id="rId9" Type="http://schemas.openxmlformats.org/officeDocument/2006/relationships/hyperlink" Target="https://www.lukanet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213640" cy="444536"/>
          </a:xfrm>
        </p:spPr>
        <p:txBody>
          <a:bodyPr/>
          <a:lstStyle/>
          <a:p>
            <a:r>
              <a:rPr lang="en-US" dirty="0"/>
              <a:t>Training Team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40922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7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What is the value inside the </a:t>
            </a:r>
            <a:r>
              <a:rPr lang="en-US" sz="3200" b="1" dirty="0">
                <a:latin typeface="Consolas" panose="020B0609020204030204" pitchFamily="49" charset="0"/>
              </a:rPr>
              <a:t>result </a:t>
            </a:r>
            <a:r>
              <a:rPr lang="en-US" dirty="0"/>
              <a:t>variable:</a:t>
            </a:r>
          </a:p>
          <a:p>
            <a:pPr marL="514350" indent="-514350">
              <a:buAutoNum type="arabicPeriod" startAt="5"/>
            </a:pPr>
            <a:endParaRPr lang="en-US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4284" y="2440240"/>
            <a:ext cx="4085566" cy="1670623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int a = 5;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int b = 2;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double result = a / b;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3099" y="380024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8" y="4607138"/>
              <a:ext cx="5204849" cy="1168969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8000" y="4190858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6080446" y="5295184"/>
              <a:ext cx="1597310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7446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78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2.5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4957" y="2070699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14C983A8-D4C4-4B29-B275-C2B7A128EA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51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What is the value inside the </a:t>
            </a:r>
            <a:r>
              <a:rPr lang="en-US" sz="3200" b="1" dirty="0">
                <a:latin typeface="Consolas" panose="020B0609020204030204" pitchFamily="49" charset="0"/>
              </a:rPr>
              <a:t>result </a:t>
            </a:r>
            <a:r>
              <a:rPr lang="en-US" dirty="0"/>
              <a:t>variable:</a:t>
            </a:r>
          </a:p>
          <a:p>
            <a:pPr marL="514350" indent="-514350">
              <a:buAutoNum type="arabicPeriod" startAt="5"/>
            </a:pPr>
            <a:endParaRPr lang="en-US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4284" y="2440240"/>
            <a:ext cx="4085566" cy="1670623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int a = 5;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int b = 2;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double result = a / b;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3099" y="380024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8" y="4607138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8000" y="4190858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6080446" y="5295184"/>
              <a:ext cx="1597310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7446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78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2.5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4957" y="2070699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3BEC990C-E9AB-4BCD-88A3-5A25B4FEB7A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3FF24-A263-40D8-91A4-F078E080D96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Logical Expressions</a:t>
            </a:r>
            <a:endParaRPr lang="bg-BG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64DA275-A96C-4461-B4D7-7A7E42E674E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Relational Operators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258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bool</a:t>
            </a:r>
            <a:r>
              <a:rPr lang="en-US" dirty="0"/>
              <a:t> – either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 with size of 1 byte</a:t>
            </a:r>
          </a:p>
          <a:p>
            <a:pPr lvl="1"/>
            <a:r>
              <a:rPr lang="en-US" dirty="0"/>
              <a:t>Stores true, false or numeric value</a:t>
            </a:r>
          </a:p>
          <a:p>
            <a:pPr lvl="1"/>
            <a:r>
              <a:rPr lang="en-US" dirty="0"/>
              <a:t>Any non-zero value is interpreted as </a:t>
            </a:r>
            <a:r>
              <a:rPr lang="en-US" sz="3398" b="1" dirty="0">
                <a:solidFill>
                  <a:schemeClr val="bg1"/>
                </a:solidFill>
              </a:rPr>
              <a:t>true</a:t>
            </a:r>
          </a:p>
          <a:p>
            <a:pPr lvl="1"/>
            <a:r>
              <a:rPr lang="en-US" dirty="0"/>
              <a:t>Zero is interpreted as </a:t>
            </a:r>
            <a:r>
              <a:rPr lang="en-US" sz="3398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dirty="0"/>
              <a:t>Defined in </a:t>
            </a:r>
            <a:r>
              <a:rPr lang="en-US" sz="3398" b="1" dirty="0">
                <a:solidFill>
                  <a:schemeClr val="bg1"/>
                </a:solidFill>
              </a:rPr>
              <a:t>&lt;stdbool.h&gt; </a:t>
            </a:r>
            <a:r>
              <a:rPr lang="en-US" dirty="0"/>
              <a:t>header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Boolean Type</a:t>
            </a:r>
            <a:endParaRPr lang="en-US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C53C533D-090D-47AC-BE82-7A8FD9F6985B}"/>
              </a:ext>
            </a:extLst>
          </p:cNvPr>
          <p:cNvSpPr txBox="1">
            <a:spLocks/>
          </p:cNvSpPr>
          <p:nvPr/>
        </p:nvSpPr>
        <p:spPr>
          <a:xfrm>
            <a:off x="2895601" y="4724401"/>
            <a:ext cx="7162800" cy="11806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36000" tIns="36000" rIns="36000" bIns="3600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is_smaller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 &lt; 13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    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  <a:p>
            <a:pPr algn="l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holds_true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          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algn="l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holds_false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EE9EDEB-DCED-4B87-AAC3-01161BAF36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89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Operators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23588772"/>
              </p:ext>
            </p:extLst>
          </p:nvPr>
        </p:nvGraphicFramePr>
        <p:xfrm>
          <a:off x="2362201" y="1219201"/>
          <a:ext cx="9289217" cy="5019039"/>
        </p:xfrm>
        <a:graphic>
          <a:graphicData uri="http://schemas.openxmlformats.org/drawingml/2006/table">
            <a:tbl>
              <a:tblPr/>
              <a:tblGrid>
                <a:gridCol w="595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1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398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Checks if two operands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</a:t>
                      </a:r>
                      <a:r>
                        <a:rPr lang="en-US" sz="2398" b="1" i="0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en-US" sz="2800" b="1" kern="1200" noProof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i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8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Checks if two operands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not equal</a:t>
                      </a:r>
                      <a:r>
                        <a:rPr lang="en-US" sz="2398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i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8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Checks if the left operand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greater</a:t>
                      </a:r>
                      <a:r>
                        <a:rPr lang="en-US" sz="2398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than the right operand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i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Checks if the left operand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greater than or equal</a:t>
                      </a:r>
                      <a:r>
                        <a:rPr lang="en-US" sz="2398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the value of right operand. 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i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44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Checks if the value of left operand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less</a:t>
                      </a:r>
                      <a:r>
                        <a:rPr lang="en-US" sz="2398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than the value of right operand.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i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20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Checks if the value of left operand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less than or equal</a:t>
                      </a:r>
                      <a:r>
                        <a:rPr lang="en-US" sz="2398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the value of right operand.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i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ABB730A9-F432-47C1-B63A-B1B549732A4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7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F7F24-02DB-49BE-8061-8335A43E3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result of comparing values is </a:t>
            </a:r>
            <a:r>
              <a:rPr lang="en-US"/>
              <a:t>an integer </a:t>
            </a: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(T</a:t>
            </a: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/>
              <a:t> or </a:t>
            </a: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(F)</a:t>
            </a:r>
            <a:endParaRPr lang="en-US" dirty="0"/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3C533D-090D-47AC-BE82-7A8FD9F69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1588" y="2045291"/>
            <a:ext cx="7239000" cy="4379954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int a = 5;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int b = 10;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printf("%d\n", 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/>
              <a:t> b);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printf("%d\n", 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/>
              <a:t> 0);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printf("%d\n", 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/>
              <a:t> 100);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printf("%d\n", 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/>
              <a:t> a);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printf("%d\n", a </a:t>
            </a:r>
            <a:r>
              <a:rPr lang="en-US" sz="2400" dirty="0">
                <a:solidFill>
                  <a:schemeClr val="bg1"/>
                </a:solidFill>
              </a:rPr>
              <a:t>&lt;=</a:t>
            </a:r>
            <a:r>
              <a:rPr lang="en-US" sz="2400" dirty="0"/>
              <a:t> 5);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printf("%d\n", b </a:t>
            </a:r>
            <a:r>
              <a:rPr lang="en-US" sz="2400" dirty="0">
                <a:solidFill>
                  <a:schemeClr val="bg1"/>
                </a:solidFill>
              </a:rPr>
              <a:t>==</a:t>
            </a:r>
            <a:r>
              <a:rPr lang="en-US" sz="2400" dirty="0"/>
              <a:t> 2 * a);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Numbers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5884127" y="3146771"/>
            <a:ext cx="1888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     //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5870394" y="3641414"/>
            <a:ext cx="1792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     //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5815274" y="4742752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     // 0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5856659" y="4210154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     //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5815274" y="5238780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     //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6172200" y="5767027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   // 1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325" y="3429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7">
            <a:extLst>
              <a:ext uri="{FF2B5EF4-FFF2-40B4-BE49-F238E27FC236}">
                <a16:creationId xmlns:a16="http://schemas.microsoft.com/office/drawing/2014/main" id="{C057EDA7-AF79-4A1E-8198-593F8C221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5073" y="2062544"/>
            <a:ext cx="1820253" cy="555982"/>
          </a:xfrm>
          <a:prstGeom prst="wedgeRoundRectCallout">
            <a:avLst>
              <a:gd name="adj1" fmla="val -25272"/>
              <a:gd name="adj2" fmla="val -1163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 = true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A430D1D5-3CA0-4C6A-8EFF-D58875979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4292" y="2062544"/>
            <a:ext cx="1820253" cy="555982"/>
          </a:xfrm>
          <a:prstGeom prst="wedgeRoundRectCallout">
            <a:avLst>
              <a:gd name="adj1" fmla="val -56550"/>
              <a:gd name="adj2" fmla="val -1163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0 = false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B25CA3D-D6B9-417D-BCE3-F6CF509CB4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82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P spid="6" grpId="0"/>
      <p:bldP spid="7" grpId="0"/>
      <p:bldP spid="9" grpId="0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EC26F-700D-4331-BB98-0959B03F5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C text comparing is done with </a:t>
            </a:r>
            <a:r>
              <a:rPr lang="en-US" sz="3600" b="1" dirty="0">
                <a:solidFill>
                  <a:schemeClr val="bg1"/>
                </a:solidFill>
              </a:rPr>
              <a:t>strcmp</a:t>
            </a:r>
            <a:r>
              <a:rPr lang="en-US" sz="3600" dirty="0"/>
              <a:t>(</a:t>
            </a:r>
            <a:r>
              <a:rPr lang="en-US" sz="3600" b="1" dirty="0">
                <a:solidFill>
                  <a:schemeClr val="bg1"/>
                </a:solidFill>
              </a:rPr>
              <a:t>first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second</a:t>
            </a:r>
            <a:r>
              <a:rPr lang="en-US" sz="3600" dirty="0"/>
              <a:t>); 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The return value of that </a:t>
            </a:r>
            <a:r>
              <a:rPr lang="en-US" b="1" dirty="0">
                <a:solidFill>
                  <a:schemeClr val="bg1"/>
                </a:solidFill>
              </a:rPr>
              <a:t>function is an integer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the result is greater than 0 first text is greater than second</a:t>
            </a:r>
          </a:p>
          <a:p>
            <a:pPr lvl="1"/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the result is less than 0 first text is less than </a:t>
            </a:r>
            <a:r>
              <a:rPr lang="en-US"/>
              <a:t>the second</a:t>
            </a:r>
          </a:p>
          <a:p>
            <a:endParaRPr lang="en-US" sz="3198">
              <a:solidFill>
                <a:schemeClr val="bg1"/>
              </a:solidFill>
            </a:endParaRP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/>
              <a:t>If </a:t>
            </a:r>
            <a:r>
              <a:rPr lang="en-US" dirty="0"/>
              <a:t>the result is equal to 0 first text is equal to </a:t>
            </a:r>
            <a:r>
              <a:rPr lang="en-US"/>
              <a:t>the second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99F69D-BF88-4EF8-9AFD-B4FF68F668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3787" y="3200401"/>
            <a:ext cx="8844525" cy="649959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printf("%d", </a:t>
            </a:r>
            <a:r>
              <a:rPr lang="en-US" sz="2700" dirty="0">
                <a:solidFill>
                  <a:schemeClr val="bg1"/>
                </a:solidFill>
                <a:cs typeface="+mn-cs"/>
              </a:rPr>
              <a:t>strcmp</a:t>
            </a:r>
            <a:r>
              <a:rPr lang="en-US" sz="2700" dirty="0"/>
              <a:t>("Brick", "Beer"));   </a:t>
            </a:r>
            <a:r>
              <a:rPr lang="en-US" sz="2700" dirty="0">
                <a:solidFill>
                  <a:schemeClr val="accent2"/>
                </a:solidFill>
              </a:rPr>
              <a:t>// 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Text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5599F69D-BF88-4EF8-9AFD-B4FF68F6684F}"/>
              </a:ext>
            </a:extLst>
          </p:cNvPr>
          <p:cNvSpPr txBox="1">
            <a:spLocks/>
          </p:cNvSpPr>
          <p:nvPr/>
        </p:nvSpPr>
        <p:spPr>
          <a:xfrm>
            <a:off x="1673786" y="4453496"/>
            <a:ext cx="8844525" cy="6751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>
                <a:solidFill>
                  <a:schemeClr val="tx1"/>
                </a:solidFill>
              </a:rPr>
              <a:t>printf("%d", </a:t>
            </a:r>
            <a:r>
              <a:rPr lang="en-US" sz="2700" dirty="0">
                <a:solidFill>
                  <a:schemeClr val="bg1"/>
                </a:solidFill>
                <a:cs typeface="+mn-cs"/>
              </a:rPr>
              <a:t>strcmp</a:t>
            </a:r>
            <a:r>
              <a:rPr lang="en-US" sz="2700" dirty="0">
                <a:solidFill>
                  <a:schemeClr val="tx1"/>
                </a:solidFill>
              </a:rPr>
              <a:t>("Beer", "Brick"));  </a:t>
            </a:r>
            <a:r>
              <a:rPr lang="en-US" sz="2700" dirty="0">
                <a:solidFill>
                  <a:schemeClr val="accent2"/>
                </a:solidFill>
              </a:rPr>
              <a:t>//-1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5599F69D-BF88-4EF8-9AFD-B4FF68F6684F}"/>
              </a:ext>
            </a:extLst>
          </p:cNvPr>
          <p:cNvSpPr txBox="1">
            <a:spLocks/>
          </p:cNvSpPr>
          <p:nvPr/>
        </p:nvSpPr>
        <p:spPr>
          <a:xfrm>
            <a:off x="1673786" y="5778030"/>
            <a:ext cx="8844525" cy="6751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>
                <a:solidFill>
                  <a:schemeClr val="tx1"/>
                </a:solidFill>
              </a:rPr>
              <a:t>printf("%d", </a:t>
            </a:r>
            <a:r>
              <a:rPr lang="en-US" sz="2700" dirty="0">
                <a:solidFill>
                  <a:schemeClr val="bg1"/>
                </a:solidFill>
                <a:cs typeface="+mn-cs"/>
              </a:rPr>
              <a:t>strcmp</a:t>
            </a:r>
            <a:r>
              <a:rPr lang="en-US" sz="2700" dirty="0">
                <a:solidFill>
                  <a:schemeClr val="tx1"/>
                </a:solidFill>
              </a:rPr>
              <a:t>("Beer", "Beer"));  </a:t>
            </a:r>
            <a:r>
              <a:rPr lang="en-US" sz="2700" dirty="0">
                <a:solidFill>
                  <a:schemeClr val="accent2"/>
                </a:solidFill>
              </a:rPr>
              <a:t>// 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714DB6A-A6F8-496A-B903-59145C5B99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87CB-3E78-4924-B5FD-10470B1C135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Conditional Statements</a:t>
            </a:r>
            <a:endParaRPr lang="bg-B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BD5273C0-6D03-4A98-93C8-B52D63FE5CC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Simple Conditions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428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" y="1318921"/>
            <a:ext cx="11815018" cy="5201066"/>
          </a:xfrm>
        </p:spPr>
        <p:txBody>
          <a:bodyPr/>
          <a:lstStyle/>
          <a:p>
            <a:r>
              <a:rPr lang="en-US" sz="3600" dirty="0"/>
              <a:t>Instructions between 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form code block</a:t>
            </a:r>
            <a:endParaRPr lang="bg-BG" sz="3600" dirty="0"/>
          </a:p>
          <a:p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86000" y="2079000"/>
            <a:ext cx="6481611" cy="4331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#include &lt;stdio.h&gt;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#include &lt;stdlib.h&gt;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int main()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  <a:endParaRPr lang="en-US" sz="2800" b="1" noProof="1"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char text[25];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scanf("%s", text);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printf("%s", text);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return 0;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5565455-FFAF-4DA5-A887-FB87E9C535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98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programming checking data values and taking actions according to the result is an important operation</a:t>
            </a: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sz="3200" b="1" dirty="0"/>
          </a:p>
          <a:p>
            <a:endParaRPr lang="en-US" sz="3200" b="1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Conditions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5278" y="3505201"/>
            <a:ext cx="4866922" cy="14973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7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27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endParaRPr lang="it-IT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3352801" y="2480685"/>
            <a:ext cx="2590801" cy="967641"/>
          </a:xfrm>
          <a:prstGeom prst="wedgeRoundRectCallout">
            <a:avLst>
              <a:gd name="adj1" fmla="val 58384"/>
              <a:gd name="adj2" fmla="val 576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Logical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667001"/>
            <a:ext cx="4267200" cy="1308225"/>
          </a:xfrm>
          <a:prstGeom prst="wedgeRoundRectCallout">
            <a:avLst>
              <a:gd name="adj1" fmla="val -70266"/>
              <a:gd name="adj2" fmla="val 597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Code block to be executed only if the logical value is true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153B1D1-7EF6-436E-A499-A90CF0EF37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2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/>
            <a:r>
              <a:rPr lang="en-US" dirty="0"/>
              <a:t>Logical expressions </a:t>
            </a:r>
          </a:p>
          <a:p>
            <a:pPr marL="990289" lvl="1" indent="-514350"/>
            <a:r>
              <a:rPr lang="en-US" dirty="0"/>
              <a:t>Boolean type</a:t>
            </a:r>
          </a:p>
          <a:p>
            <a:pPr marL="990289" lvl="1" indent="-514350"/>
            <a:r>
              <a:rPr lang="en-US" dirty="0"/>
              <a:t>Relational operators</a:t>
            </a:r>
            <a:r>
              <a:rPr lang="bg-BG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/>
              <a:t>, …</a:t>
            </a:r>
          </a:p>
          <a:p>
            <a:pPr marL="514350" indent="-514350"/>
            <a:r>
              <a:rPr lang="en-US" dirty="0"/>
              <a:t>The</a:t>
            </a:r>
            <a:r>
              <a:rPr lang="bg-BG" dirty="0"/>
              <a:t>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if-else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400" dirty="0"/>
              <a:t>statements</a:t>
            </a:r>
          </a:p>
          <a:p>
            <a:pPr marL="514350" indent="-514350"/>
            <a:r>
              <a:rPr lang="en-US" dirty="0"/>
              <a:t>Chaining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if-else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/>
            <a:r>
              <a:rPr lang="en-US" dirty="0"/>
              <a:t>Variable scope</a:t>
            </a:r>
          </a:p>
          <a:p>
            <a:pPr marL="514350" indent="-514350"/>
            <a:r>
              <a:rPr lang="en-US" sz="3400" dirty="0"/>
              <a:t>The</a:t>
            </a:r>
            <a:r>
              <a:rPr lang="en-US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switch-case</a:t>
            </a:r>
            <a:r>
              <a:rPr lang="en-US" b="1" dirty="0"/>
              <a:t> </a:t>
            </a:r>
            <a:r>
              <a:rPr lang="en-US" sz="3400" dirty="0"/>
              <a:t>statement</a:t>
            </a:r>
            <a:endParaRPr lang="bg-BG" sz="3400" dirty="0"/>
          </a:p>
          <a:p>
            <a:pPr marL="514350" indent="-514350"/>
            <a:r>
              <a:rPr lang="en-US" dirty="0"/>
              <a:t>Debugging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F007858-DBEA-4D38-850A-B01574B557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8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en-US" sz="3200" dirty="0"/>
              <a:t>Write down a program</a:t>
            </a:r>
            <a:r>
              <a:rPr lang="bg-BG" sz="3200" dirty="0"/>
              <a:t>:</a:t>
            </a:r>
          </a:p>
          <a:p>
            <a:pPr lvl="1"/>
            <a:r>
              <a:rPr lang="bg-BG" sz="3000" dirty="0"/>
              <a:t> </a:t>
            </a:r>
            <a:r>
              <a:rPr lang="en-US" sz="3000" dirty="0"/>
              <a:t>Read grade from the console</a:t>
            </a:r>
            <a:endParaRPr lang="bg-BG" sz="3000" dirty="0"/>
          </a:p>
          <a:p>
            <a:pPr lvl="1"/>
            <a:r>
              <a:rPr lang="bg-BG" sz="3000" dirty="0"/>
              <a:t> </a:t>
            </a:r>
            <a:r>
              <a:rPr lang="en-US" sz="3000" dirty="0"/>
              <a:t>Check the grade value and create specific execution paths</a:t>
            </a:r>
          </a:p>
          <a:p>
            <a:pPr lvl="1"/>
            <a:r>
              <a:rPr lang="bg-BG" sz="3000" dirty="0"/>
              <a:t> </a:t>
            </a:r>
            <a:r>
              <a:rPr lang="en-US" sz="3000" dirty="0"/>
              <a:t>Print</a:t>
            </a:r>
            <a:r>
              <a:rPr lang="bg-BG" sz="3000" dirty="0"/>
              <a:t> </a:t>
            </a:r>
            <a:r>
              <a:rPr lang="en-US" sz="30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Excellent</a:t>
            </a:r>
            <a:r>
              <a:rPr lang="en-US" sz="3000" dirty="0"/>
              <a:t>"</a:t>
            </a:r>
            <a:r>
              <a:rPr lang="bg-BG" sz="3000" dirty="0"/>
              <a:t>, </a:t>
            </a:r>
            <a:r>
              <a:rPr lang="en-US" sz="3000" dirty="0"/>
              <a:t>if the grade is </a:t>
            </a:r>
            <a:r>
              <a:rPr lang="en-US" sz="3000" b="1" dirty="0">
                <a:solidFill>
                  <a:schemeClr val="bg1"/>
                </a:solidFill>
              </a:rPr>
              <a:t>not less than </a:t>
            </a:r>
            <a:r>
              <a:rPr lang="bg-BG" sz="3000" b="1" dirty="0">
                <a:solidFill>
                  <a:schemeClr val="bg1"/>
                </a:solidFill>
              </a:rPr>
              <a:t>5</a:t>
            </a:r>
            <a:r>
              <a:rPr lang="en-US" sz="3000" b="1" dirty="0">
                <a:solidFill>
                  <a:schemeClr val="bg1"/>
                </a:solidFill>
              </a:rPr>
              <a:t>.</a:t>
            </a:r>
            <a:r>
              <a:rPr lang="bg-BG" sz="3000" b="1" dirty="0">
                <a:solidFill>
                  <a:schemeClr val="bg1"/>
                </a:solidFill>
              </a:rPr>
              <a:t>50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en-US" sz="3200" dirty="0"/>
              <a:t>Examples</a:t>
            </a:r>
            <a:r>
              <a:rPr lang="bg-BG" sz="3200" dirty="0"/>
              <a:t>:</a:t>
            </a:r>
          </a:p>
          <a:p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Excellent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808" y="5612958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160" y="5652969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808" y="4823810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2089918" y="4943576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161" y="4833327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No output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7F2E2BD-64C8-4799-A977-B2C67577D4D1}"/>
              </a:ext>
            </a:extLst>
          </p:cNvPr>
          <p:cNvGrpSpPr/>
          <p:nvPr/>
        </p:nvGrpSpPr>
        <p:grpSpPr>
          <a:xfrm>
            <a:off x="6775392" y="3995861"/>
            <a:ext cx="4279351" cy="2528764"/>
            <a:chOff x="7064651" y="3865533"/>
            <a:chExt cx="4279351" cy="2528764"/>
          </a:xfrm>
        </p:grpSpPr>
        <p:pic>
          <p:nvPicPr>
            <p:cNvPr id="4098" name="Picture 2" descr="Ð ÐµÐ·ÑÐ»ÑÐ°Ñ Ñ Ð¸Ð·Ð¾Ð±ÑÐ°Ð¶ÐµÐ½Ð¸Ðµ Ð·Ð° 6 png">
              <a:extLst>
                <a:ext uri="{FF2B5EF4-FFF2-40B4-BE49-F238E27FC236}">
                  <a16:creationId xmlns:a16="http://schemas.microsoft.com/office/drawing/2014/main" id="{55555C36-B2A3-4E1B-8341-D14B460541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2296" y="3865533"/>
              <a:ext cx="1501706" cy="2153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A55922C6-6A36-4AE7-ACB1-C685FB17C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8027" y="4622615"/>
              <a:ext cx="1252481" cy="1771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Ð ÐµÐ·ÑÐ»ÑÐ°Ñ Ñ Ð¸Ð·Ð¾Ð±ÑÐ°Ð¶ÐµÐ½Ð¸Ðµ Ð·Ð° 6 png">
              <a:extLst>
                <a:ext uri="{FF2B5EF4-FFF2-40B4-BE49-F238E27FC236}">
                  <a16:creationId xmlns:a16="http://schemas.microsoft.com/office/drawing/2014/main" id="{3845CA7E-CF43-46FD-B23B-27D2E6889C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4651" y="3865533"/>
              <a:ext cx="1252482" cy="1778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2089918" y="5692982"/>
            <a:ext cx="370185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9553533-DC16-4A7F-B041-9FE80A5853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729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DC08BC-A3DA-4496-8178-837221B7F0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A69021-7F88-403C-A2A4-B79E9640F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8" name="Picture 2" descr="Ð ÐµÐ·ÑÐ»ÑÐ°Ñ Ñ Ð¸Ð·Ð¾Ð±ÑÐ°Ð¶ÐµÐ½Ð¸Ðµ Ð·Ð° 6 png">
            <a:extLst>
              <a:ext uri="{FF2B5EF4-FFF2-40B4-BE49-F238E27FC236}">
                <a16:creationId xmlns:a16="http://schemas.microsoft.com/office/drawing/2014/main" id="{20866895-1CC8-4B2F-8DF9-BA9E7A173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6000">
            <a:off x="8923149" y="3675107"/>
            <a:ext cx="1501706" cy="215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arallelogram 4"/>
          <p:cNvSpPr/>
          <p:nvPr/>
        </p:nvSpPr>
        <p:spPr bwMode="auto">
          <a:xfrm>
            <a:off x="3886200" y="609599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994287" y="1523999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898487" y="2057399"/>
            <a:ext cx="2240749" cy="1805077"/>
            <a:chOff x="4837112" y="1700123"/>
            <a:chExt cx="2240749" cy="1752600"/>
          </a:xfrm>
        </p:grpSpPr>
        <p:sp>
          <p:nvSpPr>
            <p:cNvPr id="20" name="Diamond 19"/>
            <p:cNvSpPr/>
            <p:nvPr/>
          </p:nvSpPr>
          <p:spPr bwMode="auto">
            <a:xfrm>
              <a:off x="4837112" y="1700123"/>
              <a:ext cx="2240749" cy="175260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06616" y="2363811"/>
              <a:ext cx="1930814" cy="418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grade &gt;</a:t>
              </a:r>
              <a:r>
                <a:rPr lang="bg-BG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</a:t>
              </a:r>
              <a:r>
                <a:rPr lang="it-IT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5.50</a:t>
              </a:r>
              <a:endParaRPr lang="en-US" sz="2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011834" y="3862475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139236" y="2959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34945" y="3768825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22223" y="2988884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3886200" y="4419600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6781800" y="2534575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11601E92-BEE8-4271-BF3E-DFACD4EF4D8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The else statement's block of code is executed </a:t>
            </a:r>
            <a:r>
              <a:rPr lang="en-US" sz="3200" b="1" dirty="0">
                <a:solidFill>
                  <a:schemeClr val="bg1"/>
                </a:solidFill>
              </a:rPr>
              <a:t>only if</a:t>
            </a:r>
            <a:r>
              <a:rPr lang="en-US" sz="3200" dirty="0"/>
              <a:t>     the previous statement(s) were </a:t>
            </a:r>
            <a:r>
              <a:rPr lang="en-US" sz="3200" b="1" dirty="0">
                <a:solidFill>
                  <a:schemeClr val="bg1"/>
                </a:solidFill>
              </a:rPr>
              <a:t>elevated to false</a:t>
            </a:r>
            <a:endParaRPr lang="bg-BG" sz="3200" b="1" dirty="0">
              <a:solidFill>
                <a:schemeClr val="bg1"/>
              </a:solidFill>
            </a:endParaRPr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endParaRPr lang="bg-BG" sz="2800" b="1" dirty="0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Use of If-else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2771" y="3002283"/>
            <a:ext cx="4876800" cy="2332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code block</a:t>
            </a:r>
            <a:endParaRPr lang="it-IT" sz="2800" b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code block</a:t>
            </a:r>
            <a:endParaRPr lang="bg-BG" sz="2800" b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it-IT" sz="28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7581000" y="3501474"/>
            <a:ext cx="1620000" cy="1334563"/>
          </a:xfrm>
          <a:custGeom>
            <a:avLst/>
            <a:gdLst>
              <a:gd name="connsiteX0" fmla="*/ 0 w 3342558"/>
              <a:gd name="connsiteY0" fmla="*/ 88902 h 533400"/>
              <a:gd name="connsiteX1" fmla="*/ 88902 w 3342558"/>
              <a:gd name="connsiteY1" fmla="*/ 0 h 533400"/>
              <a:gd name="connsiteX2" fmla="*/ 557093 w 3342558"/>
              <a:gd name="connsiteY2" fmla="*/ 0 h 533400"/>
              <a:gd name="connsiteX3" fmla="*/ 557093 w 3342558"/>
              <a:gd name="connsiteY3" fmla="*/ 0 h 533400"/>
              <a:gd name="connsiteX4" fmla="*/ 1392733 w 3342558"/>
              <a:gd name="connsiteY4" fmla="*/ 0 h 533400"/>
              <a:gd name="connsiteX5" fmla="*/ 3253656 w 3342558"/>
              <a:gd name="connsiteY5" fmla="*/ 0 h 533400"/>
              <a:gd name="connsiteX6" fmla="*/ 3342558 w 3342558"/>
              <a:gd name="connsiteY6" fmla="*/ 88902 h 533400"/>
              <a:gd name="connsiteX7" fmla="*/ 3342558 w 3342558"/>
              <a:gd name="connsiteY7" fmla="*/ 311150 h 533400"/>
              <a:gd name="connsiteX8" fmla="*/ 3342558 w 3342558"/>
              <a:gd name="connsiteY8" fmla="*/ 311150 h 533400"/>
              <a:gd name="connsiteX9" fmla="*/ 3342558 w 3342558"/>
              <a:gd name="connsiteY9" fmla="*/ 444500 h 533400"/>
              <a:gd name="connsiteX10" fmla="*/ 3342558 w 3342558"/>
              <a:gd name="connsiteY10" fmla="*/ 444498 h 533400"/>
              <a:gd name="connsiteX11" fmla="*/ 3253656 w 3342558"/>
              <a:gd name="connsiteY11" fmla="*/ 533400 h 533400"/>
              <a:gd name="connsiteX12" fmla="*/ 1392733 w 3342558"/>
              <a:gd name="connsiteY12" fmla="*/ 533400 h 533400"/>
              <a:gd name="connsiteX13" fmla="*/ 557093 w 3342558"/>
              <a:gd name="connsiteY13" fmla="*/ 533400 h 533400"/>
              <a:gd name="connsiteX14" fmla="*/ 557093 w 3342558"/>
              <a:gd name="connsiteY14" fmla="*/ 533400 h 533400"/>
              <a:gd name="connsiteX15" fmla="*/ 88902 w 3342558"/>
              <a:gd name="connsiteY15" fmla="*/ 533400 h 533400"/>
              <a:gd name="connsiteX16" fmla="*/ 0 w 3342558"/>
              <a:gd name="connsiteY16" fmla="*/ 444498 h 533400"/>
              <a:gd name="connsiteX17" fmla="*/ 0 w 3342558"/>
              <a:gd name="connsiteY17" fmla="*/ 444500 h 533400"/>
              <a:gd name="connsiteX18" fmla="*/ -3014686 w 3342558"/>
              <a:gd name="connsiteY18" fmla="*/ 780274 h 533400"/>
              <a:gd name="connsiteX19" fmla="*/ 0 w 3342558"/>
              <a:gd name="connsiteY19" fmla="*/ 311150 h 533400"/>
              <a:gd name="connsiteX20" fmla="*/ 0 w 3342558"/>
              <a:gd name="connsiteY20" fmla="*/ 88902 h 533400"/>
              <a:gd name="connsiteX0" fmla="*/ 0 w 3342558"/>
              <a:gd name="connsiteY0" fmla="*/ 88902 h 533400"/>
              <a:gd name="connsiteX1" fmla="*/ 88902 w 3342558"/>
              <a:gd name="connsiteY1" fmla="*/ 0 h 533400"/>
              <a:gd name="connsiteX2" fmla="*/ 557093 w 3342558"/>
              <a:gd name="connsiteY2" fmla="*/ 0 h 533400"/>
              <a:gd name="connsiteX3" fmla="*/ 557093 w 3342558"/>
              <a:gd name="connsiteY3" fmla="*/ 0 h 533400"/>
              <a:gd name="connsiteX4" fmla="*/ 1392733 w 3342558"/>
              <a:gd name="connsiteY4" fmla="*/ 0 h 533400"/>
              <a:gd name="connsiteX5" fmla="*/ 3253656 w 3342558"/>
              <a:gd name="connsiteY5" fmla="*/ 0 h 533400"/>
              <a:gd name="connsiteX6" fmla="*/ 3342558 w 3342558"/>
              <a:gd name="connsiteY6" fmla="*/ 88902 h 533400"/>
              <a:gd name="connsiteX7" fmla="*/ 3342558 w 3342558"/>
              <a:gd name="connsiteY7" fmla="*/ 311150 h 533400"/>
              <a:gd name="connsiteX8" fmla="*/ 3342558 w 3342558"/>
              <a:gd name="connsiteY8" fmla="*/ 311150 h 533400"/>
              <a:gd name="connsiteX9" fmla="*/ 3342558 w 3342558"/>
              <a:gd name="connsiteY9" fmla="*/ 444500 h 533400"/>
              <a:gd name="connsiteX10" fmla="*/ 3342558 w 3342558"/>
              <a:gd name="connsiteY10" fmla="*/ 444498 h 533400"/>
              <a:gd name="connsiteX11" fmla="*/ 3253656 w 3342558"/>
              <a:gd name="connsiteY11" fmla="*/ 533400 h 533400"/>
              <a:gd name="connsiteX12" fmla="*/ 1392733 w 3342558"/>
              <a:gd name="connsiteY12" fmla="*/ 533400 h 533400"/>
              <a:gd name="connsiteX13" fmla="*/ 557093 w 3342558"/>
              <a:gd name="connsiteY13" fmla="*/ 533400 h 533400"/>
              <a:gd name="connsiteX14" fmla="*/ 557093 w 3342558"/>
              <a:gd name="connsiteY14" fmla="*/ 533400 h 533400"/>
              <a:gd name="connsiteX15" fmla="*/ 88902 w 3342558"/>
              <a:gd name="connsiteY15" fmla="*/ 533400 h 533400"/>
              <a:gd name="connsiteX16" fmla="*/ 0 w 3342558"/>
              <a:gd name="connsiteY16" fmla="*/ 444498 h 533400"/>
              <a:gd name="connsiteX17" fmla="*/ 0 w 3342558"/>
              <a:gd name="connsiteY17" fmla="*/ 444500 h 533400"/>
              <a:gd name="connsiteX18" fmla="*/ 0 w 3342558"/>
              <a:gd name="connsiteY18" fmla="*/ 311150 h 533400"/>
              <a:gd name="connsiteX19" fmla="*/ 0 w 3342558"/>
              <a:gd name="connsiteY19" fmla="*/ 889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342558" h="533400">
                <a:moveTo>
                  <a:pt x="0" y="88902"/>
                </a:moveTo>
                <a:cubicBezTo>
                  <a:pt x="0" y="39803"/>
                  <a:pt x="39803" y="0"/>
                  <a:pt x="88902" y="0"/>
                </a:cubicBezTo>
                <a:lnTo>
                  <a:pt x="557093" y="0"/>
                </a:lnTo>
                <a:lnTo>
                  <a:pt x="557093" y="0"/>
                </a:lnTo>
                <a:lnTo>
                  <a:pt x="1392733" y="0"/>
                </a:lnTo>
                <a:lnTo>
                  <a:pt x="3253656" y="0"/>
                </a:lnTo>
                <a:cubicBezTo>
                  <a:pt x="3302755" y="0"/>
                  <a:pt x="3342558" y="39803"/>
                  <a:pt x="3342558" y="88902"/>
                </a:cubicBezTo>
                <a:lnTo>
                  <a:pt x="3342558" y="311150"/>
                </a:lnTo>
                <a:lnTo>
                  <a:pt x="3342558" y="311150"/>
                </a:lnTo>
                <a:lnTo>
                  <a:pt x="3342558" y="444500"/>
                </a:lnTo>
                <a:lnTo>
                  <a:pt x="3342558" y="444498"/>
                </a:lnTo>
                <a:cubicBezTo>
                  <a:pt x="3342558" y="493597"/>
                  <a:pt x="3302755" y="533400"/>
                  <a:pt x="3253656" y="533400"/>
                </a:cubicBezTo>
                <a:lnTo>
                  <a:pt x="1392733" y="533400"/>
                </a:lnTo>
                <a:lnTo>
                  <a:pt x="557093" y="533400"/>
                </a:lnTo>
                <a:lnTo>
                  <a:pt x="557093" y="533400"/>
                </a:lnTo>
                <a:lnTo>
                  <a:pt x="88902" y="533400"/>
                </a:lnTo>
                <a:cubicBezTo>
                  <a:pt x="39803" y="533400"/>
                  <a:pt x="0" y="493597"/>
                  <a:pt x="0" y="444498"/>
                </a:cubicBezTo>
                <a:lnTo>
                  <a:pt x="0" y="444500"/>
                </a:lnTo>
                <a:lnTo>
                  <a:pt x="0" y="311150"/>
                </a:lnTo>
                <a:lnTo>
                  <a:pt x="0" y="8890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code block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7917B39-4166-447E-B50F-2F10392275A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76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588" y="1196125"/>
            <a:ext cx="11815018" cy="5201066"/>
          </a:xfrm>
        </p:spPr>
        <p:txBody>
          <a:bodyPr/>
          <a:lstStyle/>
          <a:p>
            <a:r>
              <a:rPr lang="en-US" sz="3600" dirty="0"/>
              <a:t>Good practice is when each statement has strict block of     code defined to be executed with</a:t>
            </a:r>
            <a:r>
              <a:rPr lang="bg-BG" sz="3600" dirty="0"/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brackets</a:t>
            </a:r>
            <a:endParaRPr lang="bg-BG" sz="3600" dirty="0"/>
          </a:p>
          <a:p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63286" y="2531696"/>
            <a:ext cx="7315200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char color[10] = "red";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  if (0 == strcmp(color, "red"))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    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printf</a:t>
            </a:r>
            <a:r>
              <a:rPr lang="it-IT" sz="2400" b="1" noProof="1">
                <a:latin typeface="Consolas" pitchFamily="49" charset="0"/>
              </a:rPr>
              <a:t>("tomato\n");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  else if (0 == strcmp(color, "yellow"))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    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printf</a:t>
            </a:r>
            <a:r>
              <a:rPr lang="it-IT" sz="2400" b="1" noProof="1">
                <a:latin typeface="Consolas" pitchFamily="49" charset="0"/>
              </a:rPr>
              <a:t>("banana\n");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printf</a:t>
            </a:r>
            <a:r>
              <a:rPr lang="it-IT" sz="2400" b="1" noProof="1">
                <a:latin typeface="Consolas" pitchFamily="49" charset="0"/>
              </a:rPr>
              <a:t>("bye\n");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Statement Block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A9C38-2DBC-4980-BEF0-48867A082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838" y="2614504"/>
            <a:ext cx="4083153" cy="2029496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8" name="Speech Bubble: Rectangle with Corners Rounded 4">
            <a:extLst>
              <a:ext uri="{FF2B5EF4-FFF2-40B4-BE49-F238E27FC236}">
                <a16:creationId xmlns:a16="http://schemas.microsoft.com/office/drawing/2014/main" id="{1F5747C0-91EB-46A4-95CB-6B12C2531C8B}"/>
              </a:ext>
            </a:extLst>
          </p:cNvPr>
          <p:cNvSpPr/>
          <p:nvPr/>
        </p:nvSpPr>
        <p:spPr bwMode="auto">
          <a:xfrm>
            <a:off x="3216000" y="5343498"/>
            <a:ext cx="4751786" cy="1043326"/>
          </a:xfrm>
          <a:prstGeom prst="wedgeRoundRectCallout">
            <a:avLst>
              <a:gd name="adj1" fmla="val -33938"/>
              <a:gd name="adj2" fmla="val -893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dirty="0">
                <a:solidFill>
                  <a:srgbClr val="FFFFFF"/>
                </a:solidFill>
              </a:rPr>
              <a:t>This line is executed in each case</a:t>
            </a:r>
            <a:endParaRPr lang="bg-BG" sz="27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6EFDBA-B09D-4A7A-8FA2-D408AEE62A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09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Statement Block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9" y="2685770"/>
            <a:ext cx="7315200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char color[10] = "red";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(0 == strcmp(color, "red"))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 printf("tomato\n");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 printf("strawberry\n");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else if (0 == strcmp(color, "yellow")) 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 printf("banana\n");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 printf("bye\n");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60EA0B-CEBB-4EA3-99A1-37C57A4BC020}"/>
              </a:ext>
            </a:extLst>
          </p:cNvPr>
          <p:cNvSpPr/>
          <p:nvPr/>
        </p:nvSpPr>
        <p:spPr>
          <a:xfrm>
            <a:off x="191943" y="1279559"/>
            <a:ext cx="116126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066" lvl="1" indent="-533066">
              <a:buFont typeface="Wingdings" panose="05000000000000000000" pitchFamily="2" charset="2"/>
              <a:buChar char="§"/>
            </a:pPr>
            <a:r>
              <a:rPr lang="en-US" sz="3600" dirty="0"/>
              <a:t>Strict definition of statement block makes the code easier to read</a:t>
            </a:r>
          </a:p>
          <a:p>
            <a:endParaRPr lang="bg-BG" sz="3600" dirty="0"/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6551205" y="2634487"/>
            <a:ext cx="3552482" cy="1189629"/>
          </a:xfrm>
          <a:prstGeom prst="wedgeRoundRectCallout">
            <a:avLst>
              <a:gd name="adj1" fmla="val -59549"/>
              <a:gd name="adj2" fmla="val 500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accent6">
                <a:lumMod val="5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the code inside the block is executed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421054-DD94-4F19-9E8F-AF09F2601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989" y="4041422"/>
            <a:ext cx="4094748" cy="198680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AC163733-6ECB-4D48-8250-EF90AA997B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418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Program that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Reads two numbers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Prints</a:t>
            </a:r>
            <a:r>
              <a:rPr lang="bg-BG" dirty="0"/>
              <a:t> </a:t>
            </a:r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Greater number: </a:t>
            </a:r>
            <a:r>
              <a:rPr lang="en-US" dirty="0"/>
              <a:t>"</a:t>
            </a:r>
            <a:endParaRPr lang="bg-BG" dirty="0"/>
          </a:p>
          <a:p>
            <a:pPr lvl="1"/>
            <a:r>
              <a:rPr lang="en-US" dirty="0"/>
              <a:t>And the </a:t>
            </a:r>
            <a:r>
              <a:rPr lang="en-US" b="1" dirty="0">
                <a:solidFill>
                  <a:schemeClr val="bg1"/>
                </a:solidFill>
              </a:rPr>
              <a:t>grater of the numbers</a:t>
            </a:r>
          </a:p>
          <a:p>
            <a:r>
              <a:rPr lang="en-US" dirty="0"/>
              <a:t>Examples: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Greater Number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99802E-FAA3-4F0C-9B2B-21C1D2846755}"/>
              </a:ext>
            </a:extLst>
          </p:cNvPr>
          <p:cNvGrpSpPr/>
          <p:nvPr/>
        </p:nvGrpSpPr>
        <p:grpSpPr>
          <a:xfrm>
            <a:off x="1116831" y="4876801"/>
            <a:ext cx="4951504" cy="1138773"/>
            <a:chOff x="1141412" y="4738550"/>
            <a:chExt cx="4243171" cy="7443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ADA18B-75A6-43C0-BE1F-B879AE5AF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412" y="4738550"/>
              <a:ext cx="381000" cy="7443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5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8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6" name="Right Arrow 11">
              <a:extLst>
                <a:ext uri="{FF2B5EF4-FFF2-40B4-BE49-F238E27FC236}">
                  <a16:creationId xmlns:a16="http://schemas.microsoft.com/office/drawing/2014/main" id="{91BA3807-E394-4F37-B52A-BB877C5ED1E1}"/>
                </a:ext>
              </a:extLst>
            </p:cNvPr>
            <p:cNvSpPr/>
            <p:nvPr/>
          </p:nvSpPr>
          <p:spPr>
            <a:xfrm>
              <a:off x="1702470" y="5023112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D5B51C-2ECB-4B8F-9DFF-BECC38526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907" y="4967982"/>
              <a:ext cx="381000" cy="33885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8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3AAB06-2565-401E-98EB-780E7636E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745" y="4738550"/>
              <a:ext cx="381000" cy="7443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noProof="1">
                  <a:latin typeface="Consolas" panose="020B0609020204030204" pitchFamily="49" charset="0"/>
                </a:rPr>
                <a:t>7</a:t>
              </a:r>
              <a:endParaRPr lang="bg-BG" sz="3400" b="1" noProof="1">
                <a:latin typeface="Consolas" panose="020B0609020204030204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3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9" name="Right Arrow 11">
              <a:extLst>
                <a:ext uri="{FF2B5EF4-FFF2-40B4-BE49-F238E27FC236}">
                  <a16:creationId xmlns:a16="http://schemas.microsoft.com/office/drawing/2014/main" id="{27F55289-FEFF-4505-A449-8AABEE27C818}"/>
                </a:ext>
              </a:extLst>
            </p:cNvPr>
            <p:cNvSpPr/>
            <p:nvPr/>
          </p:nvSpPr>
          <p:spPr>
            <a:xfrm>
              <a:off x="4427305" y="5012040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B4AACC-5302-466A-86FB-25619E328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583" y="4956910"/>
              <a:ext cx="381000" cy="33885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7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15833" y="1989000"/>
            <a:ext cx="3979887" cy="4309650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DE0FAEC5-2D2E-4CD0-A3BD-9665D1A134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965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988901" y="625981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Submit your solution</a:t>
            </a:r>
            <a:r>
              <a:rPr lang="bg-BG" sz="2400" dirty="0"/>
              <a:t>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https://judge.softuni.bg/Contests/Practice/Index/2278#1</a:t>
            </a:r>
            <a:endParaRPr lang="en-US" sz="2400" dirty="0"/>
          </a:p>
        </p:txBody>
      </p:sp>
      <p:sp>
        <p:nvSpPr>
          <p:cNvPr id="6" name="Parallelogram 5"/>
          <p:cNvSpPr/>
          <p:nvPr/>
        </p:nvSpPr>
        <p:spPr bwMode="auto">
          <a:xfrm>
            <a:off x="4648200" y="685799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756287" y="1600199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660487" y="2133599"/>
            <a:ext cx="2240749" cy="1805077"/>
            <a:chOff x="4837112" y="1700123"/>
            <a:chExt cx="2240749" cy="1752600"/>
          </a:xfrm>
        </p:grpSpPr>
        <p:sp>
          <p:nvSpPr>
            <p:cNvPr id="10" name="Diamond 9"/>
            <p:cNvSpPr/>
            <p:nvPr/>
          </p:nvSpPr>
          <p:spPr bwMode="auto">
            <a:xfrm>
              <a:off x="4837112" y="1700123"/>
              <a:ext cx="2240749" cy="175260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03812" y="2328384"/>
              <a:ext cx="1621748" cy="388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5773834" y="3938675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901236" y="30361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30170" y="3814175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96966" y="3029339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16" name="Parallelogram 15"/>
          <p:cNvSpPr/>
          <p:nvPr/>
        </p:nvSpPr>
        <p:spPr bwMode="auto">
          <a:xfrm>
            <a:off x="4648200" y="4495800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17" name="Parallelogram 16"/>
          <p:cNvSpPr/>
          <p:nvPr/>
        </p:nvSpPr>
        <p:spPr bwMode="auto">
          <a:xfrm>
            <a:off x="7660668" y="2575402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6ED80D29-6368-457F-BEE7-04EB2553E2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7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Program that</a:t>
            </a:r>
            <a:r>
              <a:rPr lang="bg-BG" sz="3200" dirty="0"/>
              <a:t>: </a:t>
            </a:r>
          </a:p>
          <a:p>
            <a:pPr lvl="1"/>
            <a:r>
              <a:rPr lang="en-US" sz="3000" dirty="0"/>
              <a:t>Checks if number is even or odd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000" dirty="0"/>
              <a:t>If it is even print -</a:t>
            </a:r>
            <a:r>
              <a:rPr lang="bg-BG" sz="3000" dirty="0"/>
              <a:t>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even</a:t>
            </a:r>
            <a:r>
              <a:rPr lang="en-US" sz="3000" dirty="0"/>
              <a:t>"</a:t>
            </a:r>
          </a:p>
          <a:p>
            <a:pPr lvl="1"/>
            <a:r>
              <a:rPr lang="en-US" sz="3000" dirty="0"/>
              <a:t>If it is odd print -</a:t>
            </a:r>
            <a:r>
              <a:rPr lang="bg-BG" sz="3000" dirty="0"/>
              <a:t>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odd</a:t>
            </a:r>
            <a:r>
              <a:rPr lang="en-US" sz="3000" dirty="0"/>
              <a:t>"</a:t>
            </a:r>
            <a:endParaRPr lang="bg-BG" sz="3000" dirty="0"/>
          </a:p>
          <a:p>
            <a:r>
              <a:rPr lang="en-US" sz="3200" dirty="0"/>
              <a:t>Examples</a:t>
            </a:r>
            <a:r>
              <a:rPr lang="bg-BG" sz="3200" dirty="0"/>
              <a:t>:</a:t>
            </a:r>
          </a:p>
          <a:p>
            <a:pPr marL="0" indent="0">
              <a:buNone/>
            </a:pPr>
            <a:endParaRPr lang="en-US" sz="3200" dirty="0"/>
          </a:p>
          <a:p>
            <a:pPr marL="377887" lvl="1" indent="0">
              <a:buNone/>
            </a:pPr>
            <a:endParaRPr lang="en-US" sz="30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 or Odd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985" y="4699884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1937914" y="4847194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597" y="4699884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984" y="5643917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1937914" y="5804749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595" y="5657439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odd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E074A9-6067-4F78-B446-16FC25CBE47A}"/>
              </a:ext>
            </a:extLst>
          </p:cNvPr>
          <p:cNvGrpSpPr/>
          <p:nvPr/>
        </p:nvGrpSpPr>
        <p:grpSpPr>
          <a:xfrm>
            <a:off x="7153305" y="2783786"/>
            <a:ext cx="4209777" cy="3350107"/>
            <a:chOff x="7151716" y="2783785"/>
            <a:chExt cx="4209777" cy="3350107"/>
          </a:xfrm>
        </p:grpSpPr>
        <p:pic>
          <p:nvPicPr>
            <p:cNvPr id="5122" name="Picture 2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1F26EB22-37C4-445E-A120-DE0C4A0B66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3270" y="2783785"/>
              <a:ext cx="2238223" cy="2652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Ð ÐµÐ·ÑÐ»ÑÐ°Ñ Ñ Ð¸Ð·Ð¾Ð±ÑÐ°Ð¶ÐµÐ½Ð¸Ðµ Ð·Ð° 4 toy story png">
              <a:extLst>
                <a:ext uri="{FF2B5EF4-FFF2-40B4-BE49-F238E27FC236}">
                  <a16:creationId xmlns:a16="http://schemas.microsoft.com/office/drawing/2014/main" id="{D2FC79D1-5560-4640-94F8-ACE1C44493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36398">
              <a:off x="7151716" y="3964927"/>
              <a:ext cx="1574006" cy="2168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C32C6771-8BC9-4CE6-8A52-7DD6592864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15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29000" y="1820459"/>
            <a:ext cx="5334000" cy="3713682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000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/>
              <a:t>int num;</a:t>
            </a:r>
          </a:p>
          <a:p>
            <a:pPr eaLnBrk="0" hangingPunct="0">
              <a:lnSpc>
                <a:spcPct val="1000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/>
              <a:t>scanf("%d", &amp;num);</a:t>
            </a:r>
          </a:p>
          <a:p>
            <a:pPr eaLnBrk="0" hangingPunct="0">
              <a:lnSpc>
                <a:spcPct val="1000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/>
              <a:t>if (num</a:t>
            </a:r>
            <a:r>
              <a:rPr lang="en-US" sz="2700">
                <a:solidFill>
                  <a:schemeClr val="bg1"/>
                </a:solidFill>
              </a:rPr>
              <a:t> % </a:t>
            </a:r>
            <a:r>
              <a:rPr lang="en-US" sz="2700"/>
              <a:t>2</a:t>
            </a:r>
            <a:r>
              <a:rPr lang="en-US" sz="2700">
                <a:solidFill>
                  <a:schemeClr val="bg1"/>
                </a:solidFill>
              </a:rPr>
              <a:t> == </a:t>
            </a:r>
            <a:r>
              <a:rPr lang="en-US" sz="2700"/>
              <a:t>0) {</a:t>
            </a:r>
          </a:p>
          <a:p>
            <a:pPr eaLnBrk="0" hangingPunct="0">
              <a:lnSpc>
                <a:spcPct val="1000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/>
              <a:t>  printf("even\n");</a:t>
            </a:r>
          </a:p>
          <a:p>
            <a:pPr eaLnBrk="0" hangingPunct="0">
              <a:lnSpc>
                <a:spcPct val="1000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/>
              <a:t>} else </a:t>
            </a:r>
            <a:r>
              <a:rPr lang="en-US" sz="2700" dirty="0"/>
              <a:t>{</a:t>
            </a:r>
          </a:p>
          <a:p>
            <a:pPr eaLnBrk="0" hangingPunct="0">
              <a:lnSpc>
                <a:spcPct val="1000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/>
              <a:t>  printf("odd\n");</a:t>
            </a:r>
          </a:p>
          <a:p>
            <a:pPr eaLnBrk="0" hangingPunct="0">
              <a:lnSpc>
                <a:spcPct val="1000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/>
              <a:t>}</a:t>
            </a:r>
            <a:endParaRPr lang="en-US" sz="27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 or Odd – Solution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E22A52C-6FEB-484C-8EA7-7347B27F8EC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71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2A6E6-45DB-46FD-AA78-1DD8F11F12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Chaining If-else</a:t>
            </a:r>
            <a:endParaRPr lang="bg-B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272" y="1219201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4781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DD21-1510-461E-8B0F-15A9CF63E6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bg-BG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47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927138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if/else-if/else…</a:t>
            </a:r>
            <a:r>
              <a:rPr lang="en-US" sz="3000" dirty="0"/>
              <a:t> can be chained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457200" indent="-457200">
              <a:lnSpc>
                <a:spcPct val="100000"/>
              </a:lnSpc>
            </a:pPr>
            <a:r>
              <a:rPr lang="en-US" sz="3000" dirty="0"/>
              <a:t>Important here is to note that if </a:t>
            </a:r>
            <a:r>
              <a:rPr lang="en-US" sz="3000" b="1" dirty="0">
                <a:solidFill>
                  <a:schemeClr val="bg1"/>
                </a:solidFill>
              </a:rPr>
              <a:t>one </a:t>
            </a:r>
            <a:r>
              <a:rPr lang="en-US" sz="3000" dirty="0"/>
              <a:t>of the condition is        true</a:t>
            </a:r>
            <a:r>
              <a:rPr lang="en-US" sz="3000" b="1" dirty="0">
                <a:solidFill>
                  <a:schemeClr val="bg1"/>
                </a:solidFill>
              </a:rPr>
              <a:t> none</a:t>
            </a:r>
            <a:r>
              <a:rPr lang="en-US" sz="3000" dirty="0"/>
              <a:t> of the rest will be </a:t>
            </a:r>
            <a:r>
              <a:rPr lang="en-US" sz="3000" b="1" dirty="0">
                <a:solidFill>
                  <a:schemeClr val="bg1"/>
                </a:solidFill>
              </a:rPr>
              <a:t>checked or executed</a:t>
            </a:r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Chaining If-else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237" y="1905000"/>
            <a:ext cx="3868964" cy="340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...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statement code</a:t>
            </a:r>
            <a:endParaRPr lang="it-IT" sz="2400" b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statement code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(...)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statement code</a:t>
            </a: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810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41821C0-E9A4-4B1C-9A18-843540A2DC5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2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Chaining If-else – Example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502211"/>
            <a:ext cx="6019800" cy="35318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int a = 7;</a:t>
            </a:r>
          </a:p>
          <a:p>
            <a:pPr defTabSz="1218438" eaLnBrk="0" latinLnBrk="1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2400" b="1" noProof="1">
                <a:latin typeface="Consolas" pitchFamily="49" charset="0"/>
              </a:rPr>
              <a:t> (a &gt; 4)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eaLnBrk="0" latinLnBrk="1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    printf("Bigger than 4\n");</a:t>
            </a:r>
          </a:p>
          <a:p>
            <a:pPr defTabSz="1218438" eaLnBrk="0" latinLnBrk="1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en-US" sz="2400" b="1" noProof="1">
                <a:latin typeface="Consolas" pitchFamily="49" charset="0"/>
              </a:rPr>
              <a:t> else if (a &gt; 5) {</a:t>
            </a:r>
          </a:p>
          <a:p>
            <a:pPr defTabSz="1218438" eaLnBrk="0" latinLnBrk="1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    printf("Bigger than 5\n");</a:t>
            </a:r>
          </a:p>
          <a:p>
            <a:pPr defTabSz="1218438" eaLnBrk="0" latinLnBrk="1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} else if (a == 7) {</a:t>
            </a:r>
          </a:p>
          <a:p>
            <a:pPr defTabSz="1218438" eaLnBrk="0" latinLnBrk="1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    printf("Equal to 7\n");</a:t>
            </a:r>
          </a:p>
          <a:p>
            <a:pPr defTabSz="1218438" eaLnBrk="0" latinLnBrk="1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}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3152" y="1048155"/>
            <a:ext cx="1043990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Here the first condition is true so the program will execute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     the following block and then skip the rest statements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303FA91-00F3-4991-B2F4-CC72411CE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6488" y="3429000"/>
            <a:ext cx="3345625" cy="1219200"/>
          </a:xfrm>
          <a:prstGeom prst="wedgeRoundRectCallout">
            <a:avLst>
              <a:gd name="adj1" fmla="val -70914"/>
              <a:gd name="adj2" fmla="val -348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output is: "Bigger than 4"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2949987-A753-497E-9BA4-120EB3F1A1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13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F3B1B-7DB9-4F86-8747-6DAEF886D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Program that</a:t>
            </a:r>
            <a:r>
              <a:rPr lang="bg-BG" sz="32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Reads a number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Checks the number in the range </a:t>
            </a:r>
            <a:r>
              <a:rPr lang="en-US" sz="3000" b="1" dirty="0"/>
              <a:t>[</a:t>
            </a:r>
            <a:r>
              <a:rPr lang="bg-BG" sz="3000" b="1" dirty="0"/>
              <a:t>1,9</a:t>
            </a:r>
            <a:r>
              <a:rPr lang="en-US" sz="3000" b="1" dirty="0"/>
              <a:t>]</a:t>
            </a:r>
            <a:endParaRPr lang="bg-BG" sz="3000" b="1" dirty="0"/>
          </a:p>
          <a:p>
            <a:pPr lvl="1">
              <a:lnSpc>
                <a:spcPct val="100000"/>
              </a:lnSpc>
            </a:pPr>
            <a:r>
              <a:rPr lang="en-US" sz="3000" dirty="0"/>
              <a:t>If the number is</a:t>
            </a:r>
            <a:r>
              <a:rPr lang="bg-BG" sz="3000" dirty="0"/>
              <a:t> </a:t>
            </a:r>
            <a:r>
              <a:rPr lang="en-US" sz="3000" dirty="0"/>
              <a:t>greater than </a:t>
            </a:r>
            <a:r>
              <a:rPr lang="bg-BG" sz="3000" b="1" dirty="0"/>
              <a:t>9</a:t>
            </a:r>
            <a:r>
              <a:rPr lang="en-US" sz="3000" b="1" dirty="0"/>
              <a:t> </a:t>
            </a:r>
            <a:r>
              <a:rPr lang="en-US" sz="3000" dirty="0"/>
              <a:t>print</a:t>
            </a:r>
            <a:r>
              <a:rPr lang="en-US" sz="3000" b="1" dirty="0"/>
              <a:t> </a:t>
            </a:r>
            <a:r>
              <a:rPr lang="en-US" sz="3000" dirty="0"/>
              <a:t>"number too big"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Otherwise print the number name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Examples</a:t>
            </a:r>
            <a:r>
              <a:rPr lang="bg-BG" sz="3200" dirty="0"/>
              <a:t>: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bg-BG" sz="30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 1…9 to Text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389" y="5375922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F8E0C-6B95-4567-B5C3-237CD1881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9916" y="5370923"/>
            <a:ext cx="15167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A76C13AD-4C64-4614-8B2E-DE0A09A46015}"/>
              </a:ext>
            </a:extLst>
          </p:cNvPr>
          <p:cNvSpPr/>
          <p:nvPr/>
        </p:nvSpPr>
        <p:spPr>
          <a:xfrm>
            <a:off x="2271125" y="5498499"/>
            <a:ext cx="306250" cy="268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A6E1B-A7E8-4303-8FC8-3021F9453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894" y="5373433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5CFD6-BE33-454A-B678-35664097E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5698" y="5400265"/>
            <a:ext cx="31081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number too big</a:t>
            </a: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551FB92F-315E-4BBC-8C4C-3FAA9DB3BA0E}"/>
              </a:ext>
            </a:extLst>
          </p:cNvPr>
          <p:cNvSpPr/>
          <p:nvPr/>
        </p:nvSpPr>
        <p:spPr>
          <a:xfrm>
            <a:off x="6818142" y="5495653"/>
            <a:ext cx="305109" cy="269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E173CD77-D082-4BE8-BF09-260860C5CE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329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4215" y="1828801"/>
            <a:ext cx="9503571" cy="4287685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/>
              <a:t>int num;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/>
              <a:t>scanf("%d", &amp;num);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>
                <a:solidFill>
                  <a:schemeClr val="bg1"/>
                </a:solidFill>
              </a:rPr>
              <a:t>if </a:t>
            </a:r>
            <a:r>
              <a:rPr lang="en-US" sz="2800"/>
              <a:t>(num</a:t>
            </a:r>
            <a:r>
              <a:rPr lang="en-US" sz="2800">
                <a:solidFill>
                  <a:schemeClr val="bg1"/>
                </a:solidFill>
              </a:rPr>
              <a:t> == </a:t>
            </a:r>
            <a:r>
              <a:rPr lang="en-US" sz="2800"/>
              <a:t>1)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/>
              <a:t>printf("one\n");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>
                <a:solidFill>
                  <a:schemeClr val="bg1"/>
                </a:solidFill>
              </a:rPr>
              <a:t>else if </a:t>
            </a:r>
            <a:r>
              <a:rPr lang="en-US" sz="2800"/>
              <a:t>(num </a:t>
            </a:r>
            <a:r>
              <a:rPr lang="en-US" sz="2800">
                <a:solidFill>
                  <a:schemeClr val="bg1"/>
                </a:solidFill>
              </a:rPr>
              <a:t>== </a:t>
            </a:r>
            <a:r>
              <a:rPr lang="en-US" sz="2800"/>
              <a:t>2)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/>
              <a:t>printf("two\n");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>
                <a:solidFill>
                  <a:schemeClr val="bg1"/>
                </a:solidFill>
              </a:rPr>
              <a:t>else if </a:t>
            </a:r>
            <a:r>
              <a:rPr lang="en-US" sz="2800"/>
              <a:t>(num </a:t>
            </a:r>
            <a:r>
              <a:rPr lang="en-US" sz="2800">
                <a:solidFill>
                  <a:schemeClr val="bg1"/>
                </a:solidFill>
              </a:rPr>
              <a:t>== </a:t>
            </a:r>
            <a:r>
              <a:rPr lang="en-US" sz="2800"/>
              <a:t>3) printf("three\n");</a:t>
            </a:r>
            <a:endParaRPr lang="en-US" sz="2800" dirty="0"/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>
                <a:solidFill>
                  <a:schemeClr val="accent2"/>
                </a:solidFill>
              </a:rPr>
              <a:t>// TODO</a:t>
            </a:r>
            <a:r>
              <a:rPr lang="en-US" sz="2800" dirty="0">
                <a:solidFill>
                  <a:schemeClr val="accent2"/>
                </a:solidFill>
              </a:rPr>
              <a:t>: add more conditions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>
                <a:solidFill>
                  <a:schemeClr val="bg1"/>
                </a:solidFill>
              </a:rPr>
              <a:t>else </a:t>
            </a:r>
            <a:r>
              <a:rPr lang="en-US" sz="2800"/>
              <a:t>printf("number too big\n");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 1…9 to Text – Solution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81DCA34-877D-4FC9-98FA-6FD602B476F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0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6AD6-32E2-4E48-A016-CC447F32D7F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Conditional Statements</a:t>
            </a:r>
            <a:endParaRPr lang="bg-B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356F804B-2214-4D8A-855B-19258D277BB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Demo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893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B0F8E-F260-45E4-A311-50D0C3E7C85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Variable Scope</a:t>
            </a:r>
            <a:endParaRPr lang="bg-BG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95" y="1400332"/>
            <a:ext cx="2593411" cy="247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Part of the code where the variable is usable</a:t>
            </a:r>
          </a:p>
          <a:p>
            <a:pPr marL="1371029" lvl="2" indent="-457200"/>
            <a:r>
              <a:rPr lang="en-US" dirty="0"/>
              <a:t>Example</a:t>
            </a:r>
            <a:r>
              <a:rPr lang="en-US"/>
              <a:t>: variable </a:t>
            </a:r>
            <a:r>
              <a:rPr lang="en-US" b="1">
                <a:latin typeface="Consolas" panose="020B0609020204030204" pitchFamily="49" charset="0"/>
              </a:rPr>
              <a:t>salary</a:t>
            </a:r>
            <a:r>
              <a:rPr lang="en-US"/>
              <a:t> </a:t>
            </a:r>
            <a:r>
              <a:rPr lang="en-US" dirty="0"/>
              <a:t>is declared only for the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/>
              <a:t>-statement    </a:t>
            </a:r>
            <a:r>
              <a:rPr lang="en-US"/>
              <a:t>code block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/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881248-902E-4CD3-8362-E0C481902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5400" y="3105743"/>
            <a:ext cx="9601200" cy="3296581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/>
              <a:t>char current_day[10] = "</a:t>
            </a:r>
            <a:r>
              <a:rPr lang="en-US" sz="2400" dirty="0"/>
              <a:t>Monday";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if (</a:t>
            </a:r>
            <a:r>
              <a:rPr lang="en-US" sz="2400"/>
              <a:t>strcmp(current_day, "</a:t>
            </a:r>
            <a:r>
              <a:rPr lang="en-US" sz="2400" dirty="0"/>
              <a:t>Monday") == </a:t>
            </a:r>
            <a:r>
              <a:rPr lang="en-US" sz="2400"/>
              <a:t>0) </a:t>
            </a:r>
            <a:r>
              <a:rPr lang="en-US" sz="2400">
                <a:solidFill>
                  <a:schemeClr val="bg1"/>
                </a:solidFill>
              </a:rPr>
              <a:t>{</a:t>
            </a:r>
            <a:endParaRPr lang="en-US" sz="2400" dirty="0">
              <a:solidFill>
                <a:schemeClr val="bg1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double </a:t>
            </a:r>
            <a:r>
              <a:rPr lang="en-US" sz="2400" dirty="0">
                <a:solidFill>
                  <a:schemeClr val="bg1"/>
                </a:solidFill>
              </a:rPr>
              <a:t>salary</a:t>
            </a:r>
            <a:r>
              <a:rPr lang="en-US" sz="2400" dirty="0"/>
              <a:t>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bg1"/>
                </a:solidFill>
              </a:rPr>
              <a:t>    </a:t>
            </a:r>
            <a:r>
              <a:rPr lang="en-US" sz="2400" dirty="0"/>
              <a:t>scanf("%lf", &amp;</a:t>
            </a:r>
            <a:r>
              <a:rPr lang="en-US" sz="2400" dirty="0">
                <a:solidFill>
                  <a:schemeClr val="bg1"/>
                </a:solidFill>
              </a:rPr>
              <a:t>salary</a:t>
            </a:r>
            <a:r>
              <a:rPr lang="en-US" sz="2400" dirty="0"/>
              <a:t>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printf("%lf\n", </a:t>
            </a:r>
            <a:r>
              <a:rPr lang="en-US" sz="2400" dirty="0">
                <a:solidFill>
                  <a:schemeClr val="bg1"/>
                </a:solidFill>
              </a:rPr>
              <a:t>salary</a:t>
            </a:r>
            <a:r>
              <a:rPr lang="en-US" sz="2400" dirty="0"/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Scope</a:t>
            </a:r>
            <a:endParaRPr lang="en-US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5715001" y="5714525"/>
            <a:ext cx="18293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Error!</a:t>
            </a:r>
            <a:endParaRPr lang="en-US" sz="2600" dirty="0">
              <a:solidFill>
                <a:schemeClr val="accent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6497AC7-4445-4296-926B-9A52339643C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Program that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Reads the type of geometric shape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000" dirty="0"/>
              <a:t>("</a:t>
            </a:r>
            <a:r>
              <a:rPr lang="en-US" sz="3000" b="1" dirty="0">
                <a:latin typeface="Consolas" panose="020B0609020204030204" pitchFamily="49" charset="0"/>
              </a:rPr>
              <a:t>square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rectangle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circle</a:t>
            </a:r>
            <a:r>
              <a:rPr lang="en-US" sz="3000" b="1" dirty="0"/>
              <a:t>"</a:t>
            </a:r>
            <a:r>
              <a:rPr lang="en-US" sz="3000" dirty="0"/>
              <a:t> or</a:t>
            </a:r>
            <a:r>
              <a:rPr lang="bg-BG" sz="3000" dirty="0"/>
              <a:t>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triangle</a:t>
            </a:r>
            <a:r>
              <a:rPr lang="en-US" sz="3000" b="1" dirty="0"/>
              <a:t>"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en-US" dirty="0"/>
              <a:t>Calculates the area of that shape</a:t>
            </a:r>
            <a:endParaRPr lang="bg-BG" dirty="0"/>
          </a:p>
          <a:p>
            <a:r>
              <a:rPr lang="en-US" dirty="0"/>
              <a:t>Examples</a:t>
            </a:r>
            <a:r>
              <a:rPr lang="bg-BG" dirty="0"/>
              <a:t>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Area of Figures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4744" y="3874025"/>
            <a:ext cx="2035345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square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ED98D4F7-CBBA-4143-A1B3-38D2411D7411}"/>
              </a:ext>
            </a:extLst>
          </p:cNvPr>
          <p:cNvSpPr/>
          <p:nvPr/>
        </p:nvSpPr>
        <p:spPr>
          <a:xfrm>
            <a:off x="7886700" y="4236778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312" y="4089468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0530" y="4987616"/>
            <a:ext cx="20353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2.5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50A3F34F-F326-4D95-8EE0-5BC4B7D5EEC5}"/>
              </a:ext>
            </a:extLst>
          </p:cNvPr>
          <p:cNvSpPr/>
          <p:nvPr/>
        </p:nvSpPr>
        <p:spPr>
          <a:xfrm>
            <a:off x="7886700" y="555410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312" y="5406796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17.5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A7C37D50-46E5-4134-87D1-E52B3395B2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131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09700" y="1327670"/>
            <a:ext cx="9677400" cy="4619314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0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>
                <a:solidFill>
                  <a:schemeClr val="bg1"/>
                </a:solidFill>
              </a:rPr>
              <a:t>if</a:t>
            </a:r>
            <a:r>
              <a:rPr lang="en-US" sz="2600"/>
              <a:t> (</a:t>
            </a:r>
            <a:r>
              <a:rPr lang="en-US" sz="2600">
                <a:solidFill>
                  <a:schemeClr val="bg1"/>
                </a:solidFill>
              </a:rPr>
              <a:t>strcmp</a:t>
            </a:r>
            <a:r>
              <a:rPr lang="en-US" sz="2600"/>
              <a:t>(figure_name, "square") </a:t>
            </a:r>
            <a:r>
              <a:rPr lang="en-US" sz="2600">
                <a:solidFill>
                  <a:schemeClr val="bg1"/>
                </a:solidFill>
              </a:rPr>
              <a:t>==</a:t>
            </a:r>
            <a:r>
              <a:rPr lang="en-US" sz="2600"/>
              <a:t> </a:t>
            </a:r>
            <a:r>
              <a:rPr lang="en-US" sz="2600">
                <a:solidFill>
                  <a:schemeClr val="bg1"/>
                </a:solidFill>
              </a:rPr>
              <a:t>0</a:t>
            </a:r>
            <a:r>
              <a:rPr lang="en-US" sz="2600"/>
              <a:t>) {</a:t>
            </a:r>
          </a:p>
          <a:p>
            <a:pPr eaLnBrk="0" hangingPunct="0">
              <a:lnSpc>
                <a:spcPct val="10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/>
              <a:t>    double side;</a:t>
            </a:r>
          </a:p>
          <a:p>
            <a:pPr eaLnBrk="0" hangingPunct="0">
              <a:lnSpc>
                <a:spcPct val="10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/>
              <a:t>    scanf("%lf", &amp;side);</a:t>
            </a:r>
          </a:p>
          <a:p>
            <a:pPr eaLnBrk="0" hangingPunct="0">
              <a:lnSpc>
                <a:spcPct val="10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/>
              <a:t>    printf("%.3lf", side * side);</a:t>
            </a:r>
          </a:p>
          <a:p>
            <a:pPr eaLnBrk="0" hangingPunct="0">
              <a:lnSpc>
                <a:spcPct val="10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/>
              <a:t>} </a:t>
            </a:r>
            <a:r>
              <a:rPr lang="en-US" sz="2600">
                <a:solidFill>
                  <a:schemeClr val="bg1"/>
                </a:solidFill>
              </a:rPr>
              <a:t>else if </a:t>
            </a:r>
            <a:r>
              <a:rPr lang="en-US" sz="2600"/>
              <a:t>(</a:t>
            </a:r>
            <a:r>
              <a:rPr lang="en-US" sz="2600">
                <a:solidFill>
                  <a:schemeClr val="bg1"/>
                </a:solidFill>
              </a:rPr>
              <a:t>strcmp</a:t>
            </a:r>
            <a:r>
              <a:rPr lang="en-US" sz="2600"/>
              <a:t>(figure_name, "rectangle") </a:t>
            </a:r>
            <a:r>
              <a:rPr lang="en-US" sz="2600">
                <a:solidFill>
                  <a:schemeClr val="bg1"/>
                </a:solidFill>
              </a:rPr>
              <a:t>==</a:t>
            </a:r>
            <a:r>
              <a:rPr lang="en-US" sz="2600"/>
              <a:t> </a:t>
            </a:r>
            <a:r>
              <a:rPr lang="en-US" sz="2600">
                <a:solidFill>
                  <a:schemeClr val="bg1"/>
                </a:solidFill>
              </a:rPr>
              <a:t>0</a:t>
            </a:r>
            <a:r>
              <a:rPr lang="en-US" sz="2600"/>
              <a:t>) {</a:t>
            </a:r>
          </a:p>
          <a:p>
            <a:pPr eaLnBrk="0" hangingPunct="0">
              <a:lnSpc>
                <a:spcPct val="10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/>
              <a:t>    double side_a, side_b;</a:t>
            </a:r>
          </a:p>
          <a:p>
            <a:pPr eaLnBrk="0" hangingPunct="0">
              <a:lnSpc>
                <a:spcPct val="10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/>
              <a:t>    scanf("%lf %lf", &amp;side_a, &amp;side_b);</a:t>
            </a:r>
          </a:p>
          <a:p>
            <a:pPr eaLnBrk="0" hangingPunct="0">
              <a:lnSpc>
                <a:spcPct val="10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/>
              <a:t>    printf("%.3lf", side_a * side_b);</a:t>
            </a:r>
          </a:p>
          <a:p>
            <a:pPr eaLnBrk="0" hangingPunct="0">
              <a:lnSpc>
                <a:spcPct val="10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/>
              <a:t>} </a:t>
            </a:r>
            <a:r>
              <a:rPr lang="en-US" sz="2600">
                <a:solidFill>
                  <a:schemeClr val="bg1"/>
                </a:solidFill>
              </a:rPr>
              <a:t>else if </a:t>
            </a:r>
            <a:r>
              <a:rPr lang="en-US" sz="2600"/>
              <a:t>(...) {</a:t>
            </a:r>
          </a:p>
          <a:p>
            <a:pPr eaLnBrk="0" hangingPunct="0">
              <a:lnSpc>
                <a:spcPct val="10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/>
              <a:t>    </a:t>
            </a:r>
            <a:r>
              <a:rPr lang="en-US" sz="2600">
                <a:solidFill>
                  <a:schemeClr val="accent2"/>
                </a:solidFill>
              </a:rPr>
              <a:t>//TODO: Add more conditional statements</a:t>
            </a:r>
          </a:p>
          <a:p>
            <a:pPr eaLnBrk="0" hangingPunct="0">
              <a:lnSpc>
                <a:spcPct val="10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/>
              <a:t>}</a:t>
            </a:r>
            <a:endParaRPr lang="en-US" sz="2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Area of Figures – Solution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D278C6B-F6B4-4569-93F4-0E7E6D1F77E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15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Similar to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 if/else 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Statement 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61033" y="2049527"/>
            <a:ext cx="3352800" cy="427347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 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000" y="1213445"/>
            <a:ext cx="2752682" cy="912663"/>
          </a:xfrm>
          <a:prstGeom prst="wedgeRoundRectCallout">
            <a:avLst>
              <a:gd name="adj1" fmla="val -67731"/>
              <a:gd name="adj2" fmla="val 3971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Variable to be compared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737" y="2438400"/>
            <a:ext cx="3544741" cy="1396426"/>
          </a:xfrm>
          <a:prstGeom prst="wedgeRoundRectCallout">
            <a:avLst>
              <a:gd name="adj1" fmla="val 60950"/>
              <a:gd name="adj2" fmla="val -310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Conditions where the comparison must be elevated to equality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9262" y="2438400"/>
            <a:ext cx="1723938" cy="2279374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791" y="4339644"/>
            <a:ext cx="4746209" cy="1756356"/>
          </a:xfrm>
          <a:prstGeom prst="wedgeRoundRectCallout">
            <a:avLst>
              <a:gd name="adj1" fmla="val -58760"/>
              <a:gd name="adj2" fmla="val -1672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Default code will be executed only if none of the cases was equal to the value of the variable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9262" y="4724400"/>
            <a:ext cx="1723938" cy="1131254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309B0096-7436-4285-9703-42CE12A083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98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the type of </a:t>
            </a:r>
            <a:r>
              <a:rPr lang="en-US"/>
              <a:t>the variable:</a:t>
            </a:r>
          </a:p>
          <a:p>
            <a:pPr marL="514350" indent="-514350"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8000" y="1294072"/>
            <a:ext cx="3196538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... letter = 'a';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6801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90358" y="2590801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char[]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40728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4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8494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101523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EC7C908F-79FB-485F-A2B7-D2E19494AB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79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Program that</a:t>
            </a:r>
            <a:r>
              <a:rPr lang="bg-BG" sz="32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Reads a number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Prints on the console the name of the day of the week corresponding      with the number [1…7]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Prints 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800" dirty="0"/>
              <a:t>"</a:t>
            </a:r>
            <a:r>
              <a:rPr lang="bg-BG" sz="2800" dirty="0"/>
              <a:t>, </a:t>
            </a:r>
            <a:r>
              <a:rPr lang="en-US" sz="2800" dirty="0"/>
              <a:t>if the number is outside of the range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Examples:</a:t>
            </a:r>
            <a:endParaRPr lang="bg-BG" sz="28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Day of Week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62743" y="4936419"/>
            <a:ext cx="2578905" cy="547341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Monday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bg-BG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4775387" y="4912227"/>
            <a:ext cx="2873778" cy="571532"/>
            <a:chOff x="1438962" y="5661344"/>
            <a:chExt cx="2873778" cy="5715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61344"/>
              <a:ext cx="175260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Thursday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47653" y="584130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865897AA-E884-4F1F-B5F0-16EB9AC590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092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1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Day of Week – Solution</a:t>
            </a:r>
            <a:endParaRPr lang="bg-BG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023164" y="1236230"/>
            <a:ext cx="8069472" cy="50336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int day;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scanf("%d", &amp;day);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(day) 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  printf("Monday\n");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  printf("Tuesday\n");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check the other days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  printf("Sunday\n");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  printf("Error\n");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42E2D84-30E7-4A32-AFC3-C7DEF2CBB6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259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Using </a:t>
            </a:r>
            <a:r>
              <a:rPr lang="en-US" sz="3000" b="1" dirty="0">
                <a:latin typeface="Consolas" panose="020B0609020204030204" pitchFamily="49" charset="0"/>
              </a:rPr>
              <a:t>switch-case</a:t>
            </a:r>
            <a:r>
              <a:rPr lang="en-US" sz="3000" dirty="0"/>
              <a:t> there may be multiple cases to execute the same   code</a:t>
            </a:r>
            <a:endParaRPr lang="bg-BG" sz="3000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Cases for Single Code Block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9100" y="1796684"/>
            <a:ext cx="3733800" cy="446923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е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2000" y="2362200"/>
            <a:ext cx="2133600" cy="213360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514601"/>
            <a:ext cx="2994110" cy="1553301"/>
          </a:xfrm>
          <a:prstGeom prst="wedgeRoundRectCallout">
            <a:avLst>
              <a:gd name="adj1" fmla="val -62355"/>
              <a:gd name="adj2" fmla="val 383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The code will be executed if any of the three cases is equal to the variable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3293EC7-1F2E-483A-9E28-B9DA4A6481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566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42FD-9D49-403D-8600-6425BBFD03F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Debugging</a:t>
            </a:r>
            <a:endParaRPr lang="bg-B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08" y="1524001"/>
            <a:ext cx="2220185" cy="222018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5A46F25C-A6AC-4F4A-8E20-AA4B60B355F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Code::Blocks Debugger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84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084" y="2927743"/>
            <a:ext cx="6178574" cy="3472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Tracing the program execution path and variables     values </a:t>
            </a:r>
            <a:endParaRPr lang="bg-BG" dirty="0"/>
          </a:p>
          <a:p>
            <a:pPr lvl="1"/>
            <a:r>
              <a:rPr lang="en-US" dirty="0"/>
              <a:t>Makes fixing bugs easier</a:t>
            </a:r>
            <a:endParaRPr lang="en-GB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448" y="4129438"/>
            <a:ext cx="2095597" cy="662392"/>
          </a:xfrm>
          <a:prstGeom prst="wedgeRoundRectCallout">
            <a:avLst>
              <a:gd name="adj1" fmla="val 86242"/>
              <a:gd name="adj2" fmla="val -113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bg2"/>
                </a:solidFill>
              </a:rPr>
              <a:t>Breakpoint</a:t>
            </a:r>
            <a:endParaRPr lang="bg-BG" sz="3000" b="1" dirty="0">
              <a:solidFill>
                <a:schemeClr val="bg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61D8761-3388-428D-8B9C-4E7896943EB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31AE-34A5-42F9-86A4-0B7D50A9909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Conditional Statements</a:t>
            </a:r>
            <a:endParaRPr lang="bg-BG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4BDAC5-EFFD-4C20-A30D-1354B9A707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061" y="1752600"/>
            <a:ext cx="2817878" cy="1827218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FF04E0D9-9DC6-44CC-8C46-29A9DF9DA39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049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2"/>
                </a:solidFill>
              </a:rPr>
              <a:t>Conditional statements</a:t>
            </a:r>
            <a:r>
              <a:rPr lang="bg-BG" sz="3200" dirty="0">
                <a:solidFill>
                  <a:schemeClr val="bg2"/>
                </a:solidFill>
              </a:rPr>
              <a:t> –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if-else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The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switch-case </a:t>
            </a:r>
            <a:r>
              <a:rPr lang="en-US" sz="3200" dirty="0">
                <a:solidFill>
                  <a:schemeClr val="bg2"/>
                </a:solidFill>
              </a:rPr>
              <a:t>statement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Variable scope</a:t>
            </a:r>
            <a:endParaRPr lang="bg-BG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Debugging</a:t>
            </a:r>
            <a:endParaRPr lang="bg-BG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BE29639-7950-4150-8D56-340EAF6DF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333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58827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8125810C-1D02-41D6-B883-998B898C8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838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03BC6DB3-C5B3-4F9E-9FBC-62D34142A2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279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the type of </a:t>
            </a:r>
            <a:r>
              <a:rPr lang="en-US"/>
              <a:t>the variable:</a:t>
            </a:r>
          </a:p>
          <a:p>
            <a:pPr marL="514350" indent="-514350"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8000" y="1294072"/>
            <a:ext cx="3196538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... letter = 'a';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6801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90358" y="2590801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char[]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40728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4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8494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C1A33421-7564-4380-8116-2F3ED29472A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35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A24389-47A7-4646-935B-83D9EFFA5BB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08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2634E25-7DEC-4773-9B5A-2D8D816C1F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132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What is the type of </a:t>
            </a:r>
            <a:r>
              <a:rPr lang="en-US"/>
              <a:t>the variable:</a:t>
            </a:r>
          </a:p>
          <a:p>
            <a:pPr marL="514350" indent="-514350">
              <a:buAutoNum type="arabicPeriod" startAt="2"/>
            </a:pPr>
            <a:endParaRPr lang="en-US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34200" y="1286526"/>
            <a:ext cx="3670832" cy="58789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... number </a:t>
            </a:r>
            <a:r>
              <a:rPr lang="en-US"/>
              <a:t>= "1000";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6801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90358" y="2590801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char[]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40728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4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8494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101523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18E04FDA-DD22-469E-AD50-DA8FAD9F8A2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0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What is the type of the variable:</a:t>
            </a:r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34200" y="1286526"/>
            <a:ext cx="3670832" cy="58789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... number </a:t>
            </a:r>
            <a:r>
              <a:rPr lang="en-US"/>
              <a:t>= "1000";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6801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90358" y="2590801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char[]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40728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4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8494" y="4542332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solidFill>
              <a:srgbClr val="60BFB7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1DA1B065-19AE-4D45-800C-4F13AF57B60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41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What the actual output will be?</a:t>
            </a:r>
          </a:p>
          <a:p>
            <a:pPr marL="514350" indent="-514350">
              <a:buAutoNum type="arabicPeriod" startAt="4"/>
            </a:pPr>
            <a:endParaRPr lang="en-US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66550" y="2012795"/>
            <a:ext cx="4154356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printf("%d\n", 10 % 3);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6005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871534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8811" y="2744622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11072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7556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9319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2728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108364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91068808-D3B2-40F6-80D8-B56FDEEE44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01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What the actual output will be?</a:t>
            </a:r>
          </a:p>
          <a:p>
            <a:pPr marL="514350" indent="-514350">
              <a:buAutoNum type="arabicPeriod" startAt="4"/>
            </a:pPr>
            <a:endParaRPr lang="en-US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66550" y="2011681"/>
            <a:ext cx="4154356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printf("%d\n", 10 % 3);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6005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8715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8811" y="2744622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11072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7556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9319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2728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108364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BC82879A-0C9F-4C77-842A-FCDF3E854C9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22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D80FCFDE-7E2E-475C-96CE-B6AD00B8365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3700</TotalTime>
  <Words>2267</Words>
  <Application>Microsoft Office PowerPoint</Application>
  <PresentationFormat>Widescreen</PresentationFormat>
  <Paragraphs>476</Paragraphs>
  <Slides>51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Consolas</vt:lpstr>
      <vt:lpstr>Wingdings</vt:lpstr>
      <vt:lpstr>Wingdings 2</vt:lpstr>
      <vt:lpstr>SoftUni</vt:lpstr>
      <vt:lpstr>Conditional Statements</vt:lpstr>
      <vt:lpstr>Table of Contents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Logical Expressions</vt:lpstr>
      <vt:lpstr>Boolean Type</vt:lpstr>
      <vt:lpstr>Relational Operators</vt:lpstr>
      <vt:lpstr>Comparing Numbers</vt:lpstr>
      <vt:lpstr>Comparing Text</vt:lpstr>
      <vt:lpstr>Conditional Statements</vt:lpstr>
      <vt:lpstr>Code Block</vt:lpstr>
      <vt:lpstr>Simple Conditions</vt:lpstr>
      <vt:lpstr>Example: Excellent Result</vt:lpstr>
      <vt:lpstr>PowerPoint Presentation</vt:lpstr>
      <vt:lpstr>Basic Use of If-else</vt:lpstr>
      <vt:lpstr>Statement Block</vt:lpstr>
      <vt:lpstr>Statement Block</vt:lpstr>
      <vt:lpstr>Greater Number</vt:lpstr>
      <vt:lpstr>PowerPoint Presentation</vt:lpstr>
      <vt:lpstr>Even or Odd</vt:lpstr>
      <vt:lpstr>Even or Odd – Solution</vt:lpstr>
      <vt:lpstr>Chaining If-else</vt:lpstr>
      <vt:lpstr>Chaining If-else</vt:lpstr>
      <vt:lpstr>Chaining If-else – Example</vt:lpstr>
      <vt:lpstr>Number 1…9 to Text</vt:lpstr>
      <vt:lpstr>Number 1…9 to Text – Solution</vt:lpstr>
      <vt:lpstr>Conditional Statements</vt:lpstr>
      <vt:lpstr>Variable Scope</vt:lpstr>
      <vt:lpstr>Variable Scope</vt:lpstr>
      <vt:lpstr>Area of Figures</vt:lpstr>
      <vt:lpstr>Area of Figures – Solution</vt:lpstr>
      <vt:lpstr>Conditional Statement Switch-case</vt:lpstr>
      <vt:lpstr>Day of Week</vt:lpstr>
      <vt:lpstr>Day of Week – Solution</vt:lpstr>
      <vt:lpstr>Multiple Cases for Single Code Block</vt:lpstr>
      <vt:lpstr>Debugging</vt:lpstr>
      <vt:lpstr>Debugging</vt:lpstr>
      <vt:lpstr>Conditional Statements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Essentials Conditional Statements</dc:title>
  <dc:subject>C Essentials</dc:subject>
  <dc:creator>Software University</dc:creator>
  <cp:keywords>Sofware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kiriloirilkirilov</cp:lastModifiedBy>
  <cp:revision>11</cp:revision>
  <dcterms:created xsi:type="dcterms:W3CDTF">2018-05-23T13:08:44Z</dcterms:created>
  <dcterms:modified xsi:type="dcterms:W3CDTF">2020-03-21T15:26:24Z</dcterms:modified>
  <cp:category>computer programming;programming;</cp:category>
</cp:coreProperties>
</file>