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74" r:id="rId2"/>
    <p:sldId id="276" r:id="rId3"/>
    <p:sldId id="471" r:id="rId4"/>
    <p:sldId id="532" r:id="rId5"/>
    <p:sldId id="533" r:id="rId6"/>
    <p:sldId id="536" r:id="rId7"/>
    <p:sldId id="580" r:id="rId8"/>
    <p:sldId id="542" r:id="rId9"/>
    <p:sldId id="502" r:id="rId10"/>
    <p:sldId id="506" r:id="rId11"/>
    <p:sldId id="586" r:id="rId12"/>
    <p:sldId id="507" r:id="rId13"/>
    <p:sldId id="511" r:id="rId14"/>
    <p:sldId id="512" r:id="rId15"/>
    <p:sldId id="543" r:id="rId16"/>
    <p:sldId id="513" r:id="rId17"/>
    <p:sldId id="515" r:id="rId18"/>
    <p:sldId id="581" r:id="rId19"/>
    <p:sldId id="582" r:id="rId20"/>
    <p:sldId id="583" r:id="rId21"/>
    <p:sldId id="584" r:id="rId22"/>
    <p:sldId id="585" r:id="rId23"/>
    <p:sldId id="516" r:id="rId24"/>
    <p:sldId id="544" r:id="rId25"/>
    <p:sldId id="519" r:id="rId26"/>
    <p:sldId id="546" r:id="rId27"/>
    <p:sldId id="531" r:id="rId28"/>
    <p:sldId id="540" r:id="rId29"/>
    <p:sldId id="520" r:id="rId30"/>
    <p:sldId id="521" r:id="rId31"/>
    <p:sldId id="545" r:id="rId32"/>
    <p:sldId id="577" r:id="rId33"/>
    <p:sldId id="401" r:id="rId34"/>
    <p:sldId id="588" r:id="rId35"/>
    <p:sldId id="589" r:id="rId36"/>
    <p:sldId id="405" r:id="rId37"/>
    <p:sldId id="4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2E7673-8FA6-4D54-972C-E9295BD7A582}">
          <p14:sldIdLst>
            <p14:sldId id="274"/>
            <p14:sldId id="276"/>
          </p14:sldIdLst>
        </p14:section>
        <p14:section name="Variables and Data Types" id="{A928238F-0887-4E18-86A9-6CB7585D720B}">
          <p14:sldIdLst>
            <p14:sldId id="471"/>
            <p14:sldId id="532"/>
            <p14:sldId id="533"/>
            <p14:sldId id="536"/>
            <p14:sldId id="580"/>
            <p14:sldId id="542"/>
            <p14:sldId id="502"/>
            <p14:sldId id="506"/>
            <p14:sldId id="586"/>
          </p14:sldIdLst>
        </p14:section>
        <p14:section name="Simple Calculations" id="{614C8A15-5B7D-47F4-9966-DB9432FCE714}">
          <p14:sldIdLst>
            <p14:sldId id="507"/>
            <p14:sldId id="511"/>
            <p14:sldId id="512"/>
            <p14:sldId id="543"/>
            <p14:sldId id="513"/>
            <p14:sldId id="515"/>
          </p14:sldIdLst>
        </p14:section>
        <p14:section name="C Strings" id="{7F3FA0CE-38CB-46F0-B462-72AFD34EB9B9}">
          <p14:sldIdLst>
            <p14:sldId id="581"/>
            <p14:sldId id="582"/>
            <p14:sldId id="583"/>
            <p14:sldId id="584"/>
            <p14:sldId id="585"/>
            <p14:sldId id="516"/>
          </p14:sldIdLst>
        </p14:section>
        <p14:section name="Data Manipulation" id="{850A80C6-1DD2-4989-B77A-7BCF5B3F59B6}">
          <p14:sldIdLst>
            <p14:sldId id="544"/>
            <p14:sldId id="519"/>
            <p14:sldId id="546"/>
            <p14:sldId id="531"/>
            <p14:sldId id="540"/>
            <p14:sldId id="520"/>
            <p14:sldId id="521"/>
            <p14:sldId id="545"/>
          </p14:sldIdLst>
        </p14:section>
        <p14:section name="Summary" id="{F7B5A043-614C-4796-8B07-F38FFD7FA703}">
          <p14:sldIdLst>
            <p14:sldId id="577"/>
            <p14:sldId id="401"/>
            <p14:sldId id="588"/>
            <p14:sldId id="58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>
        <p:scale>
          <a:sx n="50" d="100"/>
          <a:sy n="50" d="100"/>
        </p:scale>
        <p:origin x="348" y="2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2A8D413-323A-42EC-A063-7947A74960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1263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2FCDC7-A3D0-4ED4-9225-7AA656A26C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2737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FB3AAB-9B49-4600-9A14-7FC9315B2F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0740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5ECBF42-BCD3-41C5-9919-C312C5125A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6960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33F0B99-78C5-4292-AC70-872B8DCFC2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8067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67D2E5-7299-421E-9FBA-B2A598DF6E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4847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D1E7C5-4580-4263-9B66-C78ACA1215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3360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48E195E-1214-4B20-AE7C-7B822A3B0D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4793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E4F165-A862-4BD0-AA0C-1A27CE1E4E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0232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AC07D83-603A-4888-88B6-F96CA2B821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9852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62C19A6-1C69-4870-A9B3-13CA97B888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2647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82A5A3A-A51E-48DD-8012-C4192FAF0B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64616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11E1DD5-BD3C-4D0E-AACE-F11A79CD24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6879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2A72AE-D357-44F8-842C-97D281C6D3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09689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C8CCDD9-56DC-4724-B036-0DD4855B8C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050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1042F7-6B57-424C-B9BB-3EE7D50EAB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63961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F24E479-BE84-450D-957E-DC8E86B663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6274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C73D4F-8EBE-4B09-8428-28B23EB15D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791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7199470-C6DA-453C-9F3D-EF05C5E3C8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2207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E4FEC64-289E-4547-A597-0BD4201B17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8064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0BAC34-E3B6-42B0-BED3-FB4C0BC7D9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79529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1AC24C5-6E98-4E54-9E55-2E9E69E53F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765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5.png"/><Relationship Id="rId26" Type="http://schemas.openxmlformats.org/officeDocument/2006/relationships/image" Target="../media/image49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1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3.png"/><Relationship Id="rId22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3.gif"/><Relationship Id="rId4" Type="http://schemas.openxmlformats.org/officeDocument/2006/relationships/image" Target="../media/image50.jpeg"/><Relationship Id="rId9" Type="http://schemas.openxmlformats.org/officeDocument/2006/relationships/hyperlink" Target="https://www.lukanet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Numbers and Text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 Data Types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2358106"/>
            <a:ext cx="2160896" cy="57158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dirty="0"/>
              <a:t>SoftUni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30765"/>
            <a:ext cx="3137440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989222"/>
            <a:ext cx="2622262" cy="26760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337124" y="3686744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3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Floating Type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9904" y="1064167"/>
            <a:ext cx="10033549" cy="5276048"/>
          </a:xfrm>
        </p:spPr>
        <p:txBody>
          <a:bodyPr/>
          <a:lstStyle/>
          <a:p>
            <a:r>
              <a:rPr lang="en-US" sz="3600" dirty="0"/>
              <a:t>Reading floating numbers is similar</a:t>
            </a:r>
            <a:r>
              <a:rPr lang="bg-BG" sz="3600" dirty="0"/>
              <a:t>:</a:t>
            </a:r>
            <a:endParaRPr lang="en-US" sz="3600" dirty="0"/>
          </a:p>
          <a:p>
            <a:endParaRPr lang="bg-BG" sz="3600" dirty="0"/>
          </a:p>
          <a:p>
            <a:pPr marL="0" indent="0">
              <a:spcBef>
                <a:spcPts val="1200"/>
              </a:spcBef>
              <a:buNone/>
            </a:pPr>
            <a:endParaRPr lang="en-US" sz="3600" dirty="0"/>
          </a:p>
          <a:p>
            <a:pPr>
              <a:spcBef>
                <a:spcPts val="1200"/>
              </a:spcBef>
            </a:pPr>
            <a:r>
              <a:rPr lang="en-US" sz="3600" dirty="0"/>
              <a:t>Example</a:t>
            </a:r>
            <a:r>
              <a:rPr lang="bg-BG" sz="3600" dirty="0"/>
              <a:t>: </a:t>
            </a:r>
            <a:r>
              <a:rPr lang="en-US" sz="3600" dirty="0"/>
              <a:t>inches to centimeters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26608" y="4427595"/>
            <a:ext cx="6574249" cy="19082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float inches;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</a:rPr>
              <a:t>scanf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solidFill>
                  <a:schemeClr val="bg1"/>
                </a:solidFill>
              </a:rPr>
              <a:t>%f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", </a:t>
            </a:r>
            <a:r>
              <a:rPr lang="en-US" sz="3000" b="1" noProof="1">
                <a:solidFill>
                  <a:schemeClr val="bg1"/>
                </a:solidFill>
              </a:rPr>
              <a:t>&amp;inches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float centimeters = </a:t>
            </a:r>
            <a:r>
              <a:rPr lang="it-IT" sz="3000" b="1" noProof="1">
                <a:solidFill>
                  <a:schemeClr val="bg1"/>
                </a:solidFill>
              </a:rPr>
              <a:t>inches</a:t>
            </a:r>
            <a:r>
              <a:rPr lang="it-IT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it-IT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3000" b="1" noProof="1">
                <a:solidFill>
                  <a:schemeClr val="bg1"/>
                </a:solidFill>
              </a:rPr>
              <a:t>2.54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printf("</a:t>
            </a:r>
            <a:r>
              <a:rPr lang="en-US" sz="3000" b="1" noProof="1">
                <a:solidFill>
                  <a:schemeClr val="bg1"/>
                </a:solidFill>
              </a:rPr>
              <a:t>%f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",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centimeters);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00228" y="2057401"/>
            <a:ext cx="6600629" cy="9848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float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</a:rPr>
              <a:t>scanf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solidFill>
                  <a:schemeClr val="bg1"/>
                </a:solidFill>
              </a:rPr>
              <a:t>%f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", </a:t>
            </a:r>
            <a:r>
              <a:rPr lang="en-US" sz="3000" b="1" noProof="1">
                <a:solidFill>
                  <a:schemeClr val="bg1"/>
                </a:solidFill>
              </a:rPr>
              <a:t>&amp;number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0E4625C-6A96-4164-A730-9B06827261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69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Double Type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9904" y="1064167"/>
            <a:ext cx="10033549" cy="5276048"/>
          </a:xfrm>
        </p:spPr>
        <p:txBody>
          <a:bodyPr/>
          <a:lstStyle/>
          <a:p>
            <a:r>
              <a:rPr lang="en-US" sz="3600" dirty="0"/>
              <a:t>Reading double is similar but we use "</a:t>
            </a:r>
            <a:r>
              <a:rPr lang="en-US" sz="3600" b="1" dirty="0">
                <a:solidFill>
                  <a:schemeClr val="bg1"/>
                </a:solidFill>
              </a:rPr>
              <a:t>%lf</a:t>
            </a:r>
            <a:r>
              <a:rPr lang="en-US" sz="3600" dirty="0"/>
              <a:t>"</a:t>
            </a:r>
            <a:r>
              <a:rPr lang="bg-BG" sz="3600" dirty="0"/>
              <a:t>:</a:t>
            </a:r>
            <a:endParaRPr lang="en-US" sz="3600" dirty="0"/>
          </a:p>
          <a:p>
            <a:endParaRPr lang="bg-BG" sz="3600" dirty="0"/>
          </a:p>
          <a:p>
            <a:pPr marL="0" indent="0">
              <a:spcBef>
                <a:spcPts val="1200"/>
              </a:spcBef>
              <a:buNone/>
            </a:pPr>
            <a:endParaRPr lang="en-US" sz="3600" dirty="0"/>
          </a:p>
          <a:p>
            <a:pPr>
              <a:spcBef>
                <a:spcPts val="1200"/>
              </a:spcBef>
            </a:pPr>
            <a:r>
              <a:rPr lang="en-US" sz="3600" dirty="0"/>
              <a:t>Example</a:t>
            </a:r>
            <a:r>
              <a:rPr lang="bg-BG" sz="3600" dirty="0"/>
              <a:t>: </a:t>
            </a:r>
            <a:r>
              <a:rPr lang="en-US" sz="3600" dirty="0"/>
              <a:t>inches to centimeters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26608" y="4427595"/>
            <a:ext cx="7122193" cy="19082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inches;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</a:rPr>
              <a:t>scanf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solidFill>
                  <a:schemeClr val="bg1"/>
                </a:solidFill>
              </a:rPr>
              <a:t>%lf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", </a:t>
            </a:r>
            <a:r>
              <a:rPr lang="en-US" sz="3000" b="1" noProof="1">
                <a:solidFill>
                  <a:schemeClr val="bg1"/>
                </a:solidFill>
              </a:rPr>
              <a:t>&amp;inches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3000" b="1" noProof="1">
                <a:solidFill>
                  <a:schemeClr val="bg1"/>
                </a:solidFill>
              </a:rPr>
              <a:t>inches</a:t>
            </a:r>
            <a:r>
              <a:rPr lang="it-IT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it-IT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3000" b="1" noProof="1">
                <a:solidFill>
                  <a:schemeClr val="bg1"/>
                </a:solidFill>
              </a:rPr>
              <a:t>2.54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printf("</a:t>
            </a:r>
            <a:r>
              <a:rPr lang="en-US" sz="3000" b="1" noProof="1">
                <a:solidFill>
                  <a:schemeClr val="bg1"/>
                </a:solidFill>
              </a:rPr>
              <a:t>%lf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",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centimeters);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00228" y="2057401"/>
            <a:ext cx="7148573" cy="9848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</a:rPr>
              <a:t>scanf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solidFill>
                  <a:schemeClr val="bg1"/>
                </a:solidFill>
              </a:rPr>
              <a:t>%lf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", </a:t>
            </a:r>
            <a:r>
              <a:rPr lang="en-US" sz="3000" b="1" noProof="1">
                <a:solidFill>
                  <a:schemeClr val="bg1"/>
                </a:solidFill>
              </a:rPr>
              <a:t>&amp;number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F88DCA7-A00F-44DF-9E15-EAA7623945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71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B4302E-1882-4BB7-8DDA-75527F19294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Simple Calculations</a:t>
            </a:r>
            <a:endParaRPr lang="bg-B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F5012E3F-F7AF-4F85-846C-71A16C58379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Working with Numbers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9854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Addition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operator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Subtraction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operator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and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3200" y="1876843"/>
            <a:ext cx="467458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202" y="4452338"/>
            <a:ext cx="4674579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cin &gt;&gt; a &gt;&gt;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printf("%d", result);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96000" y="2556883"/>
            <a:ext cx="11219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6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600" dirty="0">
                <a:solidFill>
                  <a:schemeClr val="accent2"/>
                </a:solidFill>
              </a:rPr>
              <a:t> </a:t>
            </a:r>
            <a:r>
              <a:rPr lang="bg-BG" sz="2600" b="1" dirty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6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617431" y="791934"/>
            <a:ext cx="3529896" cy="3529896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750E1C4B-6641-4396-BE8E-F674E356A8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11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Multiplication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operator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Division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operator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and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3201" y="1855561"/>
            <a:ext cx="46101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200" y="4347575"/>
            <a:ext cx="78486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error 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286500" y="2628231"/>
            <a:ext cx="106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500" dirty="0">
                <a:solidFill>
                  <a:schemeClr val="accent2"/>
                </a:solidFill>
              </a:rPr>
              <a:t> </a:t>
            </a:r>
            <a:r>
              <a:rPr lang="bg-BG" sz="25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5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141287" y="5060034"/>
            <a:ext cx="49102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500" i="0" noProof="1">
                <a:solidFill>
                  <a:schemeClr val="accent2"/>
                </a:solidFill>
                <a:latin typeface="+mn-lt"/>
              </a:rPr>
              <a:t>// </a:t>
            </a:r>
            <a:r>
              <a:rPr lang="bg-BG" sz="2500" i="0" noProof="1">
                <a:solidFill>
                  <a:schemeClr val="accent2"/>
                </a:solidFill>
                <a:latin typeface="+mn-lt"/>
              </a:rPr>
              <a:t>6.25 </a:t>
            </a:r>
            <a:r>
              <a:rPr lang="en-US" sz="2500" i="0" noProof="1">
                <a:solidFill>
                  <a:schemeClr val="accent2"/>
                </a:solidFill>
                <a:latin typeface="+mn-lt"/>
              </a:rPr>
              <a:t>–</a:t>
            </a:r>
            <a:r>
              <a:rPr lang="bg-BG" sz="2500" i="0" noProof="1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500" i="0" noProof="1">
                <a:solidFill>
                  <a:schemeClr val="accent2"/>
                </a:solidFill>
                <a:latin typeface="+mn-lt"/>
              </a:rPr>
              <a:t>real number division</a:t>
            </a:r>
            <a:endParaRPr lang="bg-BG" sz="2500" i="0" noProof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111124" y="5436301"/>
            <a:ext cx="49102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500" i="0" noProof="1">
                <a:solidFill>
                  <a:schemeClr val="accent2"/>
                </a:solidFill>
                <a:latin typeface="+mn-lt"/>
              </a:rPr>
              <a:t>// Error division by </a:t>
            </a:r>
            <a:r>
              <a:rPr lang="bg-BG" sz="2500" i="0" noProof="1">
                <a:solidFill>
                  <a:schemeClr val="accent2"/>
                </a:solidFill>
                <a:latin typeface="+mn-lt"/>
              </a:rPr>
              <a:t>0</a:t>
            </a:r>
            <a:endParaRPr lang="en-US" sz="2500" i="0" noProof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152400" y="4655351"/>
            <a:ext cx="53642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b="1" dirty="0">
                <a:solidFill>
                  <a:schemeClr val="accent2"/>
                </a:solidFill>
              </a:rPr>
              <a:t>//</a:t>
            </a:r>
            <a:r>
              <a:rPr lang="bg-BG" sz="2500" dirty="0">
                <a:solidFill>
                  <a:schemeClr val="accent2"/>
                </a:solidFill>
              </a:rPr>
              <a:t> </a:t>
            </a:r>
            <a:r>
              <a:rPr lang="bg-BG" sz="2500" b="1" dirty="0">
                <a:solidFill>
                  <a:schemeClr val="accent2"/>
                </a:solidFill>
              </a:rPr>
              <a:t>6</a:t>
            </a:r>
            <a:r>
              <a:rPr lang="en-US" sz="2500" b="1" dirty="0">
                <a:solidFill>
                  <a:schemeClr val="accent2"/>
                </a:solidFill>
              </a:rPr>
              <a:t> – no decimal point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62F8A-4CDC-48E1-94B0-4BC5B777A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6919">
            <a:off x="9544856" y="1887680"/>
            <a:ext cx="1657930" cy="1657930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938B26E7-9112-4C81-B13B-98B5B23781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246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Integer division will give result as an </a:t>
            </a:r>
            <a:r>
              <a:rPr lang="en-US" b="1" dirty="0">
                <a:solidFill>
                  <a:schemeClr val="bg1"/>
                </a:solidFill>
              </a:rPr>
              <a:t>integer</a:t>
            </a:r>
            <a:r>
              <a:rPr lang="bg-BG" dirty="0"/>
              <a:t>:</a:t>
            </a:r>
          </a:p>
          <a:p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en-US" dirty="0"/>
              <a:t>Floating point division will give result as a </a:t>
            </a:r>
            <a:r>
              <a:rPr lang="en-US" b="1" dirty="0">
                <a:solidFill>
                  <a:schemeClr val="bg1"/>
                </a:solidFill>
              </a:rPr>
              <a:t>real number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Division Behavior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4" y="1967806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printf("%d", 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printf("%d", a / 0);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5024" y="42672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printf("%f", a / 2.0);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printf("%f", a / 0.0);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printf("%f", 0.0 / 0.0);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105354" y="2380654"/>
            <a:ext cx="5248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Integer result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Error division by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150411" y="4708744"/>
            <a:ext cx="52382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Result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7.5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Result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1.#INF00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Result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-1.#IND00</a:t>
            </a:r>
            <a:endParaRPr lang="en-US" sz="2800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DB33FFE-30A9-4B46-BE8B-AF5FC5D6EC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2561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Modulus Operator and remainder of after an integer division</a:t>
            </a:r>
            <a:br>
              <a:rPr lang="bg-BG" dirty="0"/>
            </a:br>
            <a:r>
              <a:rPr lang="bg-BG" dirty="0"/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operator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754841"/>
            <a:ext cx="51831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7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i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4833924"/>
            <a:ext cx="92979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4626" y="3591580"/>
            <a:ext cx="1005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6359" y="4870234"/>
            <a:ext cx="5293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1 </a:t>
            </a:r>
            <a:r>
              <a:rPr lang="bg-BG" noProof="1">
                <a:solidFill>
                  <a:schemeClr val="accent2"/>
                </a:solidFill>
              </a:rPr>
              <a:t>–</a:t>
            </a:r>
            <a:r>
              <a:rPr lang="en-US" noProof="1">
                <a:solidFill>
                  <a:schemeClr val="accent2"/>
                </a:solidFill>
              </a:rPr>
              <a:t> not an even number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43729" y="5287092"/>
            <a:ext cx="4916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i="0" noProof="1">
                <a:solidFill>
                  <a:schemeClr val="accent2"/>
                </a:solidFill>
              </a:rPr>
              <a:t>// </a:t>
            </a:r>
            <a:r>
              <a:rPr lang="bg-BG" i="0" noProof="1">
                <a:solidFill>
                  <a:schemeClr val="accent2"/>
                </a:solidFill>
              </a:rPr>
              <a:t>0 – </a:t>
            </a:r>
            <a:r>
              <a:rPr lang="en-US" i="0" noProof="1">
                <a:solidFill>
                  <a:schemeClr val="accent2"/>
                </a:solidFill>
              </a:rPr>
              <a:t>even number</a:t>
            </a:r>
            <a:endParaRPr lang="en-US" i="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05001" y="5695482"/>
            <a:ext cx="4719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Error division by</a:t>
            </a:r>
            <a:r>
              <a:rPr lang="bg-BG" noProof="1">
                <a:solidFill>
                  <a:schemeClr val="accent2"/>
                </a:solidFill>
              </a:rPr>
              <a:t> 0</a:t>
            </a:r>
            <a:endParaRPr lang="nn-NO" noProof="1">
              <a:solidFill>
                <a:schemeClr val="accent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145" y="2252069"/>
            <a:ext cx="4401570" cy="2415612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85709C78-B1C0-4D7E-AC2A-83DB89EC1D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3130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7C90B9-8BA4-4E82-ACCE-F500DFC7B9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US" dirty="0"/>
              <a:t>We can use the computer to calculate </a:t>
            </a:r>
            <a:r>
              <a:rPr lang="en-US" b="1" dirty="0">
                <a:solidFill>
                  <a:schemeClr val="bg1"/>
                </a:solidFill>
              </a:rPr>
              <a:t>equations</a:t>
            </a:r>
            <a:r>
              <a:rPr lang="en-US" dirty="0"/>
              <a:t>: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>
              <a:spcBef>
                <a:spcPts val="1200"/>
              </a:spcBef>
            </a:pPr>
            <a:r>
              <a:rPr lang="en-US" dirty="0"/>
              <a:t>Calculate the area of trapezoid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4400" y="1981200"/>
            <a:ext cx="59436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expr = (3 + 5) * (4 – 2);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399" y="3445640"/>
            <a:ext cx="69391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double b1</a:t>
            </a:r>
            <a:r>
              <a:rPr lang="bg-BG" sz="2800" b="1" noProof="1">
                <a:latin typeface="Consolas" pitchFamily="49" charset="0"/>
              </a:rPr>
              <a:t>, </a:t>
            </a:r>
            <a:r>
              <a:rPr lang="it-IT" sz="2800" b="1" noProof="1">
                <a:latin typeface="Consolas" pitchFamily="49" charset="0"/>
              </a:rPr>
              <a:t>b2</a:t>
            </a:r>
            <a:r>
              <a:rPr lang="bg-BG" sz="2800" b="1" noProof="1">
                <a:latin typeface="Consolas" pitchFamily="49" charset="0"/>
              </a:rPr>
              <a:t>, </a:t>
            </a:r>
            <a:r>
              <a:rPr lang="en-US" sz="2800" b="1" noProof="1">
                <a:latin typeface="Consolas" pitchFamily="49" charset="0"/>
              </a:rPr>
              <a:t>h</a:t>
            </a:r>
            <a:r>
              <a:rPr lang="bg-BG" sz="2800" b="1" noProof="1">
                <a:latin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scanf("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%lf%lf%lf</a:t>
            </a:r>
            <a:r>
              <a:rPr lang="it-IT" sz="2800" b="1" noProof="1">
                <a:latin typeface="Consolas" pitchFamily="49" charset="0"/>
              </a:rPr>
              <a:t>", &amp;b1, &amp;b2, &amp;h);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double area = (b1 + b2) * h / 2.0;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printf("%f\n", area);</a:t>
            </a:r>
          </a:p>
        </p:txBody>
      </p:sp>
      <p:pic>
        <p:nvPicPr>
          <p:cNvPr id="1026" name="Picture 2" descr="Ð ÐµÐ·ÑÐ»ÑÐ°Ñ Ñ Ð¸Ð·Ð¾Ð±ÑÐ°Ð¶ÐµÐ½Ð¸Ðµ Ð·Ð° numbers png">
            <a:extLst>
              <a:ext uri="{FF2B5EF4-FFF2-40B4-BE49-F238E27FC236}">
                <a16:creationId xmlns:a16="http://schemas.microsoft.com/office/drawing/2014/main" id="{EFD12A10-F463-4A07-B2FB-D93215AE3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1" y="4181108"/>
            <a:ext cx="3421841" cy="227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3DB37363-CA53-4AB4-9D40-BBEACEB044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8511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6505-4018-4286-892E-0FCD9C00414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 Strings</a:t>
            </a:r>
            <a:endParaRPr lang="bg-BG"/>
          </a:p>
        </p:txBody>
      </p:sp>
      <p:pic>
        <p:nvPicPr>
          <p:cNvPr id="7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44B7DFC3-031A-48E4-B975-E32946B47F8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Working with Text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4910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 string is a sequence of characters </a:t>
            </a:r>
            <a:r>
              <a:rPr lang="en-US" dirty="0"/>
              <a:t>stored                inside the computer memory </a:t>
            </a:r>
            <a:r>
              <a:rPr lang="en-US" b="1" dirty="0">
                <a:solidFill>
                  <a:schemeClr val="bg1"/>
                </a:solidFill>
              </a:rPr>
              <a:t>always ending with       a null terminator.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actually an array of characters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String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962476"/>
              </p:ext>
            </p:extLst>
          </p:nvPr>
        </p:nvGraphicFramePr>
        <p:xfrm>
          <a:off x="4372995" y="3048001"/>
          <a:ext cx="5314269" cy="923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39611937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4548627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51542316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20785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32824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12007392"/>
                    </a:ext>
                  </a:extLst>
                </a:gridCol>
                <a:gridCol w="818469">
                  <a:extLst>
                    <a:ext uri="{9D8B030D-6E8A-4147-A177-3AD203B41FA5}">
                      <a16:colId xmlns:a16="http://schemas.microsoft.com/office/drawing/2014/main" val="103946333"/>
                    </a:ext>
                  </a:extLst>
                </a:gridCol>
              </a:tblGrid>
              <a:tr h="3191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573118"/>
                  </a:ext>
                </a:extLst>
              </a:tr>
              <a:tr h="467058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853441"/>
                  </a:ext>
                </a:extLst>
              </a:tr>
            </a:tbl>
          </a:graphicData>
        </a:graphic>
      </p:graphicFrame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2353330" y="5423053"/>
            <a:ext cx="1862642" cy="793527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413984" y="4977535"/>
            <a:ext cx="2370825" cy="580154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Element’s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481993" y="6040496"/>
            <a:ext cx="3014335" cy="580154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4959509" y="4999013"/>
            <a:ext cx="3025112" cy="1217567"/>
            <a:chOff x="3503612" y="2410405"/>
            <a:chExt cx="3810000" cy="160419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564906" y="2410405"/>
              <a:ext cx="693330" cy="1134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332702" y="2418427"/>
              <a:ext cx="693330" cy="1134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06356" y="2419405"/>
              <a:ext cx="693330" cy="1134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860285" y="2418427"/>
              <a:ext cx="693330" cy="1134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576318" y="2418427"/>
              <a:ext cx="693330" cy="1134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05C645BD-0313-4B90-BDCB-068540441A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49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animBg="1"/>
      <p:bldP spid="8" grpId="0" animBg="1"/>
      <p:bldP spid="9" grpId="0" uiExpan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4" y="1447800"/>
            <a:ext cx="7809057" cy="5309450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/>
              <a:t>Data types</a:t>
            </a:r>
          </a:p>
          <a:p>
            <a:pPr marL="514350" indent="-514350"/>
            <a:r>
              <a:rPr lang="en-US" dirty="0"/>
              <a:t>Working with text</a:t>
            </a:r>
          </a:p>
          <a:p>
            <a:pPr marL="514350" indent="-514350"/>
            <a:r>
              <a:rPr lang="en-US" dirty="0"/>
              <a:t>Simple operations</a:t>
            </a:r>
          </a:p>
          <a:p>
            <a:pPr marL="514350" indent="-514350"/>
            <a:r>
              <a:rPr lang="en-US" dirty="0"/>
              <a:t>Output manipulation</a:t>
            </a:r>
          </a:p>
          <a:p>
            <a:pPr marL="286030" indent="-514350"/>
            <a:r>
              <a:rPr lang="en-US" dirty="0"/>
              <a:t>Data manipulation</a:t>
            </a:r>
          </a:p>
          <a:p>
            <a:pPr marL="286030" indent="-514350"/>
            <a:r>
              <a:rPr lang="en-US" dirty="0"/>
              <a:t>Type casting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Table of Contents</a:t>
            </a:r>
            <a:endParaRPr lang="bg-BG" dirty="0"/>
          </a:p>
        </p:txBody>
      </p:sp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FBB85A63-41A6-48E2-8AF2-E8085CCB95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7600" y="1763904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5C6EB98-BCE9-4CFE-8858-B96FF0F441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2830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object is </a:t>
            </a:r>
            <a:r>
              <a:rPr lang="en-US" b="1" dirty="0">
                <a:solidFill>
                  <a:schemeClr val="bg1"/>
                </a:solidFill>
              </a:rPr>
              <a:t>always stored in sequential order.</a:t>
            </a:r>
          </a:p>
          <a:p>
            <a:pPr lvl="1"/>
            <a:r>
              <a:rPr lang="en-US" dirty="0"/>
              <a:t>In order to work with text there </a:t>
            </a:r>
            <a:r>
              <a:rPr lang="en-US" b="1" dirty="0">
                <a:solidFill>
                  <a:schemeClr val="bg1"/>
                </a:solidFill>
              </a:rPr>
              <a:t>must be some          place to store those characters</a:t>
            </a:r>
          </a:p>
          <a:p>
            <a:r>
              <a:rPr lang="en-US" dirty="0"/>
              <a:t>Declaration is almost the same as any other variable. The only difference is that the </a:t>
            </a:r>
            <a:r>
              <a:rPr lang="en-US" b="1" dirty="0">
                <a:solidFill>
                  <a:schemeClr val="bg1"/>
                </a:solidFill>
              </a:rPr>
              <a:t>number of characters must be defined before compilation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String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10000" y="5181601"/>
            <a:ext cx="278914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400" b="1" noProof="1">
                <a:latin typeface="Consolas" pitchFamily="49" charset="0"/>
              </a:rPr>
              <a:t> text[10];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E92A9DE-2FF2-4CE2-8B2A-4E9BAA4A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1" y="5901566"/>
            <a:ext cx="1896969" cy="657808"/>
          </a:xfrm>
          <a:prstGeom prst="wedgeRoundRectCallout">
            <a:avLst>
              <a:gd name="adj1" fmla="val -14510"/>
              <a:gd name="adj2" fmla="val -87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Data type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4608176"/>
            <a:ext cx="3420969" cy="504555"/>
          </a:xfrm>
          <a:prstGeom prst="wedgeRoundRectCallout">
            <a:avLst>
              <a:gd name="adj1" fmla="val 42169"/>
              <a:gd name="adj2" fmla="val 957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Identifier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B87788D-FB5D-4240-A198-4123BD33A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05891"/>
            <a:ext cx="4038600" cy="972332"/>
          </a:xfrm>
          <a:prstGeom prst="wedgeRoundRectCallout">
            <a:avLst>
              <a:gd name="adj1" fmla="val -63500"/>
              <a:gd name="adj2" fmla="val -48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Size goes inside [] brackets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B1F2D82-F597-4611-91E6-F19F0D552E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54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9904" y="1064167"/>
            <a:ext cx="10033549" cy="5276048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Reading text is similar to reading numbers</a:t>
            </a:r>
            <a:r>
              <a:rPr lang="bg-BG" sz="3600" dirty="0"/>
              <a:t>:</a:t>
            </a:r>
            <a:endParaRPr lang="en-US" sz="3600" dirty="0"/>
          </a:p>
          <a:p>
            <a:endParaRPr lang="bg-BG" sz="3600" dirty="0"/>
          </a:p>
          <a:p>
            <a:pPr marL="0" indent="0">
              <a:spcBef>
                <a:spcPts val="1200"/>
              </a:spcBef>
              <a:buNone/>
            </a:pPr>
            <a:endParaRPr lang="en-US" sz="3600" dirty="0"/>
          </a:p>
          <a:p>
            <a:pPr>
              <a:spcBef>
                <a:spcPts val="1200"/>
              </a:spcBef>
            </a:pPr>
            <a:r>
              <a:rPr lang="en-US" sz="3600" dirty="0"/>
              <a:t>Note here we do not use the &amp; operator before     the variable identifier this is because the type we pass is array of characters which is passed in a       different way inside functions the array                   </a:t>
            </a:r>
            <a:r>
              <a:rPr lang="en-US" dirty="0"/>
              <a:t>degenerates into a pointer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62201" y="1905001"/>
            <a:ext cx="6600629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char text</a:t>
            </a:r>
            <a:r>
              <a:rPr lang="en-US" sz="3000" b="1" noProof="1">
                <a:solidFill>
                  <a:schemeClr val="bg1"/>
                </a:solidFill>
              </a:rPr>
              <a:t>[100]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</a:rPr>
              <a:t>scanf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solidFill>
                  <a:schemeClr val="bg1"/>
                </a:solidFill>
              </a:rPr>
              <a:t>%s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", text);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3CD0442-48C3-43F9-B65C-D31714680F3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443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reading text </a:t>
            </a:r>
            <a:r>
              <a:rPr lang="en-US" b="1" dirty="0">
                <a:solidFill>
                  <a:schemeClr val="bg1"/>
                </a:solidFill>
              </a:rPr>
              <a:t>always make sure to have an        array with at least enough size to save the text</a:t>
            </a:r>
            <a:r>
              <a:rPr lang="en-US" dirty="0"/>
              <a:t>. It is way better to have larger arrays than smaller.</a:t>
            </a:r>
          </a:p>
          <a:p>
            <a:r>
              <a:rPr lang="en-US" dirty="0"/>
              <a:t>This means that you can </a:t>
            </a:r>
            <a:r>
              <a:rPr lang="en-US" b="1" dirty="0">
                <a:solidFill>
                  <a:schemeClr val="bg1"/>
                </a:solidFill>
              </a:rPr>
              <a:t>declare those objects with   large enough size</a:t>
            </a:r>
            <a:r>
              <a:rPr lang="en-US" dirty="0"/>
              <a:t>. Example if you have to read          names you can declare char array of 30 elements.</a:t>
            </a:r>
          </a:p>
          <a:p>
            <a:r>
              <a:rPr lang="en-US" dirty="0"/>
              <a:t>If you try to </a:t>
            </a:r>
            <a:r>
              <a:rPr lang="en-US" b="1" dirty="0">
                <a:solidFill>
                  <a:schemeClr val="bg1"/>
                </a:solidFill>
              </a:rPr>
              <a:t>save text with more symbols than you    have as an array the result is undefined behavior</a:t>
            </a:r>
            <a:r>
              <a:rPr lang="en-US" dirty="0"/>
              <a:t> and in some cases </a:t>
            </a:r>
            <a:r>
              <a:rPr lang="en-US" b="1" dirty="0">
                <a:solidFill>
                  <a:schemeClr val="bg1"/>
                </a:solidFill>
              </a:rPr>
              <a:t>segmentation fault</a:t>
            </a:r>
            <a:r>
              <a:rPr lang="en-US" dirty="0"/>
              <a:t>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Notes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24E5D4B-3C13-4875-9096-7DF78AEBFD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95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B1306F-3D02-41FE-A3B3-0F376451F67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Simple Calculations</a:t>
            </a:r>
            <a:endParaRPr lang="bg-BG"/>
          </a:p>
        </p:txBody>
      </p:sp>
      <p:pic>
        <p:nvPicPr>
          <p:cNvPr id="1026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id="{4A2620B7-41B5-4982-B023-EE4E33EF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CB5DC108-EDEB-48CD-A6D5-383EED04970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6850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2CCED2-29B2-4F65-8638-40777FDE61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Manipulation</a:t>
            </a:r>
            <a:endParaRPr lang="bg-BG"/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064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>
            <a:normAutofit/>
          </a:bodyPr>
          <a:lstStyle/>
          <a:p>
            <a:r>
              <a:rPr lang="en-US" dirty="0"/>
              <a:t>To use some functions on numbers you must include 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math.h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Rounding real numbers:</a:t>
            </a:r>
          </a:p>
          <a:p>
            <a:pPr lvl="1"/>
            <a:r>
              <a:rPr lang="en-US" dirty="0"/>
              <a:t>Round to the next integer</a:t>
            </a:r>
            <a:r>
              <a:rPr lang="bg-BG" dirty="0"/>
              <a:t>:</a:t>
            </a:r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en-US" dirty="0"/>
              <a:t>Round to the previous integer </a:t>
            </a:r>
            <a:r>
              <a:rPr lang="bg-BG" dirty="0"/>
              <a:t>: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Numbers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68373" y="4648200"/>
            <a:ext cx="68580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up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ceil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(23.45);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403" y="5937688"/>
            <a:ext cx="68580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down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(45.67);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700" y="1828801"/>
            <a:ext cx="6667500" cy="1419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A2577E11-4DDC-4AE1-8799-E0A7BC852E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0198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>
            <a:normAutofit/>
          </a:bodyPr>
          <a:lstStyle/>
          <a:p>
            <a:r>
              <a:rPr lang="en-US" dirty="0"/>
              <a:t>Round to the nearest integer</a:t>
            </a:r>
            <a:r>
              <a:rPr lang="bg-BG" dirty="0"/>
              <a:t>:</a:t>
            </a:r>
          </a:p>
          <a:p>
            <a:pPr marL="609219" lvl="1" indent="0">
              <a:buNone/>
            </a:pPr>
            <a:endParaRPr lang="en-US" dirty="0"/>
          </a:p>
          <a:p>
            <a:r>
              <a:rPr lang="en-US" dirty="0"/>
              <a:t>Get absolute value of an integer number:</a:t>
            </a:r>
            <a:endParaRPr lang="bg-BG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Get absolute value of a floating point number:</a:t>
            </a:r>
            <a:endParaRPr lang="bg-BG" dirty="0"/>
          </a:p>
          <a:p>
            <a:pPr lvl="1"/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Numbers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1600" y="1905000"/>
            <a:ext cx="8077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near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(45.67);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46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6522CAB-D7A0-4F80-A376-C4C2F321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375009"/>
            <a:ext cx="80772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example1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(-50);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example2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(50);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6522CAB-D7A0-4F80-A376-C4C2F321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439426"/>
            <a:ext cx="80772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example1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fabs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(-50.5);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50.5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example2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fabs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(50.5); 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50.5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DDC0120-F00C-4AE4-9805-5BDB958010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4262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uiExpand="1" animBg="1"/>
      <p:bldP spid="7" grpId="0" uiExpan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printing real numbers you can specify the count of digits after the decimal point to be displayed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Real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2514600"/>
            <a:ext cx="8686800" cy="5241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printf("</a:t>
            </a:r>
            <a:r>
              <a:rPr lang="it-IT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%.2f</a:t>
            </a:r>
            <a:r>
              <a:rPr lang="it-IT" sz="2700" b="1" noProof="1">
                <a:latin typeface="Consolas" pitchFamily="49" charset="0"/>
                <a:cs typeface="Consolas" pitchFamily="49" charset="0"/>
              </a:rPr>
              <a:t>", 50.5));              </a:t>
            </a:r>
            <a:r>
              <a:rPr lang="it-IT" sz="27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50.50</a:t>
            </a:r>
            <a:endParaRPr lang="bg-BG" sz="27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200400" y="3312332"/>
            <a:ext cx="3657600" cy="914400"/>
          </a:xfrm>
          <a:prstGeom prst="wedgeRoundRectCallout">
            <a:avLst>
              <a:gd name="adj1" fmla="val -56820"/>
              <a:gd name="adj2" fmla="val -86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Sets the number of digits to the output</a:t>
            </a:r>
            <a:endParaRPr lang="bg-BG" sz="3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03BFAB8-829C-492E-B24A-3BF1B39B90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543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Types which "fit" into others can be assigned to them implicitly</a:t>
            </a:r>
          </a:p>
          <a:p>
            <a:r>
              <a:rPr lang="en-US" dirty="0"/>
              <a:t>For integer types, "fit" usually means requiring less bytes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char a = 'a'; int i = a;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 valid operation</a:t>
            </a:r>
          </a:p>
          <a:p>
            <a:pPr lvl="1"/>
            <a:r>
              <a:rPr lang="en-US" dirty="0"/>
              <a:t>But </a:t>
            </a:r>
            <a:r>
              <a:rPr lang="en-US" sz="3200" dirty="0">
                <a:solidFill>
                  <a:schemeClr val="bg1"/>
                </a:solidFill>
                <a:latin typeface="Consolas" pitchFamily="49" charset="0"/>
              </a:rPr>
              <a:t>int i = 97; char a = i; </a:t>
            </a:r>
            <a:r>
              <a:rPr lang="en-US" dirty="0"/>
              <a:t>is not</a:t>
            </a:r>
          </a:p>
          <a:p>
            <a:pPr lvl="1"/>
            <a:r>
              <a:rPr lang="en-US" dirty="0"/>
              <a:t>For floating point, float fits into double</a:t>
            </a:r>
          </a:p>
          <a:p>
            <a:r>
              <a:rPr lang="en-US" dirty="0"/>
              <a:t>If you really want to store a "bigger" type in a "smaller" type:</a:t>
            </a:r>
          </a:p>
          <a:p>
            <a:pPr lvl="1"/>
            <a:r>
              <a:rPr lang="en-US" dirty="0"/>
              <a:t>Explicitly cast the "bigger" type to the "smaller" type: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small_type small_var = (small_type)big_var;</a:t>
            </a:r>
          </a:p>
          <a:p>
            <a:r>
              <a:rPr lang="en-US" dirty="0"/>
              <a:t>Can lose accuracy if value can’t be represented in "smaller" type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E841053-1E53-4E2D-9691-4E6ED48010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3676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F502-8E7E-4EEA-B124-4EA7A016CF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Areas of Geometric Sahpes</a:t>
            </a:r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989" y="1721355"/>
            <a:ext cx="1963137" cy="1117601"/>
          </a:xfrm>
          <a:prstGeom prst="roundRect">
            <a:avLst>
              <a:gd name="adj" fmla="val 1444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9597" y="2432554"/>
            <a:ext cx="1380201" cy="1207675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9E3264DD-D678-47C6-B9FC-26547CE9645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6032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D043C8-A74D-461D-8F40-F46C041C334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Variables and Data Types</a:t>
            </a:r>
            <a:endParaRPr lang="bg-BG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2141452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28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Текстово поле 23">
            <a:extLst>
              <a:ext uri="{FF2B5EF4-FFF2-40B4-BE49-F238E27FC236}">
                <a16:creationId xmlns:a16="http://schemas.microsoft.com/office/drawing/2014/main" id="{655B208F-AF43-41DA-864F-D7EF10F9D1AD}"/>
              </a:ext>
            </a:extLst>
          </p:cNvPr>
          <p:cNvSpPr txBox="1"/>
          <p:nvPr/>
        </p:nvSpPr>
        <p:spPr>
          <a:xfrm>
            <a:off x="9226386" y="5033501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 = 2*R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D256A-8A76-4298-99A1-13CB7CF632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circle radius and calculate the area and perimeter</a:t>
            </a:r>
            <a:endParaRPr lang="bg-BG" dirty="0"/>
          </a:p>
          <a:p>
            <a:pPr lvl="1"/>
            <a:r>
              <a:rPr lang="en-US" dirty="0"/>
              <a:t>Area</a:t>
            </a:r>
            <a:r>
              <a:rPr lang="bg-BG" dirty="0"/>
              <a:t>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en-US" dirty="0"/>
              <a:t>Perimeter</a:t>
            </a:r>
            <a:r>
              <a:rPr lang="bg-BG" dirty="0"/>
              <a:t> 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/>
              <a:t> *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marL="533353" indent="-457200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Example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Circle Area and Perimeter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257800" y="2743201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≈</a:t>
            </a:r>
            <a:r>
              <a:rPr lang="bg-BG" sz="3200" dirty="0"/>
              <a:t> </a:t>
            </a:r>
            <a:r>
              <a:rPr lang="en-US" sz="3200" dirty="0"/>
              <a:t>3</a:t>
            </a:r>
            <a:r>
              <a:rPr lang="bg-BG" sz="3200" dirty="0"/>
              <a:t>.</a:t>
            </a:r>
            <a:r>
              <a:rPr lang="en-US" sz="3200" dirty="0"/>
              <a:t>14159265358979323846</a:t>
            </a:r>
            <a:r>
              <a:rPr lang="bg-BG" sz="3200" dirty="0"/>
              <a:t>…</a:t>
            </a:r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1100412" y="4913294"/>
            <a:ext cx="3129697" cy="954107"/>
            <a:chOff x="982303" y="4800599"/>
            <a:chExt cx="3129697" cy="954107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82303" y="5050667"/>
              <a:ext cx="79947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5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019252" y="5206441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525582" y="4800599"/>
              <a:ext cx="1586418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78.5398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31.4159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84749" y="4913294"/>
            <a:ext cx="3129697" cy="954107"/>
            <a:chOff x="982303" y="4800599"/>
            <a:chExt cx="3129697" cy="954107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82303" y="5089563"/>
              <a:ext cx="79947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12</a:t>
              </a: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525582" y="4800599"/>
              <a:ext cx="1586418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452.389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75.3982</a:t>
              </a:r>
            </a:p>
          </p:txBody>
        </p:sp>
      </p:grpSp>
      <p:sp>
        <p:nvSpPr>
          <p:cNvPr id="15" name="Овал 14">
            <a:extLst>
              <a:ext uri="{FF2B5EF4-FFF2-40B4-BE49-F238E27FC236}">
                <a16:creationId xmlns:a16="http://schemas.microsoft.com/office/drawing/2014/main" id="{E5EFC7A7-0540-444C-8BD2-0127C17982F4}"/>
              </a:ext>
            </a:extLst>
          </p:cNvPr>
          <p:cNvSpPr/>
          <p:nvPr/>
        </p:nvSpPr>
        <p:spPr>
          <a:xfrm>
            <a:off x="9226385" y="3980085"/>
            <a:ext cx="2228822" cy="216388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17" name="Право съединение 16">
            <a:extLst>
              <a:ext uri="{FF2B5EF4-FFF2-40B4-BE49-F238E27FC236}">
                <a16:creationId xmlns:a16="http://schemas.microsoft.com/office/drawing/2014/main" id="{A647AC74-C043-403B-A3BD-1EFB7F4162D8}"/>
              </a:ext>
            </a:extLst>
          </p:cNvPr>
          <p:cNvCxnSpPr>
            <a:cxnSpLocks/>
            <a:endCxn id="15" idx="5"/>
          </p:cNvCxnSpPr>
          <p:nvPr/>
        </p:nvCxnSpPr>
        <p:spPr>
          <a:xfrm>
            <a:off x="10340796" y="5056566"/>
            <a:ext cx="788008" cy="77051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аво съединение 19">
            <a:extLst>
              <a:ext uri="{FF2B5EF4-FFF2-40B4-BE49-F238E27FC236}">
                <a16:creationId xmlns:a16="http://schemas.microsoft.com/office/drawing/2014/main" id="{0D839D82-4BA2-455B-8B5A-03E2E302F584}"/>
              </a:ext>
            </a:extLst>
          </p:cNvPr>
          <p:cNvCxnSpPr>
            <a:cxnSpLocks/>
            <a:stCxn id="15" idx="2"/>
            <a:endCxn id="15" idx="6"/>
          </p:cNvCxnSpPr>
          <p:nvPr/>
        </p:nvCxnSpPr>
        <p:spPr>
          <a:xfrm>
            <a:off x="9226385" y="5062027"/>
            <a:ext cx="222882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8C555B23-8978-4B33-ACE2-03FF6180275C}"/>
              </a:ext>
            </a:extLst>
          </p:cNvPr>
          <p:cNvSpPr txBox="1"/>
          <p:nvPr/>
        </p:nvSpPr>
        <p:spPr>
          <a:xfrm>
            <a:off x="11195342" y="3980082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8A9D24B9-5EB7-4DD6-9640-4E9F8E29DE80}"/>
              </a:ext>
            </a:extLst>
          </p:cNvPr>
          <p:cNvSpPr txBox="1"/>
          <p:nvPr/>
        </p:nvSpPr>
        <p:spPr>
          <a:xfrm>
            <a:off x="10132202" y="4675533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 </a:t>
            </a: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3F76447B-5070-4EAD-AEA3-A8EB8EA70079}"/>
              </a:ext>
            </a:extLst>
          </p:cNvPr>
          <p:cNvSpPr txBox="1"/>
          <p:nvPr/>
        </p:nvSpPr>
        <p:spPr>
          <a:xfrm>
            <a:off x="10340796" y="536262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25" name="Right Arrow 8">
            <a:extLst>
              <a:ext uri="{FF2B5EF4-FFF2-40B4-BE49-F238E27FC236}">
                <a16:creationId xmlns:a16="http://schemas.microsoft.com/office/drawing/2014/main" id="{E324DE24-A255-402D-94DC-4AA4D99D4A82}"/>
              </a:ext>
            </a:extLst>
          </p:cNvPr>
          <p:cNvSpPr/>
          <p:nvPr/>
        </p:nvSpPr>
        <p:spPr>
          <a:xfrm>
            <a:off x="6015921" y="5384620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10AABC6E-7AFA-4424-B643-1933AD3CB5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1701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5" grpId="0" animBg="1"/>
      <p:bldP spid="21" grpId="0"/>
      <p:bldP spid="22" grpId="0"/>
      <p:bldP spid="23" grpId="0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Успоредник 2"/>
          <p:cNvSpPr/>
          <p:nvPr/>
        </p:nvSpPr>
        <p:spPr bwMode="auto">
          <a:xfrm>
            <a:off x="1981200" y="990600"/>
            <a:ext cx="2743200" cy="9906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Read radius</a:t>
            </a:r>
          </a:p>
        </p:txBody>
      </p:sp>
      <p:cxnSp>
        <p:nvCxnSpPr>
          <p:cNvPr id="8" name="Съединител &quot;права стрелка&quot; 7"/>
          <p:cNvCxnSpPr>
            <a:stCxn id="3" idx="4"/>
          </p:cNvCxnSpPr>
          <p:nvPr/>
        </p:nvCxnSpPr>
        <p:spPr>
          <a:xfrm>
            <a:off x="3352800" y="1981200"/>
            <a:ext cx="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авоъгълник 10"/>
          <p:cNvSpPr/>
          <p:nvPr/>
        </p:nvSpPr>
        <p:spPr bwMode="auto">
          <a:xfrm>
            <a:off x="2019300" y="2590800"/>
            <a:ext cx="2667000" cy="990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Calculate area</a:t>
            </a:r>
          </a:p>
        </p:txBody>
      </p:sp>
      <p:sp>
        <p:nvSpPr>
          <p:cNvPr id="16" name="Правоъгълник 15"/>
          <p:cNvSpPr/>
          <p:nvPr/>
        </p:nvSpPr>
        <p:spPr bwMode="auto">
          <a:xfrm>
            <a:off x="2019300" y="4191000"/>
            <a:ext cx="2667000" cy="990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Calculate perimeter</a:t>
            </a:r>
          </a:p>
        </p:txBody>
      </p:sp>
      <p:cxnSp>
        <p:nvCxnSpPr>
          <p:cNvPr id="18" name="Съединител &quot;права стрелка&quot; 17"/>
          <p:cNvCxnSpPr/>
          <p:nvPr/>
        </p:nvCxnSpPr>
        <p:spPr>
          <a:xfrm>
            <a:off x="3352800" y="3581400"/>
            <a:ext cx="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Успоредник 18"/>
          <p:cNvSpPr/>
          <p:nvPr/>
        </p:nvSpPr>
        <p:spPr bwMode="auto">
          <a:xfrm>
            <a:off x="5313547" y="4191000"/>
            <a:ext cx="2743200" cy="9906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Print area</a:t>
            </a:r>
          </a:p>
        </p:txBody>
      </p:sp>
      <p:sp>
        <p:nvSpPr>
          <p:cNvPr id="20" name="Успоредник 19"/>
          <p:cNvSpPr/>
          <p:nvPr/>
        </p:nvSpPr>
        <p:spPr bwMode="auto">
          <a:xfrm>
            <a:off x="8562975" y="4191000"/>
            <a:ext cx="2743200" cy="9906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Print perimeter</a:t>
            </a:r>
          </a:p>
        </p:txBody>
      </p:sp>
      <p:cxnSp>
        <p:nvCxnSpPr>
          <p:cNvPr id="22" name="Съединител &quot;права стрелка&quot; 21"/>
          <p:cNvCxnSpPr>
            <a:cxnSpLocks/>
            <a:stCxn id="16" idx="3"/>
          </p:cNvCxnSpPr>
          <p:nvPr/>
        </p:nvCxnSpPr>
        <p:spPr>
          <a:xfrm flipV="1">
            <a:off x="4686300" y="4679642"/>
            <a:ext cx="723900" cy="66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/>
          <p:cNvCxnSpPr>
            <a:cxnSpLocks/>
            <a:stCxn id="19" idx="2"/>
          </p:cNvCxnSpPr>
          <p:nvPr/>
        </p:nvCxnSpPr>
        <p:spPr>
          <a:xfrm>
            <a:off x="7932922" y="4686300"/>
            <a:ext cx="7538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AB9C0FE7-A0CD-4E3D-9191-9D74CB3A2B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28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9" grpId="0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2"/>
                </a:solidFill>
              </a:rPr>
              <a:t>Reading input</a:t>
            </a:r>
          </a:p>
          <a:p>
            <a:r>
              <a:rPr lang="en-US" sz="3200" b="1" dirty="0">
                <a:solidFill>
                  <a:schemeClr val="bg2"/>
                </a:solidFill>
              </a:rPr>
              <a:t>Data types</a:t>
            </a:r>
            <a:endParaRPr lang="bg-BG" sz="3200" b="1" dirty="0">
              <a:solidFill>
                <a:schemeClr val="bg2"/>
              </a:solidFill>
            </a:endParaRPr>
          </a:p>
          <a:p>
            <a:r>
              <a:rPr lang="en-US" sz="3200" b="1" dirty="0">
                <a:solidFill>
                  <a:schemeClr val="bg2"/>
                </a:solidFill>
              </a:rPr>
              <a:t>Working with text</a:t>
            </a:r>
          </a:p>
          <a:p>
            <a:r>
              <a:rPr lang="en-US" sz="3200" b="1" dirty="0">
                <a:solidFill>
                  <a:schemeClr val="bg2"/>
                </a:solidFill>
              </a:rPr>
              <a:t>Working with numbers</a:t>
            </a:r>
          </a:p>
          <a:p>
            <a:r>
              <a:rPr lang="en-US" sz="3200" b="1" dirty="0">
                <a:solidFill>
                  <a:schemeClr val="bg2"/>
                </a:solidFill>
              </a:rPr>
              <a:t>Formatting output</a:t>
            </a:r>
          </a:p>
          <a:p>
            <a:r>
              <a:rPr lang="en-US" sz="3200" b="1" dirty="0">
                <a:solidFill>
                  <a:schemeClr val="bg2"/>
                </a:solidFill>
              </a:rPr>
              <a:t>Type casting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1544084-E165-44C3-8573-4E2CE067F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3357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2546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02343B41-9EC7-4609-AC4A-E50F5BA240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8194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EB7DF56F-4BF1-4C2B-BDAF-892D96FF53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4190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FC0F39E-CBF6-4920-9A4E-9765E44EC15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38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A07EE60-DA34-4EAF-B8FC-7AFC340FF4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0493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35707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Computers store and manipulate </a:t>
            </a:r>
            <a:r>
              <a:rPr lang="en-US" dirty="0">
                <a:solidFill>
                  <a:schemeClr val="bg1"/>
                </a:solidFill>
              </a:rPr>
              <a:t>data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is stored inside the </a:t>
            </a:r>
            <a:r>
              <a:rPr lang="en-US" dirty="0">
                <a:solidFill>
                  <a:schemeClr val="bg1"/>
                </a:solidFill>
              </a:rPr>
              <a:t>memory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Variables have </a:t>
            </a:r>
            <a:r>
              <a:rPr lang="en-US" dirty="0">
                <a:solidFill>
                  <a:schemeClr val="bg1"/>
                </a:solidFill>
              </a:rPr>
              <a:t>identifier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type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value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Defining and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</a:rPr>
              <a:t>initializing </a:t>
            </a:r>
            <a:r>
              <a:rPr lang="en-US" sz="3198" dirty="0">
                <a:solidFill>
                  <a:schemeClr val="tx2">
                    <a:lumMod val="75000"/>
                  </a:schemeClr>
                </a:solidFill>
              </a:rPr>
              <a:t>value to a variable</a:t>
            </a:r>
            <a:r>
              <a:rPr lang="bg-BG" dirty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35650" y="4648201"/>
            <a:ext cx="317935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number = 42;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6E92A9DE-2FF2-4CE2-8B2A-4E9BAA4A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5572940"/>
            <a:ext cx="1896969" cy="657808"/>
          </a:xfrm>
          <a:prstGeom prst="wedgeRoundRectCallout">
            <a:avLst>
              <a:gd name="adj1" fmla="val -14510"/>
              <a:gd name="adj2" fmla="val -87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Data type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000" y="3816356"/>
            <a:ext cx="4009024" cy="663196"/>
          </a:xfrm>
          <a:prstGeom prst="wedgeRoundRectCallout">
            <a:avLst>
              <a:gd name="adj1" fmla="val -26519"/>
              <a:gd name="adj2" fmla="val 821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identifier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CB87788D-FB5D-4240-A198-4123BD33A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572940"/>
            <a:ext cx="2743200" cy="657808"/>
          </a:xfrm>
          <a:prstGeom prst="wedgeRoundRectCallout">
            <a:avLst>
              <a:gd name="adj1" fmla="val -42498"/>
              <a:gd name="adj2" fmla="val -1020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value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FBDBE48-11B0-4E4D-9CBF-789EC8526F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0166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 C programming there is strict definition of the       data types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types  are mainly divided in:</a:t>
            </a:r>
          </a:p>
          <a:p>
            <a:pPr lvl="1">
              <a:spcBef>
                <a:spcPts val="1200"/>
              </a:spcBef>
            </a:pPr>
            <a:r>
              <a:rPr lang="en-US" sz="3398" dirty="0">
                <a:solidFill>
                  <a:schemeClr val="tx2">
                    <a:lumMod val="75000"/>
                  </a:schemeClr>
                </a:solidFill>
              </a:rPr>
              <a:t>Integers types – representing numbers </a:t>
            </a:r>
            <a:r>
              <a:rPr lang="en-US" b="1" dirty="0">
                <a:solidFill>
                  <a:schemeClr val="bg1"/>
                </a:solidFill>
              </a:rPr>
              <a:t>without          floating point value can be signed or unsigned</a:t>
            </a:r>
          </a:p>
          <a:p>
            <a:pPr lvl="1">
              <a:spcBef>
                <a:spcPts val="1200"/>
              </a:spcBef>
            </a:pPr>
            <a:r>
              <a:rPr lang="en-US" sz="3398" dirty="0">
                <a:solidFill>
                  <a:schemeClr val="tx2">
                    <a:lumMod val="75000"/>
                  </a:schemeClr>
                </a:solidFill>
              </a:rPr>
              <a:t>Floating point types – representing </a:t>
            </a:r>
            <a:r>
              <a:rPr lang="en-US" b="1" dirty="0">
                <a:solidFill>
                  <a:schemeClr val="bg1"/>
                </a:solidFill>
              </a:rPr>
              <a:t>signed real           numbers can have floating point value</a:t>
            </a:r>
          </a:p>
          <a:p>
            <a:pPr lvl="2"/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207" y="91872"/>
            <a:ext cx="8397308" cy="882654"/>
          </a:xfrm>
        </p:spPr>
        <p:txBody>
          <a:bodyPr/>
          <a:lstStyle/>
          <a:p>
            <a:r>
              <a:rPr lang="en-US" dirty="0"/>
              <a:t>C Data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1324E43-F8C7-4544-A44B-860BAB1907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19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81031-BA76-4EE3-B52E-30FC8B46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1217"/>
            <a:ext cx="8397308" cy="882654"/>
          </a:xfrm>
        </p:spPr>
        <p:txBody>
          <a:bodyPr/>
          <a:lstStyle/>
          <a:p>
            <a:r>
              <a:rPr lang="en-US" dirty="0"/>
              <a:t>Integer Types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87F652-76B5-4619-A2A9-9A8BCF9AF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06727"/>
              </p:ext>
            </p:extLst>
          </p:nvPr>
        </p:nvGraphicFramePr>
        <p:xfrm>
          <a:off x="2383304" y="1447801"/>
          <a:ext cx="9181684" cy="4624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995333467"/>
                    </a:ext>
                  </a:extLst>
                </a:gridCol>
                <a:gridCol w="2264896">
                  <a:extLst>
                    <a:ext uri="{9D8B030D-6E8A-4147-A177-3AD203B41FA5}">
                      <a16:colId xmlns:a16="http://schemas.microsoft.com/office/drawing/2014/main" val="1104704574"/>
                    </a:ext>
                  </a:extLst>
                </a:gridCol>
                <a:gridCol w="4325988">
                  <a:extLst>
                    <a:ext uri="{9D8B030D-6E8A-4147-A177-3AD203B41FA5}">
                      <a16:colId xmlns:a16="http://schemas.microsoft.com/office/drawing/2014/main" val="2372594243"/>
                    </a:ext>
                  </a:extLst>
                </a:gridCol>
              </a:tblGrid>
              <a:tr h="3191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899410"/>
                  </a:ext>
                </a:extLst>
              </a:tr>
              <a:tr h="467058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 byte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-128 to 127 or 0 to 255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611568"/>
                  </a:ext>
                </a:extLst>
              </a:tr>
              <a:tr h="47427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unsigned char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 byte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to 255</a:t>
                      </a:r>
                      <a:endParaRPr lang="en-US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accent6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646646"/>
                  </a:ext>
                </a:extLst>
              </a:tr>
              <a:tr h="50678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398" b="1" i="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-32 768 to 32</a:t>
                      </a:r>
                      <a:r>
                        <a:rPr lang="en-US" sz="2398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767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888129"/>
                  </a:ext>
                </a:extLst>
              </a:tr>
              <a:tr h="47427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unsigned short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398" b="1" i="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bytes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to 65 535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767824"/>
                  </a:ext>
                </a:extLst>
              </a:tr>
              <a:tr h="47427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398" b="1" i="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or 4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bytes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r>
                        <a:rPr lang="en-US" sz="2398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147</a:t>
                      </a:r>
                      <a:r>
                        <a:rPr lang="en-US" sz="2398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483</a:t>
                      </a:r>
                      <a:r>
                        <a:rPr lang="en-US" sz="2398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648 to 2</a:t>
                      </a:r>
                      <a:r>
                        <a:rPr lang="en-US" sz="2398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147</a:t>
                      </a:r>
                      <a:r>
                        <a:rPr lang="en-US" sz="2398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483</a:t>
                      </a:r>
                      <a:r>
                        <a:rPr lang="en-US" sz="2398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647</a:t>
                      </a:r>
                      <a:endParaRPr lang="en-US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accent6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13637"/>
                  </a:ext>
                </a:extLst>
              </a:tr>
              <a:tr h="47427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unsigned int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398" b="1" i="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or 4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bytes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to 4,294,967,295</a:t>
                      </a:r>
                      <a:endParaRPr lang="en-US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accent6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043026"/>
                  </a:ext>
                </a:extLst>
              </a:tr>
              <a:tr h="47427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long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 bytes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-9223372036854775808 to 9223372036854775807</a:t>
                      </a:r>
                      <a:endParaRPr lang="en-US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accent6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73371"/>
                  </a:ext>
                </a:extLst>
              </a:tr>
              <a:tr h="47427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unsigned long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 bytes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to 18446744073709551615</a:t>
                      </a:r>
                      <a:endParaRPr lang="en-US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accent6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26892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13031CD1-8B31-49D6-89E1-B6AC5A87F4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16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81031-BA76-4EE3-B52E-30FC8B46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1217"/>
            <a:ext cx="8397308" cy="882654"/>
          </a:xfrm>
        </p:spPr>
        <p:txBody>
          <a:bodyPr/>
          <a:lstStyle/>
          <a:p>
            <a:r>
              <a:rPr lang="en-US" dirty="0"/>
              <a:t>Floating Point Types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87F652-76B5-4619-A2A9-9A8BCF9AF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14254"/>
              </p:ext>
            </p:extLst>
          </p:nvPr>
        </p:nvGraphicFramePr>
        <p:xfrm>
          <a:off x="2383304" y="1447800"/>
          <a:ext cx="9181684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995333467"/>
                    </a:ext>
                  </a:extLst>
                </a:gridCol>
                <a:gridCol w="2264896">
                  <a:extLst>
                    <a:ext uri="{9D8B030D-6E8A-4147-A177-3AD203B41FA5}">
                      <a16:colId xmlns:a16="http://schemas.microsoft.com/office/drawing/2014/main" val="1104704574"/>
                    </a:ext>
                  </a:extLst>
                </a:gridCol>
                <a:gridCol w="4325988">
                  <a:extLst>
                    <a:ext uri="{9D8B030D-6E8A-4147-A177-3AD203B41FA5}">
                      <a16:colId xmlns:a16="http://schemas.microsoft.com/office/drawing/2014/main" val="2372594243"/>
                    </a:ext>
                  </a:extLst>
                </a:gridCol>
              </a:tblGrid>
              <a:tr h="3191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899410"/>
                  </a:ext>
                </a:extLst>
              </a:tr>
              <a:tr h="467058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 bytes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1.2E-38 to 3.4E+38 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611568"/>
                  </a:ext>
                </a:extLst>
              </a:tr>
              <a:tr h="47427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 bytes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2.3E-308 to 1.7E+308</a:t>
                      </a:r>
                      <a:endParaRPr lang="en-US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accent6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646646"/>
                  </a:ext>
                </a:extLst>
              </a:tr>
              <a:tr h="50678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long 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2398" b="1" i="0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3.4E-4932 to 1.1E+4932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888129"/>
                  </a:ext>
                </a:extLst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383304" y="3810001"/>
            <a:ext cx="9181685" cy="2743199"/>
          </a:xfrm>
        </p:spPr>
        <p:txBody>
          <a:bodyPr>
            <a:normAutofit/>
          </a:bodyPr>
          <a:lstStyle/>
          <a:p>
            <a:r>
              <a:rPr lang="en-US" dirty="0"/>
              <a:t>Note that floating point types </a:t>
            </a:r>
            <a:r>
              <a:rPr lang="en-US" b="1" dirty="0">
                <a:solidFill>
                  <a:schemeClr val="bg1"/>
                </a:solidFill>
              </a:rPr>
              <a:t>does not care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about sign</a:t>
            </a:r>
            <a:r>
              <a:rPr lang="en-US" dirty="0"/>
              <a:t> that is because when using real         numbers we care about the </a:t>
            </a:r>
            <a:r>
              <a:rPr lang="en-US" b="1" dirty="0">
                <a:solidFill>
                  <a:schemeClr val="bg1"/>
                </a:solidFill>
              </a:rPr>
              <a:t>precision of the  decimal places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FFDC8CC-34C7-427F-8047-5B71CAAFD3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881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F3DB90-2CFF-4326-8907-9A61BCF0EE9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Reading User Input</a:t>
            </a:r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1"/>
            <a:ext cx="2665008" cy="269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71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443" y="1143000"/>
            <a:ext cx="9927138" cy="5276048"/>
          </a:xfrm>
        </p:spPr>
        <p:txBody>
          <a:bodyPr/>
          <a:lstStyle/>
          <a:p>
            <a:r>
              <a:rPr lang="en-US" sz="3200" dirty="0"/>
              <a:t>Similar to printf() but reads input from formatted text</a:t>
            </a:r>
          </a:p>
          <a:p>
            <a:pPr lvl="1"/>
            <a:r>
              <a:rPr lang="en-US" sz="3000" dirty="0"/>
              <a:t> Works the same way the only difference is that the placeholder marks the </a:t>
            </a:r>
            <a:r>
              <a:rPr lang="en-US" sz="3000" b="1" dirty="0">
                <a:solidFill>
                  <a:schemeClr val="bg1"/>
                </a:solidFill>
              </a:rPr>
              <a:t>output variable</a:t>
            </a:r>
          </a:p>
          <a:p>
            <a:pPr lvl="1"/>
            <a:r>
              <a:rPr lang="en-US" sz="3000" dirty="0"/>
              <a:t>To read a number you should declare variable in order to store the result. You may notice that we </a:t>
            </a:r>
            <a:r>
              <a:rPr lang="en-US" sz="3000" b="1" dirty="0">
                <a:solidFill>
                  <a:schemeClr val="bg1"/>
                </a:solidFill>
              </a:rPr>
              <a:t>pass the variable by its address </a:t>
            </a:r>
            <a:r>
              <a:rPr lang="en-US" sz="3000" dirty="0"/>
              <a:t>with the </a:t>
            </a:r>
            <a:r>
              <a:rPr lang="en-US" sz="3000" b="1" dirty="0">
                <a:solidFill>
                  <a:schemeClr val="bg1"/>
                </a:solidFill>
              </a:rPr>
              <a:t>&amp;</a:t>
            </a:r>
            <a:r>
              <a:rPr lang="en-US" sz="3000" dirty="0"/>
              <a:t> operator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Scanf();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519144" y="4824000"/>
            <a:ext cx="6627011" cy="9848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</a:rPr>
              <a:t>scanf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solidFill>
                  <a:schemeClr val="bg1"/>
                </a:solidFill>
              </a:rPr>
              <a:t>%d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", </a:t>
            </a:r>
            <a:r>
              <a:rPr lang="en-US" sz="3000" b="1" noProof="1">
                <a:solidFill>
                  <a:schemeClr val="bg1"/>
                </a:solidFill>
              </a:rPr>
              <a:t>&amp;number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08B2033-BCDF-4DEC-B2C0-76028D4ACF9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46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3696</TotalTime>
  <Words>2037</Words>
  <Application>Microsoft Office PowerPoint</Application>
  <PresentationFormat>Widescreen</PresentationFormat>
  <Paragraphs>386</Paragraphs>
  <Slides>37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C Data Types</vt:lpstr>
      <vt:lpstr>Table of Contents</vt:lpstr>
      <vt:lpstr>Variables and Data Types</vt:lpstr>
      <vt:lpstr>Variables</vt:lpstr>
      <vt:lpstr>C Data Types</vt:lpstr>
      <vt:lpstr>Integer Types</vt:lpstr>
      <vt:lpstr>Floating Point Types</vt:lpstr>
      <vt:lpstr>Reading User Input</vt:lpstr>
      <vt:lpstr>Scanf();</vt:lpstr>
      <vt:lpstr>Reading Floating Type</vt:lpstr>
      <vt:lpstr>Reading Double Type</vt:lpstr>
      <vt:lpstr>Simple Calculations</vt:lpstr>
      <vt:lpstr>Operators + and -</vt:lpstr>
      <vt:lpstr>Operators * and /</vt:lpstr>
      <vt:lpstr>Numbers Division Behavior</vt:lpstr>
      <vt:lpstr>Operator %</vt:lpstr>
      <vt:lpstr>Equations</vt:lpstr>
      <vt:lpstr>C Strings</vt:lpstr>
      <vt:lpstr>C String</vt:lpstr>
      <vt:lpstr>C String</vt:lpstr>
      <vt:lpstr>Reading Text</vt:lpstr>
      <vt:lpstr>Important Notes</vt:lpstr>
      <vt:lpstr>Simple Calculations</vt:lpstr>
      <vt:lpstr>Data Manipulation</vt:lpstr>
      <vt:lpstr>Working with Numbers</vt:lpstr>
      <vt:lpstr>Working with Numbers</vt:lpstr>
      <vt:lpstr>Print Real Numbers</vt:lpstr>
      <vt:lpstr>Type Casting</vt:lpstr>
      <vt:lpstr>Areas of Geometric Sahpes</vt:lpstr>
      <vt:lpstr>Circle Area and Perimeter</vt:lpstr>
      <vt:lpstr>PowerPoint Presentation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subject>Coding 101 Course</dc:subject>
  <dc:creator>Software University</dc:creator>
  <cp:keywords>Sofware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Alen Paunov</cp:lastModifiedBy>
  <cp:revision>9</cp:revision>
  <dcterms:created xsi:type="dcterms:W3CDTF">2018-05-23T13:08:44Z</dcterms:created>
  <dcterms:modified xsi:type="dcterms:W3CDTF">2020-03-19T07:45:21Z</dcterms:modified>
  <cp:category>computer programming;programming;C#;програмиране;кодиране</cp:category>
</cp:coreProperties>
</file>