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C19EA5-FF31-4114-BA13-C3C5C9D903D5}">
          <p14:sldIdLst>
            <p14:sldId id="256"/>
            <p14:sldId id="257"/>
            <p14:sldId id="258"/>
          </p14:sldIdLst>
        </p14:section>
        <p14:section name="App to DB Connection" id="{D49EAC6D-66D1-45A5-9C75-9CF041431426}">
          <p14:sldIdLst>
            <p14:sldId id="259"/>
            <p14:sldId id="260"/>
            <p14:sldId id="261"/>
          </p14:sldIdLst>
        </p14:section>
        <p14:section name="App to DB Demo" id="{2F5B7A94-5D79-4AF0-82EF-8AA2701B350A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DBC Essentials" id="{A8227016-9521-42B1-97E3-6F811EC0848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Неозаглавена секция" id="{731EDDED-BFB8-4A9E-8941-F25DDEC486D5}">
          <p14:sldIdLst>
            <p14:sldId id="279"/>
            <p14:sldId id="280"/>
            <p14:sldId id="281"/>
          </p14:sldIdLst>
        </p14:section>
        <p14:section name="SQL Injection" id="{9B876BCA-2D7A-41FE-AAF2-FCA13A4671EA}">
          <p14:sldIdLst>
            <p14:sldId id="282"/>
            <p14:sldId id="283"/>
            <p14:sldId id="284"/>
            <p14:sldId id="285"/>
            <p14:sldId id="286"/>
          </p14:sldIdLst>
        </p14:section>
        <p14:section name="Advanced Concepts" id="{19E9F6BC-3A1E-4D89-B8E9-03D37B1E3364}">
          <p14:sldIdLst>
            <p14:sldId id="287"/>
            <p14:sldId id="288"/>
            <p14:sldId id="289"/>
          </p14:sldIdLst>
        </p14:section>
        <p14:section name="Summary" id="{86F21FA2-D71F-4A82-A579-A4218BF87F34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58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652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795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3015/spring-data-october-202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2800" smtClean="0"/>
              <a:t>Connecting Via JDBC, Executing Statements, SQL Injection,</a:t>
            </a:r>
          </a:p>
          <a:p>
            <a:r>
              <a:rPr lang="en-GB" sz="2800" smtClean="0"/>
              <a:t>Advanced Concepts</a:t>
            </a:r>
            <a:endParaRPr lang="en-US" sz="28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 smtClean="0"/>
              <a:t>Database </a:t>
            </a:r>
            <a:r>
              <a:rPr lang="en-GB" smtClean="0"/>
              <a:t>Access with 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 smtClean="0"/>
              <a:t>) we </a:t>
            </a:r>
            <a:r>
              <a:rPr lang="en-US" dirty="0"/>
              <a:t>make a </a:t>
            </a:r>
            <a:r>
              <a:rPr lang="en-US" dirty="0" smtClean="0"/>
              <a:t>          connection </a:t>
            </a:r>
            <a:r>
              <a:rPr lang="en-US" dirty="0"/>
              <a:t>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4274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=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755" y="1194675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b="1" noProof="1" smtClean="0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stmt = 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50893" y="2514601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9850" y="4943670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10478" y="3515341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</a:t>
            </a:r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971801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  	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2200" y="2163767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1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048001"/>
            <a:ext cx="2906707" cy="315090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Client Access to a Database</a:t>
            </a:r>
            <a:endParaRPr lang="en-GB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676400"/>
            <a:ext cx="3522133" cy="19812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Java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72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connectivity</a:t>
            </a:r>
            <a:r>
              <a:rPr lang="en-US" dirty="0"/>
              <a:t>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5800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7398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4214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7397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8124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8357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8857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4064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6144" y="4114801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5830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5601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3941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7397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9648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944" y="5188229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400" y="5188229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651" y="5178303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2408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8887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50884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/>
          <a:lstStyle/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correct </a:t>
            </a:r>
            <a:r>
              <a:rPr lang="en-US" dirty="0"/>
              <a:t>driver </a:t>
            </a:r>
          </a:p>
          <a:p>
            <a:pPr lvl="1"/>
            <a:r>
              <a:rPr lang="en-US" dirty="0"/>
              <a:t>Supports multiple drivers connected to different types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 – </a:t>
            </a:r>
            <a:r>
              <a:rPr lang="en-US" noProof="1" smtClean="0"/>
              <a:t>ResultSet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7464" y="5119579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61500" y="4997355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5397" y="4997355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to Database Connection.</a:t>
            </a:r>
            <a:endParaRPr lang="en-US" dirty="0" smtClean="0"/>
          </a:p>
          <a:p>
            <a:r>
              <a:rPr lang="en-US" dirty="0"/>
              <a:t>Application to Database </a:t>
            </a:r>
            <a:r>
              <a:rPr lang="en-US" dirty="0" smtClean="0"/>
              <a:t>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</a:t>
            </a:r>
            <a:r>
              <a:rPr lang="en-US" dirty="0" smtClean="0">
                <a:solidFill>
                  <a:srgbClr val="234465"/>
                </a:solidFill>
              </a:rPr>
              <a:t>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</a:t>
            </a:r>
            <a:r>
              <a:rPr lang="en-US" dirty="0" smtClean="0">
                <a:solidFill>
                  <a:srgbClr val="234465"/>
                </a:solidFill>
              </a:rPr>
              <a:t>Statements.</a:t>
            </a:r>
          </a:p>
          <a:p>
            <a:r>
              <a:rPr lang="en-US" dirty="0"/>
              <a:t>SQL </a:t>
            </a:r>
            <a:r>
              <a:rPr lang="en-US" dirty="0" smtClean="0"/>
              <a:t>Injection.</a:t>
            </a:r>
          </a:p>
          <a:p>
            <a:r>
              <a:rPr lang="en-US" dirty="0"/>
              <a:t>Advanced </a:t>
            </a:r>
            <a:r>
              <a:rPr lang="en-US" dirty="0" smtClean="0"/>
              <a:t>Concepts.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 smtClean="0"/>
              <a:t>getString</a:t>
            </a:r>
            <a:r>
              <a:rPr lang="en-US" dirty="0" smtClean="0"/>
              <a:t>(</a:t>
            </a:r>
            <a:r>
              <a:rPr lang="en-US" noProof="1" smtClean="0"/>
              <a:t>"column</a:t>
            </a:r>
            <a:r>
              <a:rPr lang="en-US" dirty="0" smtClean="0"/>
              <a:t>_name</a:t>
            </a:r>
            <a:r>
              <a:rPr lang="en-US" noProof="1"/>
              <a:t>"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noProof="1" smtClean="0"/>
              <a:t>getDouble</a:t>
            </a:r>
            <a:r>
              <a:rPr lang="en-US" dirty="0" smtClean="0"/>
              <a:t>(</a:t>
            </a:r>
            <a:r>
              <a:rPr lang="en-US" noProof="1"/>
              <a:t>"</a:t>
            </a:r>
            <a:r>
              <a:rPr lang="en-US" noProof="1" smtClean="0"/>
              <a:t>column</a:t>
            </a:r>
            <a:r>
              <a:rPr lang="en-US" dirty="0" smtClean="0"/>
              <a:t>_</a:t>
            </a:r>
            <a:r>
              <a:rPr lang="en-US" noProof="1"/>
              <a:t>name"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noProof="1"/>
              <a:t>getBoolean</a:t>
            </a:r>
            <a:r>
              <a:rPr lang="en-US" dirty="0" smtClean="0"/>
              <a:t>(</a:t>
            </a:r>
            <a:r>
              <a:rPr lang="en-US" noProof="1"/>
              <a:t>"column</a:t>
            </a:r>
            <a:r>
              <a:rPr lang="en-US" dirty="0" smtClean="0"/>
              <a:t>_</a:t>
            </a:r>
            <a:r>
              <a:rPr lang="en-US" noProof="1" smtClean="0"/>
              <a:t>name</a:t>
            </a:r>
            <a:r>
              <a:rPr lang="en-US" noProof="1"/>
              <a:t>"</a:t>
            </a:r>
            <a:r>
              <a:rPr lang="en-US" dirty="0" smtClean="0"/>
              <a:t>) </a:t>
            </a:r>
            <a:r>
              <a:rPr lang="en-US" dirty="0"/>
              <a:t>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Java.sql* and MySQL Driver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 smtClean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 smtClean="0">
                <a:solidFill>
                  <a:srgbClr val="FFA000"/>
                </a:solidFill>
              </a:rPr>
              <a:t/>
            </a:r>
            <a:br>
              <a:rPr lang="en-US" dirty="0" smtClean="0">
                <a:solidFill>
                  <a:srgbClr val="FFA000"/>
                </a:solidFill>
              </a:rPr>
            </a:br>
            <a:r>
              <a:rPr lang="en-US" b="1" dirty="0" smtClean="0">
                <a:solidFill>
                  <a:srgbClr val="FFA000"/>
                </a:solidFill>
              </a:rPr>
              <a:t>string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chemeClr val="bg1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3801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Setting Up the Driver in IntelliJ IDEA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7" y="2476334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70960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62" y="2487215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2" y="5075586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90438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Statement, PreparedStatement, CallableStatement</a:t>
            </a:r>
            <a:endParaRPr lang="en-GB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31162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1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4811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noProof="1" smtClean="0"/>
              <a:t>Example(PreparedStatement) from previous demo:</a:t>
            </a: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Example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411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3001" y="2025085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8488" y="5816131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701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7966" y="3107530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1" y="5816131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4400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How to Prevent It?</a:t>
            </a:r>
            <a:endParaRPr lang="en-GB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558605"/>
            <a:ext cx="2667000" cy="21154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SQL Injection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68" y="3289490"/>
            <a:ext cx="6057900" cy="33337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SQL Injection Example: Login Form Input by User</a:t>
            </a:r>
            <a:endParaRPr lang="en-US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90760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</a:t>
            </a:r>
            <a:r>
              <a:rPr lang="en-US" dirty="0"/>
              <a:t>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bg-BG" noProof="1" smtClean="0"/>
              <a:t>"</a:t>
            </a:r>
            <a:r>
              <a:rPr lang="en-US" noProof="1" smtClean="0"/>
              <a:t>example</a:t>
            </a:r>
            <a:r>
              <a:rPr lang="en-US" dirty="0" smtClean="0"/>
              <a:t>_</a:t>
            </a:r>
            <a:r>
              <a:rPr lang="en-US" noProof="1" smtClean="0"/>
              <a:t>user</a:t>
            </a:r>
            <a:r>
              <a:rPr lang="bg-BG" noProof="1"/>
              <a:t> "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bg-BG" noProof="1" smtClean="0"/>
              <a:t>"</a:t>
            </a:r>
            <a:r>
              <a:rPr lang="en-US" dirty="0" smtClean="0"/>
              <a:t>12345</a:t>
            </a:r>
            <a:r>
              <a:rPr lang="bg-BG" noProof="1" smtClean="0"/>
              <a:t>"</a:t>
            </a:r>
            <a:endParaRPr lang="en-US" dirty="0"/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8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FROM users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example_user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 AND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2" y="1211571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</a:t>
            </a:r>
            <a:r>
              <a:rPr lang="en-US" dirty="0" smtClean="0"/>
              <a:t>returned.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Value </a:t>
            </a:r>
            <a:r>
              <a:rPr lang="en-US" dirty="0"/>
              <a:t>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SQL Injection Example: Login Form Input by User (2)</a:t>
            </a:r>
            <a:endParaRPr lang="en-US" sz="3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SQL Injection Example: Login Form Input by User (3)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 </a:t>
            </a:r>
            <a:r>
              <a:rPr lang="en-US" dirty="0" smtClean="0"/>
              <a:t>   and </a:t>
            </a:r>
            <a:r>
              <a:rPr lang="en-US" dirty="0"/>
              <a:t>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</a:t>
            </a:r>
            <a:r>
              <a:rPr lang="en-US" dirty="0" smtClean="0"/>
              <a:t>                                (</a:t>
            </a:r>
            <a:r>
              <a:rPr lang="en-US" dirty="0"/>
              <a:t>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Transactions and DAO Pattern</a:t>
            </a:r>
            <a:endParaRPr lang="en-GB"/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524001"/>
            <a:ext cx="2363265" cy="236326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Advanced Concepts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Transaction Pattern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0" y="4648201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connection.setAutoCommit(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6023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setAutoCommit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8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</a:t>
            </a:r>
            <a:r>
              <a:rPr lang="en-GB" sz="3200" b="1" dirty="0">
                <a:solidFill>
                  <a:schemeClr val="bg1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source or expose it 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dirty="0">
                <a:solidFill>
                  <a:schemeClr val="bg2"/>
                </a:solidFill>
              </a:rPr>
              <a:t>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2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it-IT" smtClean="0"/>
              <a:t>Accessing Data Via Client Application 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Application to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</a:t>
            </a:r>
            <a:r>
              <a:rPr lang="en-US" b="1" dirty="0" smtClean="0">
                <a:solidFill>
                  <a:srgbClr val="FFA000"/>
                </a:solidFill>
              </a:rPr>
              <a:t>     </a:t>
            </a:r>
            <a:r>
              <a:rPr lang="en-US" dirty="0" smtClean="0"/>
              <a:t>frameworks.</a:t>
            </a:r>
            <a:endParaRPr lang="en-US" dirty="0"/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2293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User user = new User("Peter", 25);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9883" y="5251320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8600" y="1150939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045075"/>
            <a:ext cx="6822035" cy="1676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Demo</a:t>
            </a: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Application to Database Connection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6272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</a:t>
            </a:r>
            <a:r>
              <a:rPr lang="en-US" dirty="0" smtClean="0"/>
              <a:t>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instance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</a:t>
            </a:r>
            <a:r>
              <a:rPr lang="en-US" dirty="0" smtClean="0"/>
              <a:t>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Connection to DB Via Java App Demo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8236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Lets analyze the program:</a:t>
            </a:r>
          </a:p>
          <a:p>
            <a:pPr lvl="1"/>
            <a:r>
              <a:rPr lang="en-US" dirty="0"/>
              <a:t>Connection to DB is established by asking the user to give </a:t>
            </a:r>
            <a:r>
              <a:rPr lang="en-US" dirty="0" smtClean="0"/>
              <a:t>          credentials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6975" y="3037032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user = user.equals("") ?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sc.nextLine().trim();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1772</Words>
  <Application>Microsoft Office PowerPoint</Application>
  <PresentationFormat>Широк екран</PresentationFormat>
  <Paragraphs>335</Paragraphs>
  <Slides>40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Access with JDBC</vt:lpstr>
      <vt:lpstr>Table of Contents</vt:lpstr>
      <vt:lpstr>Questions</vt:lpstr>
      <vt:lpstr>Accessing Data Via Client Application </vt:lpstr>
      <vt:lpstr>ORM Frameworks Overview</vt:lpstr>
      <vt:lpstr>ORM Frameworks Overview (2)</vt:lpstr>
      <vt:lpstr>Demo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Client Access to a Database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Statement, PreparedStatement, CallableStatement</vt:lpstr>
      <vt:lpstr>Statements</vt:lpstr>
      <vt:lpstr>Statements Example</vt:lpstr>
      <vt:lpstr>How to Prevent It?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Transactions and DAO Pattern</vt:lpstr>
      <vt:lpstr>JDBC Transaction Pattern</vt:lpstr>
      <vt:lpstr>JDBC Transaction Pattern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</cp:lastModifiedBy>
  <cp:revision>41</cp:revision>
  <dcterms:created xsi:type="dcterms:W3CDTF">2018-05-23T13:08:44Z</dcterms:created>
  <dcterms:modified xsi:type="dcterms:W3CDTF">2020-10-20T09:44:27Z</dcterms:modified>
  <cp:category>https://softuni.bg/trainings/2353/hibernate-june-2019</cp:category>
</cp:coreProperties>
</file>