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7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4" r:id="rId67"/>
    <p:sldId id="326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7FD5E28-5F8A-4F19-9B5F-58F8E0376EDB}">
          <p14:sldIdLst>
            <p14:sldId id="256"/>
            <p14:sldId id="257"/>
            <p14:sldId id="258"/>
            <p14:sldId id="259"/>
          </p14:sldIdLst>
        </p14:section>
        <p14:section name="Data Management" id="{12AE3BBA-FA79-456B-A1F1-1A78276FBCAB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base Engine" id="{C3D7EEEF-376B-45B7-9D8F-E72B289139F7}">
          <p14:sldIdLst>
            <p14:sldId id="266"/>
            <p14:sldId id="267"/>
            <p14:sldId id="268"/>
            <p14:sldId id="269"/>
          </p14:sldIdLst>
        </p14:section>
        <p14:section name="Structured Query Language" id="{899A82FD-A7F0-46C7-ADF2-C4A390C4EB31}">
          <p14:sldIdLst>
            <p14:sldId id="270"/>
            <p14:sldId id="271"/>
            <p14:sldId id="272"/>
            <p14:sldId id="273"/>
            <p14:sldId id="274"/>
          </p14:sldIdLst>
        </p14:section>
        <p14:section name="MySQL" id="{6F393BE0-A6C8-45BA-B5F6-46D445D5B393}">
          <p14:sldIdLst>
            <p14:sldId id="275"/>
            <p14:sldId id="276"/>
            <p14:sldId id="277"/>
            <p14:sldId id="278"/>
          </p14:sldIdLst>
        </p14:section>
        <p14:section name="Table Relationships" id="{BD083114-98AC-41DC-97ED-EA513EE574F5}">
          <p14:sldIdLst>
            <p14:sldId id="279"/>
            <p14:sldId id="280"/>
            <p14:sldId id="281"/>
            <p14:sldId id="282"/>
          </p14:sldIdLst>
        </p14:section>
        <p14:section name="Programmability" id="{5078B4FE-855B-4938-906D-C4A8F309B4C6}">
          <p14:sldIdLst>
            <p14:sldId id="283"/>
            <p14:sldId id="284"/>
            <p14:sldId id="285"/>
            <p14:sldId id="286"/>
          </p14:sldIdLst>
        </p14:section>
        <p14:section name="Data Types in MySQL Server" id="{F256A7D8-7F20-4AF0-AC2A-A4D935FDAABC}">
          <p14:sldIdLst>
            <p14:sldId id="287"/>
            <p14:sldId id="288"/>
            <p14:sldId id="289"/>
            <p14:sldId id="290"/>
            <p14:sldId id="291"/>
            <p14:sldId id="292"/>
            <p14:sldId id="327"/>
            <p14:sldId id="293"/>
            <p14:sldId id="294"/>
          </p14:sldIdLst>
        </p14:section>
        <p14:section name="Database Modeling" id="{58595B37-202C-4FD6-8C38-EB20A13A6681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Basic SQL Queries" id="{23F92810-3C4B-44F0-B285-254C04023C1E}">
          <p14:sldIdLst>
            <p14:sldId id="302"/>
            <p14:sldId id="303"/>
            <p14:sldId id="304"/>
            <p14:sldId id="305"/>
          </p14:sldIdLst>
        </p14:section>
        <p14:section name="Table Customization" id="{C2A79060-8F7D-4004-9B41-65BCE94A4888}">
          <p14:sldIdLst>
            <p14:sldId id="306"/>
            <p14:sldId id="307"/>
            <p14:sldId id="308"/>
          </p14:sldIdLst>
        </p14:section>
        <p14:section name="Altering Tables" id="{3A782AEE-1584-4FD2-A8E4-CFE549DC66A2}">
          <p14:sldIdLst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eleting Data and Structures" id="{F12085C9-7E52-4573-A72F-7A5D16029F48}">
          <p14:sldIdLst>
            <p14:sldId id="315"/>
            <p14:sldId id="316"/>
            <p14:sldId id="317"/>
            <p14:sldId id="318"/>
          </p14:sldIdLst>
        </p14:section>
        <p14:section name="Conclusion" id="{70F08173-3AC2-4E44-A39B-4E72D8553139}">
          <p14:sldIdLst>
            <p14:sldId id="319"/>
            <p14:sldId id="324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 custT="1"/>
      <dgm:spPr>
        <a:solidFill>
          <a:srgbClr val="E9EBEF">
            <a:alpha val="26000"/>
          </a:srgbClr>
        </a:solidFill>
        <a:ln>
          <a:solidFill>
            <a:srgbClr val="A3ABBC"/>
          </a:solidFill>
        </a:ln>
      </dgm:spPr>
      <dgm:t>
        <a:bodyPr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gm:t>
    </dgm:pt>
    <dgm:pt modelId="{02302F09-4324-4A88-ABB0-5EDB1D5F14CC}" type="parTrans" cxnId="{4144EE15-2531-4E4B-918D-FD977181AAC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gm:t>
    </dgm:pt>
    <dgm:pt modelId="{9FC6AA34-036F-4A0A-87B4-85861097FD4C}" type="parTrans" cxnId="{185C2423-1E48-4351-A0C6-E506E077CFB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dirty="0">
              <a:solidFill>
                <a:srgbClr val="234465"/>
              </a:solidFill>
            </a:rPr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 custLinFactNeighborY="3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73969-705F-42B9-B1AB-A2D305445C69}" type="pres">
      <dgm:prSet presAssocID="{60EFC452-EF6C-4D69-AF80-CEB61214AB7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 custLinFactNeighborY="3328">
        <dgm:presLayoutVars>
          <dgm:chPref val="3"/>
        </dgm:presLayoutVars>
      </dgm:prSet>
      <dgm:spPr>
        <a:xfrm>
          <a:off x="5321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A8428307-2237-4672-BAEB-7D0041F9D5E0}" type="pres">
      <dgm:prSet presAssocID="{16AE64D2-AE1D-40A7-B080-CFD6B421B6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 custLinFactNeighborY="3328">
        <dgm:presLayoutVars>
          <dgm:chPref val="3"/>
        </dgm:presLayoutVars>
      </dgm:prSet>
      <dgm:spPr>
        <a:xfrm>
          <a:off x="2690935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384FA23A-D0BC-4304-ACE6-C7F6110174C3}" type="pres">
      <dgm:prSet presAssocID="{8E320513-58AB-4824-8CB2-988BF9BD89B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 custLinFactNeighborY="3328">
        <dgm:presLayoutVars>
          <dgm:chPref val="3"/>
        </dgm:presLayoutVars>
      </dgm:prSet>
      <dgm:spPr>
        <a:xfrm>
          <a:off x="5376549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0FCE1637-0BCC-4D76-9DCC-20C3817E95D5}" type="pres">
      <dgm:prSet presAssocID="{269A7C52-5B41-434A-848D-7E9430049450}" presName="rootConnector" presStyleLbl="node2" presStyleIdx="2" presStyleCnt="4"/>
      <dgm:spPr/>
      <dgm:t>
        <a:bodyPr/>
        <a:lstStyle/>
        <a:p>
          <a:endParaRPr lang="en-US"/>
        </a:p>
      </dgm:t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 custLinFactNeighborY="3328">
        <dgm:presLayoutVars>
          <dgm:chPref val="3"/>
        </dgm:presLayoutVars>
      </dgm:prSet>
      <dgm:spPr>
        <a:xfrm>
          <a:off x="8062163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7F30697F-67A2-4266-A96F-0376730036B0}" type="pres">
      <dgm:prSet presAssocID="{6CE748CC-193A-46B1-A4EC-749A6946A7D2}" presName="rootConnector" presStyleLbl="node2" presStyleIdx="3" presStyleCnt="4"/>
      <dgm:spPr/>
      <dgm:t>
        <a:bodyPr/>
        <a:lstStyle/>
        <a:p>
          <a:endParaRPr lang="en-US"/>
        </a:p>
      </dgm:t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4B89D9B9-4408-436D-84C5-DF82BE98A1FC}" type="presOf" srcId="{CF086E4C-7C8C-4B07-B3E6-4F6A37FBA294}" destId="{0D29FA1E-72E2-4008-AF82-817E7A703F9D}" srcOrd="0" destOrd="0" presId="urn:microsoft.com/office/officeart/2005/8/layout/orgChart1"/>
    <dgm:cxn modelId="{4C5F09FF-FB7D-4ECB-AB8A-171AD614561D}" type="presOf" srcId="{8E320513-58AB-4824-8CB2-988BF9BD89B3}" destId="{384FA23A-D0BC-4304-ACE6-C7F6110174C3}" srcOrd="1" destOrd="0" presId="urn:microsoft.com/office/officeart/2005/8/layout/orgChart1"/>
    <dgm:cxn modelId="{4EC7E3B5-DAE4-4B58-A4EF-1F07B1543215}" type="presOf" srcId="{74A1E85D-A2DA-4CDD-B290-DE5BA8C0CBCF}" destId="{BABE325B-269C-46D7-8232-355289759749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1DC048CE-0C5C-4900-9E1A-36D8DB0979BE}" type="presOf" srcId="{269A7C52-5B41-434A-848D-7E9430049450}" destId="{79265CDC-1285-4350-AE21-6545F6125041}" srcOrd="0" destOrd="0" presId="urn:microsoft.com/office/officeart/2005/8/layout/orgChart1"/>
    <dgm:cxn modelId="{69658D87-4446-4F36-96CC-CABCFAF92D20}" type="presOf" srcId="{16AE64D2-AE1D-40A7-B080-CFD6B421B6A7}" destId="{C0C9A85C-67E3-4283-B537-8C9B2A7AFC19}" srcOrd="0" destOrd="0" presId="urn:microsoft.com/office/officeart/2005/8/layout/orgChart1"/>
    <dgm:cxn modelId="{521BB1DB-6F9A-45F0-ADEC-65844C994C98}" type="presOf" srcId="{60EFC452-EF6C-4D69-AF80-CEB61214AB7E}" destId="{D7773969-705F-42B9-B1AB-A2D305445C69}" srcOrd="1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6D567CBF-CDDE-4F5B-B443-9B310495EF33}" type="presOf" srcId="{60EFC452-EF6C-4D69-AF80-CEB61214AB7E}" destId="{098D25D1-F754-43BA-95FE-579F4D51D6FA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298327CE-2BCA-4BB1-913B-A61A4EC27AED}" type="presOf" srcId="{16AE64D2-AE1D-40A7-B080-CFD6B421B6A7}" destId="{A8428307-2237-4672-BAEB-7D0041F9D5E0}" srcOrd="1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7BAEF870-CD73-4F52-BDAE-96244D32DF9D}" type="presOf" srcId="{8E320513-58AB-4824-8CB2-988BF9BD89B3}" destId="{42CEC7D4-2B68-4E1E-A075-9AF5255F5D25}" srcOrd="0" destOrd="0" presId="urn:microsoft.com/office/officeart/2005/8/layout/orgChart1"/>
    <dgm:cxn modelId="{CD8A94C6-84C0-4D5F-9656-3EE40F4A4B25}" type="presOf" srcId="{269A7C52-5B41-434A-848D-7E9430049450}" destId="{0FCE1637-0BCC-4D76-9DCC-20C3817E95D5}" srcOrd="1" destOrd="0" presId="urn:microsoft.com/office/officeart/2005/8/layout/orgChart1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82394C0B-9BD8-4065-A551-4E4CB2302928}" type="presOf" srcId="{32301BE1-3971-4CA2-89A8-4F6AC5BB2900}" destId="{0C58B770-DC07-470A-AD8F-28FDEACB5D49}" srcOrd="0" destOrd="0" presId="urn:microsoft.com/office/officeart/2005/8/layout/orgChart1"/>
    <dgm:cxn modelId="{E327A800-C51D-4177-8F67-C3C4D2133ED8}" type="presOf" srcId="{6CE748CC-193A-46B1-A4EC-749A6946A7D2}" destId="{7F30697F-67A2-4266-A96F-0376730036B0}" srcOrd="1" destOrd="0" presId="urn:microsoft.com/office/officeart/2005/8/layout/orgChart1"/>
    <dgm:cxn modelId="{04BFCC45-AD38-472E-97BF-F3BCEB6A30CA}" type="presOf" srcId="{02302F09-4324-4A88-ABB0-5EDB1D5F14CC}" destId="{CD4A383E-0382-43FA-B1A6-A26A85A5FA82}" srcOrd="0" destOrd="0" presId="urn:microsoft.com/office/officeart/2005/8/layout/orgChart1"/>
    <dgm:cxn modelId="{F548932F-D53F-4DBA-9440-5A07B231B90A}" type="presOf" srcId="{9FC6AA34-036F-4A0A-87B4-85861097FD4C}" destId="{9A95F375-78B7-482A-8374-6F73ECD34CF8}" srcOrd="0" destOrd="0" presId="urn:microsoft.com/office/officeart/2005/8/layout/orgChart1"/>
    <dgm:cxn modelId="{3AF8684B-C37C-47A6-835C-82A8D754F782}" type="presOf" srcId="{6CE748CC-193A-46B1-A4EC-749A6946A7D2}" destId="{4CF42318-0D8F-4F28-8999-BD62C01CC702}" srcOrd="0" destOrd="0" presId="urn:microsoft.com/office/officeart/2005/8/layout/orgChart1"/>
    <dgm:cxn modelId="{D12C7615-D3A3-4C33-944A-C6A172980312}" type="presParOf" srcId="{BABE325B-269C-46D7-8232-355289759749}" destId="{37DC507B-90A0-4B11-BF94-7C1C4001891A}" srcOrd="0" destOrd="0" presId="urn:microsoft.com/office/officeart/2005/8/layout/orgChart1"/>
    <dgm:cxn modelId="{B30C24D2-5C3E-41B6-B7B8-B1F8FC806469}" type="presParOf" srcId="{37DC507B-90A0-4B11-BF94-7C1C4001891A}" destId="{82D1CE45-22B3-488F-B103-CF0EF38B51F4}" srcOrd="0" destOrd="0" presId="urn:microsoft.com/office/officeart/2005/8/layout/orgChart1"/>
    <dgm:cxn modelId="{74765A18-DFFC-4040-A1A3-54D33FCAA678}" type="presParOf" srcId="{82D1CE45-22B3-488F-B103-CF0EF38B51F4}" destId="{098D25D1-F754-43BA-95FE-579F4D51D6FA}" srcOrd="0" destOrd="0" presId="urn:microsoft.com/office/officeart/2005/8/layout/orgChart1"/>
    <dgm:cxn modelId="{3D40CE8C-5FC1-44D5-B6EF-3513845BB7CC}" type="presParOf" srcId="{82D1CE45-22B3-488F-B103-CF0EF38B51F4}" destId="{D7773969-705F-42B9-B1AB-A2D305445C69}" srcOrd="1" destOrd="0" presId="urn:microsoft.com/office/officeart/2005/8/layout/orgChart1"/>
    <dgm:cxn modelId="{E4C9F3BF-89B6-4881-8753-C66AED09A14D}" type="presParOf" srcId="{37DC507B-90A0-4B11-BF94-7C1C4001891A}" destId="{623134D5-540B-469C-994B-B10D25A8A4ED}" srcOrd="1" destOrd="0" presId="urn:microsoft.com/office/officeart/2005/8/layout/orgChart1"/>
    <dgm:cxn modelId="{06135283-EB39-4847-B1A9-192E04218D65}" type="presParOf" srcId="{623134D5-540B-469C-994B-B10D25A8A4ED}" destId="{CD4A383E-0382-43FA-B1A6-A26A85A5FA82}" srcOrd="0" destOrd="0" presId="urn:microsoft.com/office/officeart/2005/8/layout/orgChart1"/>
    <dgm:cxn modelId="{6D881C96-2970-4B0A-97B6-6F7B5DCA86A2}" type="presParOf" srcId="{623134D5-540B-469C-994B-B10D25A8A4ED}" destId="{F0265A02-0564-4839-B21F-BD5D4AD01E88}" srcOrd="1" destOrd="0" presId="urn:microsoft.com/office/officeart/2005/8/layout/orgChart1"/>
    <dgm:cxn modelId="{CA35CA83-AA59-4C10-A4A8-FB62EDDED6A4}" type="presParOf" srcId="{F0265A02-0564-4839-B21F-BD5D4AD01E88}" destId="{3F2914D9-299A-42CA-8B66-AADB933ACC72}" srcOrd="0" destOrd="0" presId="urn:microsoft.com/office/officeart/2005/8/layout/orgChart1"/>
    <dgm:cxn modelId="{95AD7AF5-BE09-453B-88F3-4C1E3AA852CF}" type="presParOf" srcId="{3F2914D9-299A-42CA-8B66-AADB933ACC72}" destId="{C0C9A85C-67E3-4283-B537-8C9B2A7AFC19}" srcOrd="0" destOrd="0" presId="urn:microsoft.com/office/officeart/2005/8/layout/orgChart1"/>
    <dgm:cxn modelId="{72661BD6-251B-4D50-B0A7-AB7494A0CEE9}" type="presParOf" srcId="{3F2914D9-299A-42CA-8B66-AADB933ACC72}" destId="{A8428307-2237-4672-BAEB-7D0041F9D5E0}" srcOrd="1" destOrd="0" presId="urn:microsoft.com/office/officeart/2005/8/layout/orgChart1"/>
    <dgm:cxn modelId="{FB12F371-7EDE-4F45-A5F1-C9AF3064C6AB}" type="presParOf" srcId="{F0265A02-0564-4839-B21F-BD5D4AD01E88}" destId="{5CA9B886-A73E-435C-A22F-4998EF1E090A}" srcOrd="1" destOrd="0" presId="urn:microsoft.com/office/officeart/2005/8/layout/orgChart1"/>
    <dgm:cxn modelId="{7DD5CE7B-AD96-4447-A2D2-9C3B39886C94}" type="presParOf" srcId="{F0265A02-0564-4839-B21F-BD5D4AD01E88}" destId="{DD60B0C1-BF33-475C-8F25-90B7875B5C66}" srcOrd="2" destOrd="0" presId="urn:microsoft.com/office/officeart/2005/8/layout/orgChart1"/>
    <dgm:cxn modelId="{C8478D45-4BE5-4269-A536-44E6011279D1}" type="presParOf" srcId="{623134D5-540B-469C-994B-B10D25A8A4ED}" destId="{0D29FA1E-72E2-4008-AF82-817E7A703F9D}" srcOrd="2" destOrd="0" presId="urn:microsoft.com/office/officeart/2005/8/layout/orgChart1"/>
    <dgm:cxn modelId="{61B1893C-AF28-443A-8453-C2B84608AA3E}" type="presParOf" srcId="{623134D5-540B-469C-994B-B10D25A8A4ED}" destId="{4CEDC786-CD00-47D4-93CA-4537038470FA}" srcOrd="3" destOrd="0" presId="urn:microsoft.com/office/officeart/2005/8/layout/orgChart1"/>
    <dgm:cxn modelId="{9C0071EC-593A-4FC9-B064-771AE28EEB87}" type="presParOf" srcId="{4CEDC786-CD00-47D4-93CA-4537038470FA}" destId="{74AF8A18-2E8A-44A7-A3C5-FC490B8C4390}" srcOrd="0" destOrd="0" presId="urn:microsoft.com/office/officeart/2005/8/layout/orgChart1"/>
    <dgm:cxn modelId="{ED6BA416-8EA9-4088-9426-94F85A63E010}" type="presParOf" srcId="{74AF8A18-2E8A-44A7-A3C5-FC490B8C4390}" destId="{42CEC7D4-2B68-4E1E-A075-9AF5255F5D25}" srcOrd="0" destOrd="0" presId="urn:microsoft.com/office/officeart/2005/8/layout/orgChart1"/>
    <dgm:cxn modelId="{9DBFD0E8-4E91-40AA-B89F-ED049C4CFD3C}" type="presParOf" srcId="{74AF8A18-2E8A-44A7-A3C5-FC490B8C4390}" destId="{384FA23A-D0BC-4304-ACE6-C7F6110174C3}" srcOrd="1" destOrd="0" presId="urn:microsoft.com/office/officeart/2005/8/layout/orgChart1"/>
    <dgm:cxn modelId="{E250423B-8EC4-471C-AB65-EFB377C133A9}" type="presParOf" srcId="{4CEDC786-CD00-47D4-93CA-4537038470FA}" destId="{1F6C60C7-075F-4904-8D70-CCBC76C23342}" srcOrd="1" destOrd="0" presId="urn:microsoft.com/office/officeart/2005/8/layout/orgChart1"/>
    <dgm:cxn modelId="{9236D8E6-B788-4539-B43B-F353650A5D75}" type="presParOf" srcId="{4CEDC786-CD00-47D4-93CA-4537038470FA}" destId="{D7F01788-0E7B-440F-B29D-515F8E721EB3}" srcOrd="2" destOrd="0" presId="urn:microsoft.com/office/officeart/2005/8/layout/orgChart1"/>
    <dgm:cxn modelId="{E546494D-1533-4DB4-AAC6-A2BB6A81B703}" type="presParOf" srcId="{623134D5-540B-469C-994B-B10D25A8A4ED}" destId="{9A95F375-78B7-482A-8374-6F73ECD34CF8}" srcOrd="4" destOrd="0" presId="urn:microsoft.com/office/officeart/2005/8/layout/orgChart1"/>
    <dgm:cxn modelId="{D5BD2FB6-BB19-4147-8809-FDB7CC92734A}" type="presParOf" srcId="{623134D5-540B-469C-994B-B10D25A8A4ED}" destId="{7B0A554F-2833-4F9D-A8D9-8822EFD8D065}" srcOrd="5" destOrd="0" presId="urn:microsoft.com/office/officeart/2005/8/layout/orgChart1"/>
    <dgm:cxn modelId="{E8884464-DE82-410C-8AD6-B2C3069B1078}" type="presParOf" srcId="{7B0A554F-2833-4F9D-A8D9-8822EFD8D065}" destId="{9FAA7238-6FD0-47DA-8E06-06AD34B1A798}" srcOrd="0" destOrd="0" presId="urn:microsoft.com/office/officeart/2005/8/layout/orgChart1"/>
    <dgm:cxn modelId="{C1DB3288-B52A-44DB-A4B6-3C0CA30E7490}" type="presParOf" srcId="{9FAA7238-6FD0-47DA-8E06-06AD34B1A798}" destId="{79265CDC-1285-4350-AE21-6545F6125041}" srcOrd="0" destOrd="0" presId="urn:microsoft.com/office/officeart/2005/8/layout/orgChart1"/>
    <dgm:cxn modelId="{B8E2AE96-CF12-4281-8F27-B7458165930B}" type="presParOf" srcId="{9FAA7238-6FD0-47DA-8E06-06AD34B1A798}" destId="{0FCE1637-0BCC-4D76-9DCC-20C3817E95D5}" srcOrd="1" destOrd="0" presId="urn:microsoft.com/office/officeart/2005/8/layout/orgChart1"/>
    <dgm:cxn modelId="{22C52A30-B492-4870-8A05-5C67F2A42793}" type="presParOf" srcId="{7B0A554F-2833-4F9D-A8D9-8822EFD8D065}" destId="{753E0020-C74F-47BE-9FD7-4742F3DF3F16}" srcOrd="1" destOrd="0" presId="urn:microsoft.com/office/officeart/2005/8/layout/orgChart1"/>
    <dgm:cxn modelId="{19425D76-BC7B-4F09-B892-299C6617603A}" type="presParOf" srcId="{7B0A554F-2833-4F9D-A8D9-8822EFD8D065}" destId="{D1CAA0E3-7E17-4ACD-81AD-60669662DFC0}" srcOrd="2" destOrd="0" presId="urn:microsoft.com/office/officeart/2005/8/layout/orgChart1"/>
    <dgm:cxn modelId="{E3B744C8-A12D-4CCE-892E-FC58EC06B254}" type="presParOf" srcId="{623134D5-540B-469C-994B-B10D25A8A4ED}" destId="{0C58B770-DC07-470A-AD8F-28FDEACB5D49}" srcOrd="6" destOrd="0" presId="urn:microsoft.com/office/officeart/2005/8/layout/orgChart1"/>
    <dgm:cxn modelId="{F1019A1F-ECAB-4201-B33E-BCA8E2713F6C}" type="presParOf" srcId="{623134D5-540B-469C-994B-B10D25A8A4ED}" destId="{435FE159-79C8-4290-8BBF-CBB0249B20CE}" srcOrd="7" destOrd="0" presId="urn:microsoft.com/office/officeart/2005/8/layout/orgChart1"/>
    <dgm:cxn modelId="{65DB9881-F7E7-4BAF-9390-BC33880D79C7}" type="presParOf" srcId="{435FE159-79C8-4290-8BBF-CBB0249B20CE}" destId="{5E94123A-0F79-426A-A5CB-C99510690A35}" srcOrd="0" destOrd="0" presId="urn:microsoft.com/office/officeart/2005/8/layout/orgChart1"/>
    <dgm:cxn modelId="{7A849BE2-0C8B-4341-BAFA-CC3A6067F4A4}" type="presParOf" srcId="{5E94123A-0F79-426A-A5CB-C99510690A35}" destId="{4CF42318-0D8F-4F28-8999-BD62C01CC702}" srcOrd="0" destOrd="0" presId="urn:microsoft.com/office/officeart/2005/8/layout/orgChart1"/>
    <dgm:cxn modelId="{CA21CE7B-A0DA-4E33-96E5-07A6BDED72FF}" type="presParOf" srcId="{5E94123A-0F79-426A-A5CB-C99510690A35}" destId="{7F30697F-67A2-4266-A96F-0376730036B0}" srcOrd="1" destOrd="0" presId="urn:microsoft.com/office/officeart/2005/8/layout/orgChart1"/>
    <dgm:cxn modelId="{AF1A5126-1E92-4423-9916-9CBFFDC4D36E}" type="presParOf" srcId="{435FE159-79C8-4290-8BBF-CBB0249B20CE}" destId="{57084DED-3209-4651-8EE9-75844F9D7768}" srcOrd="1" destOrd="0" presId="urn:microsoft.com/office/officeart/2005/8/layout/orgChart1"/>
    <dgm:cxn modelId="{0E463C35-F0FC-4141-8CF6-73D00122CDA7}" type="presParOf" srcId="{435FE159-79C8-4290-8BBF-CBB0249B20CE}" destId="{60E784F8-6871-4057-B28E-225E785A7CEA}" srcOrd="2" destOrd="0" presId="urn:microsoft.com/office/officeart/2005/8/layout/orgChart1"/>
    <dgm:cxn modelId="{EC56B71C-54D5-4A8F-A371-70BE7462D034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41731"/>
          <a:ext cx="2219515" cy="1109757"/>
        </a:xfrm>
        <a:prstGeom prst="rect">
          <a:avLst/>
        </a:prstGeom>
        <a:solidFill>
          <a:srgbClr val="E9EBEF">
            <a:alpha val="26000"/>
          </a:srgbClr>
        </a:solidFill>
        <a:ln w="25400" cap="flat" cmpd="sng" algn="ctr">
          <a:solidFill>
            <a:srgbClr val="A3AB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sp:txBody>
      <dsp:txXfrm>
        <a:off x="4033742" y="341731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917588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917588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917588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</a:rPr>
            <a:t>TCL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917588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HeidiSQL,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42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072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51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2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6.svg"/><Relationship Id="rId4" Type="http://schemas.openxmlformats.org/officeDocument/2006/relationships/image" Target="../media/image30.sv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wnloads/repo/ap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90349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How Do RDBMS Work?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28745"/>
            <a:ext cx="10962447" cy="15333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Databases</a:t>
            </a:r>
            <a:br>
              <a:rPr lang="en-US" dirty="0" smtClean="0"/>
            </a:br>
            <a:r>
              <a:rPr lang="en-US" dirty="0" smtClean="0"/>
              <a:t>Data Definition and Datatypes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67792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5" y="3009185"/>
            <a:ext cx="29055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/>
          <a:lstStyle/>
          <a:p>
            <a:pPr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action</a:t>
            </a:r>
            <a:endParaRPr lang="en-US" dirty="0"/>
          </a:p>
          <a:p>
            <a:pPr lvl="1"/>
            <a:r>
              <a:rPr lang="en-US" dirty="0"/>
              <a:t>The user </a:t>
            </a:r>
            <a:r>
              <a:rPr lang="en-US" b="1" dirty="0" smtClean="0">
                <a:solidFill>
                  <a:schemeClr val="bg1"/>
                </a:solidFill>
              </a:rPr>
              <a:t>doesn't </a:t>
            </a:r>
            <a:r>
              <a:rPr lang="en-US" b="1" dirty="0">
                <a:solidFill>
                  <a:schemeClr val="bg1"/>
                </a:solidFill>
              </a:rPr>
              <a:t>have direct access </a:t>
            </a:r>
            <a:r>
              <a:rPr lang="en-US" dirty="0"/>
              <a:t>to the stored data</a:t>
            </a:r>
            <a:endParaRPr lang="bg-BG" dirty="0"/>
          </a:p>
          <a:p>
            <a:pPr lvl="1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</a:p>
          <a:p>
            <a:pPr lvl="1"/>
            <a:r>
              <a:rPr lang="en-US" dirty="0"/>
              <a:t>MS SQL Server, DB2, Oracle and 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Database 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186209" y="1367937"/>
            <a:ext cx="11804822" cy="5570355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81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28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001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6067" y="3009481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>
            <a:extLst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986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591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>
            <a:extLst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94" y="4266283"/>
            <a:ext cx="1063378" cy="1063378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Cloud">
            <a:extLst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F698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099" y="1787899"/>
            <a:ext cx="3555886" cy="3555886"/>
          </a:xfrm>
          <a:prstGeom prst="rect">
            <a:avLst/>
          </a:prstGeom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10" name="Up Arrow 9"/>
          <p:cNvSpPr/>
          <p:nvPr/>
        </p:nvSpPr>
        <p:spPr>
          <a:xfrm rot="8636746">
            <a:off x="4365004" y="2519362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3247403" y="3375966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Up Arrow 14"/>
          <p:cNvSpPr/>
          <p:nvPr/>
        </p:nvSpPr>
        <p:spPr>
          <a:xfrm rot="3587749">
            <a:off x="4042926" y="4546103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Up Arrow 15"/>
          <p:cNvSpPr/>
          <p:nvPr/>
        </p:nvSpPr>
        <p:spPr>
          <a:xfrm rot="5400000">
            <a:off x="8648078" y="3375967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5602" y="3398260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074" y="1631353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9603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450" y="2481743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119" y="1345274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3856" y="3163930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1585" y="4665927"/>
            <a:ext cx="1063378" cy="1063378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5851923" y="5855430"/>
            <a:ext cx="418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http://db-engines.com/en/ranking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" y="1592355"/>
            <a:ext cx="11837570" cy="383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Structured Query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1.1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"Cashier";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5512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78" y="-99383"/>
            <a:ext cx="9577597" cy="1110780"/>
          </a:xfrm>
        </p:spPr>
        <p:txBody>
          <a:bodyPr/>
          <a:lstStyle/>
          <a:p>
            <a:r>
              <a:rPr lang="en-US" dirty="0"/>
              <a:t>Structured Query Language (4)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9555967"/>
              </p:ext>
            </p:extLst>
          </p:nvPr>
        </p:nvGraphicFramePr>
        <p:xfrm>
          <a:off x="838200" y="1173744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8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400" dirty="0"/>
              <a:t>Data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Database Engine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Structured Query Language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MySQL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Table Relationships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Programmability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80429-1C56-442D-8549-5F4035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7" y="1848112"/>
            <a:ext cx="2854494" cy="14768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MySQL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0" y="1147809"/>
            <a:ext cx="11314200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 websites </a:t>
            </a:r>
            <a:r>
              <a:rPr lang="en-US" dirty="0"/>
              <a:t>like including </a:t>
            </a:r>
            <a:r>
              <a:rPr lang="en-US" dirty="0" smtClean="0"/>
              <a:t>Google,         Facebook</a:t>
            </a:r>
            <a:r>
              <a:rPr lang="en-US" dirty="0"/>
              <a:t>, YouTube etc.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MAC OS, Windows, Linux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MySQL Server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Windows: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Ubuntu/Debian: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93" y="2366448"/>
            <a:ext cx="2832814" cy="2832814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84945" y="5294938"/>
            <a:ext cx="74660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3"/>
              </a:rPr>
              <a:t>https://dev.mysql.com/downloads/mysql/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128649" y="5965998"/>
            <a:ext cx="6422308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 smtClean="0">
                <a:latin typeface="Consolas" panose="020B0609020204030204" pitchFamily="49" charset="0"/>
                <a:hlinkClick r:id="rId4"/>
              </a:rPr>
              <a:t>https://dev.mysql.com/downloads/repo/apt/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1601" y="1905001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2021" y="2859505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10200" y="3534109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8201" y="1905001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8201" y="3095173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05400" y="4876800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6850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30435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4020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7605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2724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6309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9894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3479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2021" y="3507277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8AB67-CC5D-4EAA-A4DE-17F370717896}"/>
              </a:ext>
            </a:extLst>
          </p:cNvPr>
          <p:cNvSpPr txBox="1"/>
          <p:nvPr/>
        </p:nvSpPr>
        <p:spPr>
          <a:xfrm>
            <a:off x="7509302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E1871C-4635-4B58-AB78-902A6972E164}"/>
              </a:ext>
            </a:extLst>
          </p:cNvPr>
          <p:cNvSpPr/>
          <p:nvPr/>
        </p:nvSpPr>
        <p:spPr>
          <a:xfrm>
            <a:off x="5017800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394" y="4935598"/>
            <a:ext cx="1305606" cy="1305606"/>
          </a:xfrm>
          <a:prstGeom prst="rect">
            <a:avLst/>
          </a:prstGeom>
        </p:spPr>
      </p:pic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 block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64063"/>
              </p:ext>
            </p:extLst>
          </p:nvPr>
        </p:nvGraphicFramePr>
        <p:xfrm>
          <a:off x="1499838" y="2471600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91941" y="411480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86601" y="166776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301284" y="4934710"/>
            <a:ext cx="1139994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771A-2FCD-4777-9EE8-447F1081BE42}"/>
              </a:ext>
            </a:extLst>
          </p:cNvPr>
          <p:cNvSpPr/>
          <p:nvPr/>
        </p:nvSpPr>
        <p:spPr>
          <a:xfrm>
            <a:off x="1486876" y="3520107"/>
            <a:ext cx="9132922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D3618-AA6D-4ADE-A20D-2DB6C028A784}"/>
              </a:ext>
            </a:extLst>
          </p:cNvPr>
          <p:cNvSpPr/>
          <p:nvPr/>
        </p:nvSpPr>
        <p:spPr>
          <a:xfrm>
            <a:off x="3657600" y="3520108"/>
            <a:ext cx="2667000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652F33-E9BA-4BB5-AEAA-99F2C369A4B5}"/>
              </a:ext>
            </a:extLst>
          </p:cNvPr>
          <p:cNvSpPr/>
          <p:nvPr/>
        </p:nvSpPr>
        <p:spPr>
          <a:xfrm>
            <a:off x="3650241" y="2471598"/>
            <a:ext cx="2667000" cy="2415747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22" y="1533847"/>
            <a:ext cx="3075423" cy="218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Table Relationships</a:t>
            </a:r>
            <a:endParaRPr lang="en-GB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67906"/>
              </p:ext>
            </p:extLst>
          </p:nvPr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107594"/>
              </p:ext>
            </p:extLst>
          </p:nvPr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08777"/>
              </p:ext>
            </p:extLst>
          </p:nvPr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133" y="1196125"/>
            <a:ext cx="11866826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split the data and introduce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Connection via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in one table pointing to 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633074"/>
              </p:ext>
            </p:extLst>
          </p:nvPr>
        </p:nvGraphicFramePr>
        <p:xfrm>
          <a:off x="407206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72350"/>
              </p:ext>
            </p:extLst>
          </p:nvPr>
        </p:nvGraphicFramePr>
        <p:xfrm>
          <a:off x="6922411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1006" y="4475970"/>
            <a:ext cx="2488394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474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7772400" cy="509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712279" y="1439675"/>
            <a:ext cx="3588254" cy="23157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Programmability</a:t>
            </a:r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b="1" dirty="0">
                <a:solidFill>
                  <a:schemeClr val="bg1"/>
                </a:solidFill>
              </a:rPr>
              <a:t>any field</a:t>
            </a:r>
            <a:r>
              <a:rPr lang="en-US" dirty="0"/>
              <a:t>, references the primary index</a:t>
            </a:r>
          </a:p>
          <a:p>
            <a:r>
              <a:rPr lang="en-US" dirty="0"/>
              <a:t>Structured as an </a:t>
            </a:r>
            <a:r>
              <a:rPr lang="en-US" b="1" dirty="0">
                <a:solidFill>
                  <a:schemeClr val="bg1"/>
                </a:solidFill>
              </a:rPr>
              <a:t>ordered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2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PK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3400" y="5738627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0000"/>
              </a:srgbClr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3676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100-199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5845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70743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200-299</a:t>
            </a:r>
            <a:endParaRPr lang="en-US" sz="2800" dirty="0">
              <a:solidFill>
                <a:srgbClr val="234465"/>
              </a:solidFill>
            </a:endParaRPr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3475" y="40767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4322" y="40767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50922" y="43434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8325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3473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8246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50923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50922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8130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1817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09392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425270" y="5738627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327715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2</a:t>
              </a:r>
              <a:endParaRPr lang="en-US" sz="2000" dirty="0">
                <a:solidFill>
                  <a:srgbClr val="234465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3</a:t>
              </a:r>
              <a:endParaRPr lang="en-US" sz="2800" dirty="0">
                <a:solidFill>
                  <a:srgbClr val="234465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025344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757139" y="5234840"/>
            <a:ext cx="3502820" cy="669690"/>
            <a:chOff x="7718607" y="5234840"/>
            <a:chExt cx="3502820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718607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6030" y="5901590"/>
            <a:ext cx="533400" cy="51044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sz="3400" dirty="0" smtClean="0"/>
              <a:t>Data </a:t>
            </a:r>
            <a:r>
              <a:rPr lang="en-US" sz="3400" dirty="0"/>
              <a:t>Types in MySQL Server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 smtClean="0"/>
              <a:t>Database </a:t>
            </a:r>
            <a:r>
              <a:rPr lang="en-US" sz="3400" dirty="0"/>
              <a:t>Modeling</a:t>
            </a:r>
            <a:endParaRPr lang="bg-BG" sz="3400" dirty="0"/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 smtClean="0"/>
              <a:t>Basic </a:t>
            </a:r>
            <a:r>
              <a:rPr lang="en-US" sz="3400" dirty="0"/>
              <a:t>SQL Queries</a:t>
            </a:r>
            <a:endParaRPr lang="bg-BG" sz="3400" dirty="0"/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 smtClean="0"/>
              <a:t>Table </a:t>
            </a:r>
            <a:r>
              <a:rPr lang="en-US" sz="3400" dirty="0"/>
              <a:t>Customization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3400" dirty="0" smtClean="0"/>
              <a:t> Altering </a:t>
            </a:r>
            <a:r>
              <a:rPr lang="en-US" sz="3400" dirty="0"/>
              <a:t>Tables</a:t>
            </a:r>
            <a:endParaRPr lang="en-US" sz="3400" dirty="0">
              <a:solidFill>
                <a:srgbClr val="F0A22E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3400" dirty="0" smtClean="0"/>
              <a:t> Deleting </a:t>
            </a:r>
            <a:r>
              <a:rPr lang="en-US" sz="3400" dirty="0"/>
              <a:t>Data and Structures</a:t>
            </a:r>
            <a:endParaRPr lang="en-US" sz="3400" dirty="0">
              <a:solidFill>
                <a:srgbClr val="F0A22E"/>
              </a:solidFill>
            </a:endParaRPr>
          </a:p>
          <a:p>
            <a:pPr>
              <a:buAutoNum type="arabicPeriod" startAt="7"/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b="1" dirty="0">
                <a:solidFill>
                  <a:schemeClr val="bg1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9488" y="2133601"/>
            <a:ext cx="76930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employee_id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sz="26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employees</a:t>
            </a:r>
            <a:endParaRPr lang="en-US" sz="26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49488" y="4612958"/>
            <a:ext cx="7693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</a:t>
            </a:r>
            <a:endParaRPr lang="en-US" sz="2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3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dirty="0"/>
              <a:t>A database can further be customized with reusable code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dirty="0"/>
              <a:t>E.g. get all employees with salary above 35000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receive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9" y="1390170"/>
            <a:ext cx="2597727" cy="2597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Data Types in MySQL Server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895169"/>
              </p:ext>
            </p:extLst>
          </p:nvPr>
        </p:nvGraphicFramePr>
        <p:xfrm>
          <a:off x="1295401" y="4343401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5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</a:t>
            </a:r>
            <a:r>
              <a:rPr lang="en-US" sz="3400" i="1" noProof="1"/>
              <a:t>M</a:t>
            </a:r>
            <a:r>
              <a:rPr lang="en-US" sz="3400" noProof="1"/>
              <a:t>)] [UNSIGNED]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TINYINT, SMALLINT, MEDIUMINT, BIGINT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DOUBLE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</a:t>
            </a:r>
            <a:r>
              <a:rPr lang="en-US" sz="3400" i="1" noProof="1"/>
              <a:t>M, D</a:t>
            </a:r>
            <a:r>
              <a:rPr lang="en-US" sz="3400" noProof="1"/>
              <a:t>)] [UNSIGNED]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E.g. DOUBLE[5, 2] – 999.99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DECIMAL</a:t>
            </a:r>
            <a:r>
              <a:rPr lang="en-US" sz="3400" noProof="1"/>
              <a:t> [(</a:t>
            </a:r>
            <a:r>
              <a:rPr lang="en-US" sz="3400" i="1" noProof="1"/>
              <a:t>M, D </a:t>
            </a:r>
            <a:r>
              <a:rPr lang="en-US" sz="3400" noProof="1"/>
              <a:t>)] [UNSIGNED] [ZEROFILL</a:t>
            </a:r>
            <a:r>
              <a:rPr lang="en-US" sz="3400" noProof="1" smtClean="0"/>
              <a:t>]</a:t>
            </a:r>
            <a:endParaRPr lang="en-US" sz="3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2823" y="3529201"/>
            <a:ext cx="3440761" cy="457200"/>
          </a:xfrm>
          <a:prstGeom prst="wedgeRoundRectCallout">
            <a:avLst>
              <a:gd name="adj1" fmla="val 14617"/>
              <a:gd name="adj2" fmla="val -164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 stored for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81000" y="3338701"/>
            <a:ext cx="3048000" cy="838200"/>
          </a:xfrm>
          <a:prstGeom prst="wedgeRoundRectCallout">
            <a:avLst>
              <a:gd name="adj1" fmla="val -68701"/>
              <a:gd name="adj2" fmla="val -7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Decimals after floating point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20962"/>
            <a:ext cx="12188825" cy="55022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String column definitions include attributes that specify the </a:t>
            </a:r>
            <a:r>
              <a:rPr lang="en-US" sz="3400" b="1" noProof="1">
                <a:solidFill>
                  <a:schemeClr val="bg1"/>
                </a:solidFill>
              </a:rPr>
              <a:t>character set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or </a:t>
            </a:r>
            <a:r>
              <a:rPr lang="en-US" sz="3400" b="1" noProof="1">
                <a:solidFill>
                  <a:schemeClr val="bg1"/>
                </a:solidFill>
              </a:rPr>
              <a:t>collation</a:t>
            </a:r>
            <a:r>
              <a:rPr lang="en-US" sz="3400" noProof="1">
                <a:solidFill>
                  <a:srgbClr val="F3CD60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SET </a:t>
            </a:r>
            <a:r>
              <a:rPr lang="en-US" sz="32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3000" noProof="1"/>
              <a:t>E.g. utf8, </a:t>
            </a:r>
            <a:r>
              <a:rPr lang="en-US" sz="30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COLLATION </a:t>
            </a:r>
            <a:r>
              <a:rPr lang="en-US" sz="3200" noProof="1"/>
              <a:t>– </a:t>
            </a:r>
            <a:r>
              <a:rPr lang="en-US" sz="3200" dirty="0"/>
              <a:t>rules for encoding comparison</a:t>
            </a:r>
            <a:endParaRPr lang="en-US" sz="3200" noProof="1"/>
          </a:p>
          <a:p>
            <a:pPr lvl="2">
              <a:lnSpc>
                <a:spcPct val="100000"/>
              </a:lnSpc>
            </a:pPr>
            <a:r>
              <a:rPr lang="en-US" sz="3000" noProof="1"/>
              <a:t>E.g. </a:t>
            </a:r>
            <a:r>
              <a:rPr lang="en-US" sz="3000" dirty="0"/>
              <a:t>latin1_general_cs, Traditional_Spanish_ci_ai etc.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Set and collation can be defined at the database, table or 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2229" y="1854643"/>
            <a:ext cx="3927391" cy="1349381"/>
          </a:xfrm>
          <a:prstGeom prst="wedgeRoundRectCallout">
            <a:avLst>
              <a:gd name="adj1" fmla="val -61449"/>
              <a:gd name="adj2" fmla="val -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storage of each character (single or multiple bytes)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21000" y="4914000"/>
            <a:ext cx="4338061" cy="872703"/>
          </a:xfrm>
          <a:prstGeom prst="wedgeRoundRectCallout">
            <a:avLst>
              <a:gd name="adj1" fmla="val -45265"/>
              <a:gd name="adj2" fmla="val -75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sorting order and case-sensitivity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7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COLLATION – Example</a:t>
            </a:r>
            <a:endParaRPr lang="en-US" dirty="0"/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77977"/>
              </p:ext>
            </p:extLst>
          </p:nvPr>
        </p:nvGraphicFramePr>
        <p:xfrm>
          <a:off x="1219200" y="21336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val="3110737991"/>
                    </a:ext>
                  </a:extLst>
                </a:gridCol>
              </a:tblGrid>
              <a:tr h="62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3061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noProof="1"/>
              <a:t>[(M)] - </a:t>
            </a:r>
            <a:r>
              <a:rPr lang="en-US" sz="3400" dirty="0" smtClean="0"/>
              <a:t>up </a:t>
            </a:r>
            <a:r>
              <a:rPr lang="en-US" sz="3400" dirty="0"/>
              <a:t>to 255</a:t>
            </a:r>
            <a:r>
              <a:rPr lang="en-US" sz="3400" dirty="0" smtClean="0"/>
              <a:t> characters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 smtClean="0"/>
              <a:t>fixed-length </a:t>
            </a:r>
            <a:r>
              <a:rPr lang="en-US" sz="3200" dirty="0"/>
              <a:t>character </a:t>
            </a:r>
            <a:r>
              <a:rPr lang="en-US" sz="3200" dirty="0" smtClean="0"/>
              <a:t>type (example CHAR(30) )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(M)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– </a:t>
            </a:r>
            <a:r>
              <a:rPr lang="en-US" sz="3400" dirty="0"/>
              <a:t>up to 65 535 </a:t>
            </a:r>
            <a:r>
              <a:rPr lang="en-US" sz="3400" dirty="0" smtClean="0"/>
              <a:t>characters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Variable max size </a:t>
            </a:r>
            <a:endParaRPr lang="en-US" sz="3200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 smtClean="0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400" noProof="1" smtClean="0"/>
              <a:t> </a:t>
            </a:r>
            <a:r>
              <a:rPr lang="en-US" sz="3400" noProof="1"/>
              <a:t>– up to </a:t>
            </a:r>
            <a:r>
              <a:rPr lang="en-US" sz="34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TINYTEXT, MEDIUMTEXT, LONGTEXT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BLOB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- 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inary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arge </a:t>
            </a:r>
            <a:r>
              <a:rPr lang="en-US" sz="3400" b="1" dirty="0" smtClean="0">
                <a:solidFill>
                  <a:schemeClr val="bg1"/>
                </a:solidFill>
              </a:rPr>
              <a:t>Ob</a:t>
            </a:r>
            <a:r>
              <a:rPr lang="en-US" sz="3400" dirty="0" smtClean="0"/>
              <a:t>ject</a:t>
            </a:r>
            <a:r>
              <a:rPr lang="en-US" sz="3400" noProof="1" smtClean="0"/>
              <a:t> </a:t>
            </a:r>
            <a:r>
              <a:rPr lang="en-US" sz="3400" noProof="1"/>
              <a:t>[(M)]  - </a:t>
            </a:r>
            <a:r>
              <a:rPr lang="en-US" sz="3400" dirty="0"/>
              <a:t>65 535 (2</a:t>
            </a:r>
            <a:r>
              <a:rPr lang="en-US" sz="3400" baseline="30000" dirty="0"/>
              <a:t>16</a:t>
            </a:r>
            <a:r>
              <a:rPr lang="en-US" sz="3400" dirty="0"/>
              <a:t> − 1)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 smtClean="0"/>
              <a:t>Storing data in CHAR and VARCHAR examples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vs VARCHAR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31693"/>
              </p:ext>
            </p:extLst>
          </p:nvPr>
        </p:nvGraphicFramePr>
        <p:xfrm>
          <a:off x="516000" y="2079000"/>
          <a:ext cx="11025001" cy="269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41">
                  <a:extLst>
                    <a:ext uri="{9D8B030D-6E8A-4147-A177-3AD203B41FA5}">
                      <a16:colId xmlns:a16="http://schemas.microsoft.com/office/drawing/2014/main" val="906903115"/>
                    </a:ext>
                  </a:extLst>
                </a:gridCol>
                <a:gridCol w="1590306">
                  <a:extLst>
                    <a:ext uri="{9D8B030D-6E8A-4147-A177-3AD203B41FA5}">
                      <a16:colId xmlns:a16="http://schemas.microsoft.com/office/drawing/2014/main" val="1015992637"/>
                    </a:ext>
                  </a:extLst>
                </a:gridCol>
                <a:gridCol w="2618408">
                  <a:extLst>
                    <a:ext uri="{9D8B030D-6E8A-4147-A177-3AD203B41FA5}">
                      <a16:colId xmlns:a16="http://schemas.microsoft.com/office/drawing/2014/main" val="467650949"/>
                    </a:ext>
                  </a:extLst>
                </a:gridCol>
                <a:gridCol w="2555606">
                  <a:extLst>
                    <a:ext uri="{9D8B030D-6E8A-4147-A177-3AD203B41FA5}">
                      <a16:colId xmlns:a16="http://schemas.microsoft.com/office/drawing/2014/main" val="4273302024"/>
                    </a:ext>
                  </a:extLst>
                </a:gridCol>
                <a:gridCol w="2659540">
                  <a:extLst>
                    <a:ext uri="{9D8B030D-6E8A-4147-A177-3AD203B41FA5}">
                      <a16:colId xmlns:a16="http://schemas.microsoft.com/office/drawing/2014/main" val="493704910"/>
                    </a:ext>
                  </a:extLst>
                </a:gridCol>
              </a:tblGrid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CHAR(4)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VARCHAR(4)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Required</a:t>
                      </a:r>
                      <a:endParaRPr lang="en-US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444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    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10813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'ab'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'ab  '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'ab'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3500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'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'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'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60748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abcdefgh</a:t>
                      </a:r>
                      <a:r>
                        <a:rPr lang="en-US" dirty="0" smtClean="0"/>
                        <a:t>'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'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'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0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 smtClean="0">
                <a:solidFill>
                  <a:schemeClr val="bg1"/>
                </a:solidFill>
              </a:rPr>
              <a:t>DATE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 smtClean="0"/>
              <a:t>-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for values with a date part but </a:t>
            </a:r>
            <a:r>
              <a:rPr lang="en-US" sz="3400" b="1" dirty="0" smtClean="0">
                <a:solidFill>
                  <a:schemeClr val="bg1"/>
                </a:solidFill>
              </a:rPr>
              <a:t>no time part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 smtClean="0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noProof="1" smtClean="0">
                <a:cs typeface="Consolas" pitchFamily="49" charset="0"/>
              </a:rPr>
              <a:t>- </a:t>
            </a:r>
            <a:r>
              <a:rPr lang="en-US" sz="3400" noProof="1" smtClean="0">
                <a:cs typeface="Consolas" pitchFamily="49" charset="0"/>
              </a:rPr>
              <a:t>for values with time but </a:t>
            </a:r>
            <a:r>
              <a:rPr lang="en-US" sz="3400" b="1" noProof="1" smtClean="0">
                <a:solidFill>
                  <a:schemeClr val="bg1"/>
                </a:solidFill>
                <a:cs typeface="Consolas" pitchFamily="49" charset="0"/>
              </a:rPr>
              <a:t>no date part</a:t>
            </a:r>
            <a:endParaRPr lang="en-US" sz="3400" b="1" noProof="1" smtClean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 smtClean="0">
                <a:solidFill>
                  <a:schemeClr val="bg1"/>
                </a:solidFill>
              </a:rPr>
              <a:t>DATETIME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 smtClean="0"/>
              <a:t>-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values that contain both date </a:t>
            </a:r>
            <a:r>
              <a:rPr lang="en-US" sz="3400" b="1" dirty="0" smtClean="0">
                <a:solidFill>
                  <a:schemeClr val="bg1"/>
                </a:solidFill>
              </a:rPr>
              <a:t>and</a:t>
            </a:r>
            <a:r>
              <a:rPr lang="en-US" sz="3400" dirty="0" smtClean="0"/>
              <a:t> time parts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 smtClean="0">
                <a:solidFill>
                  <a:schemeClr val="bg1"/>
                </a:solidFill>
              </a:rPr>
              <a:t>TIMESTAMP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 smtClean="0"/>
              <a:t>-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both date </a:t>
            </a:r>
            <a:r>
              <a:rPr lang="en-US" sz="3400" b="1" dirty="0" smtClean="0">
                <a:solidFill>
                  <a:schemeClr val="bg1"/>
                </a:solidFill>
              </a:rPr>
              <a:t>and</a:t>
            </a:r>
            <a:r>
              <a:rPr lang="en-US" sz="3400" dirty="0" smtClean="0"/>
              <a:t> time parts</a:t>
            </a:r>
            <a:endParaRPr lang="en-US" sz="3400" noProof="1" smtClean="0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180762"/>
              </p:ext>
            </p:extLst>
          </p:nvPr>
        </p:nvGraphicFramePr>
        <p:xfrm>
          <a:off x="1097188" y="4162802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91505" y="3286502"/>
            <a:ext cx="3228989" cy="1752600"/>
          </a:xfrm>
          <a:prstGeom prst="wedgeRoundRectCallout">
            <a:avLst>
              <a:gd name="adj1" fmla="val -26914"/>
              <a:gd name="adj2" fmla="val -58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 and TIMESTAMP have different time ranges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</a:t>
            </a:r>
            <a:r>
              <a:rPr lang="en-US" sz="11500" b="1" noProof="1"/>
              <a:t>j</a:t>
            </a:r>
            <a:r>
              <a:rPr lang="en-US" sz="11500" b="1" noProof="1" smtClean="0"/>
              <a:t>ava</a:t>
            </a:r>
            <a:r>
              <a:rPr lang="bg-BG" sz="11500" b="1" noProof="1" smtClean="0"/>
              <a:t>-</a:t>
            </a:r>
            <a:r>
              <a:rPr lang="en-US" sz="11500" b="1" noProof="1" smtClean="0"/>
              <a:t>db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MySQL retrieves values for a given date type in a </a:t>
            </a:r>
            <a:r>
              <a:rPr lang="en-US" sz="3400" b="1" noProof="1">
                <a:solidFill>
                  <a:schemeClr val="bg1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E.g. as a string in either </a:t>
            </a:r>
            <a:r>
              <a:rPr lang="en-US" sz="3200" noProof="1" smtClean="0"/>
              <a:t>'YYYY-MM-DD' </a:t>
            </a:r>
            <a:r>
              <a:rPr lang="en-US" sz="3200" noProof="1"/>
              <a:t>or </a:t>
            </a:r>
            <a:r>
              <a:rPr lang="en-US" sz="3200" noProof="1" smtClean="0"/>
              <a:t>'YY-MM-DD'</a:t>
            </a:r>
            <a:r>
              <a:rPr lang="en-US" sz="3200" noProof="1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145973"/>
              </p:ext>
            </p:extLst>
          </p:nvPr>
        </p:nvGraphicFramePr>
        <p:xfrm>
          <a:off x="3036000" y="3519000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305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987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94663" y="1551642"/>
            <a:ext cx="2347258" cy="1980773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Database Modeling</a:t>
            </a:r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373047" cy="5201066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databases with </a:t>
            </a:r>
            <a:r>
              <a:rPr lang="en-US" b="1" dirty="0" smtClean="0">
                <a:solidFill>
                  <a:schemeClr val="bg1"/>
                </a:solidFill>
              </a:rPr>
              <a:t>MySQL Workbench</a:t>
            </a:r>
          </a:p>
          <a:p>
            <a:pPr>
              <a:spcBef>
                <a:spcPct val="45000"/>
              </a:spcBef>
            </a:pPr>
            <a:r>
              <a:rPr lang="en-US" dirty="0" smtClean="0"/>
              <a:t>Enables </a:t>
            </a:r>
            <a:r>
              <a:rPr lang="en-US" dirty="0"/>
              <a:t>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objects in the database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enter records </a:t>
            </a:r>
            <a:r>
              <a:rPr lang="en-US" dirty="0"/>
              <a:t>into the tables</a:t>
            </a:r>
            <a:endParaRPr lang="bg-BG" dirty="0"/>
          </a:p>
          <a:p>
            <a:pPr marL="377887" lvl="1" indent="0">
              <a:spcBef>
                <a:spcPct val="45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89" y="4249389"/>
            <a:ext cx="2068240" cy="20682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3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47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Select </a:t>
            </a:r>
            <a:r>
              <a:rPr lang="en-US" sz="3400" b="1" dirty="0">
                <a:solidFill>
                  <a:schemeClr val="bg1"/>
                </a:solidFill>
              </a:rPr>
              <a:t>Create new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schema </a:t>
            </a:r>
            <a:r>
              <a:rPr lang="en-US" sz="3400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command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</a:p>
        </p:txBody>
      </p:sp>
      <p:pic>
        <p:nvPicPr>
          <p:cNvPr id="7" name="Picture 6" descr="C:\Users\Veronika\Desktop\Workbench-pics\firstLab\Screenshot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85" y="1986547"/>
            <a:ext cx="7913968" cy="448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Right click on </a:t>
            </a:r>
            <a:r>
              <a:rPr lang="en-US" sz="3400" dirty="0" smtClean="0"/>
              <a:t>"Tables" </a:t>
            </a:r>
            <a:r>
              <a:rPr lang="en-US" sz="3400" b="1" dirty="0">
                <a:solidFill>
                  <a:schemeClr val="bg1"/>
                </a:solidFill>
              </a:rPr>
              <a:t>Select Create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10" name="Picture 9" descr="C:\Users\Veronika\Desktop\Workbench-Install\newDB\Screenshot_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3" y="2338752"/>
            <a:ext cx="3149600" cy="3765550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712834" y="5215527"/>
            <a:ext cx="2448365" cy="574334"/>
          </a:xfrm>
          <a:prstGeom prst="wedgeRoundRectCallout">
            <a:avLst>
              <a:gd name="adj1" fmla="val -24173"/>
              <a:gd name="adj2" fmla="val -114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7" y="2392765"/>
            <a:ext cx="6360362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721071" y="1818431"/>
            <a:ext cx="2895600" cy="574334"/>
          </a:xfrm>
          <a:prstGeom prst="wedgeRoundRectCallout">
            <a:avLst>
              <a:gd name="adj1" fmla="val -44817"/>
              <a:gd name="adj2" fmla="val 753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165488" y="3647193"/>
            <a:ext cx="2448365" cy="574334"/>
          </a:xfrm>
          <a:prstGeom prst="wedgeRoundRectCallout">
            <a:avLst>
              <a:gd name="adj1" fmla="val -29871"/>
              <a:gd name="adj2" fmla="val -9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record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Up Arrow 10"/>
          <p:cNvSpPr/>
          <p:nvPr/>
        </p:nvSpPr>
        <p:spPr>
          <a:xfrm rot="5400000">
            <a:off x="4287728" y="3993091"/>
            <a:ext cx="518045" cy="507701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is used to uniquely identify and index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20" y="1905001"/>
            <a:ext cx="7714314" cy="4592371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7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 increment – on the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Default</a:t>
            </a:r>
            <a:r>
              <a:rPr lang="en-US" dirty="0" smtClean="0"/>
              <a:t>" </a:t>
            </a:r>
            <a:r>
              <a:rPr lang="en-US" dirty="0"/>
              <a:t>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26" y="1942589"/>
            <a:ext cx="7405688" cy="445460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records with GUI Clients</a:t>
            </a:r>
          </a:p>
          <a:p>
            <a:r>
              <a:rPr lang="en-US" dirty="0"/>
              <a:t>To insert or edit a record, click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1"/>
            <a:ext cx="10134600" cy="2581275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65040" y="1651000"/>
            <a:ext cx="3048000" cy="2148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Basic SQL Queries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b="1" dirty="0" smtClean="0">
                <a:solidFill>
                  <a:schemeClr val="bg1"/>
                </a:solidFill>
              </a:rPr>
              <a:t>capitalized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4587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1" y="3200400"/>
            <a:ext cx="2527015" cy="556371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Data Management</a:t>
            </a:r>
            <a:endParaRPr lang="en-GB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4630" y="3840480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4630" y="4296689"/>
            <a:ext cx="194499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4630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4630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4703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105400" y="3840480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928512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2198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3216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9860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73594" y="5350824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80164" y="5377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6600" y="2459274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0" y="1371600"/>
            <a:ext cx="2057400" cy="558454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87843" y="5232068"/>
            <a:ext cx="2473515" cy="487322"/>
          </a:xfrm>
          <a:prstGeom prst="wedgeRoundRectCallout">
            <a:avLst>
              <a:gd name="adj1" fmla="val -56147"/>
              <a:gd name="adj2" fmla="val -1143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1902" y="5783192"/>
            <a:ext cx="3066299" cy="541409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370" y="1102330"/>
            <a:ext cx="1718093" cy="31140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Table Customization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400" dirty="0"/>
          </a:p>
          <a:p>
            <a:r>
              <a:rPr lang="en-US" sz="3400" dirty="0"/>
              <a:t>Auto-Increment (Identity)</a:t>
            </a:r>
          </a:p>
          <a:p>
            <a:endParaRPr lang="en-US" sz="34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400" dirty="0"/>
          </a:p>
          <a:p>
            <a:r>
              <a:rPr lang="en-US" sz="3400" dirty="0"/>
              <a:t>Default value – if not specified (otherwise set to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7472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5269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AUTO_INCREMENT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58676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598966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new Database </a:t>
            </a:r>
            <a:r>
              <a:rPr lang="en-US" dirty="0" smtClean="0"/>
              <a:t>"</a:t>
            </a:r>
            <a:r>
              <a:rPr lang="en-US" dirty="0" err="1" smtClean="0"/>
              <a:t>gamebar</a:t>
            </a:r>
            <a:r>
              <a:rPr lang="en-US" dirty="0" smtClean="0"/>
              <a:t>"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Create Tables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employees</a:t>
            </a:r>
            <a:r>
              <a:rPr lang="en-US" dirty="0" smtClean="0"/>
              <a:t> – id, first_name, last_name</a:t>
            </a:r>
          </a:p>
          <a:p>
            <a:pPr lvl="1"/>
            <a:r>
              <a:rPr lang="en-US" b="1" dirty="0" smtClean="0"/>
              <a:t>categories</a:t>
            </a:r>
            <a:r>
              <a:rPr lang="en-US" dirty="0" smtClean="0"/>
              <a:t> – id, name</a:t>
            </a:r>
          </a:p>
          <a:p>
            <a:pPr lvl="1"/>
            <a:r>
              <a:rPr lang="en-US" b="1" dirty="0" smtClean="0"/>
              <a:t>products</a:t>
            </a:r>
            <a:r>
              <a:rPr lang="en-US" dirty="0" smtClean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Insert</a:t>
            </a:r>
            <a:r>
              <a:rPr lang="en-US" dirty="0" smtClean="0"/>
              <a:t> Data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Populate </a:t>
            </a:r>
            <a:r>
              <a:rPr lang="en-US" dirty="0"/>
              <a:t>the </a:t>
            </a:r>
            <a:r>
              <a:rPr lang="en-US" b="1" dirty="0" smtClean="0"/>
              <a:t>employees</a:t>
            </a:r>
            <a:r>
              <a:rPr lang="en-US" dirty="0" smtClean="0"/>
              <a:t> </a:t>
            </a:r>
            <a:r>
              <a:rPr lang="en-US" dirty="0"/>
              <a:t>table with 3 test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 Create and Insert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7" y="1824619"/>
            <a:ext cx="2641391" cy="172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Altering Tables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2878584"/>
            <a:ext cx="2148000" cy="550417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81200" y="5343778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0" y="5343778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1844657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5768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00600" y="418185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5206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97532"/>
            <a:ext cx="3657600" cy="1426961"/>
          </a:xfrm>
          <a:prstGeom prst="wedgeRoundRectCallout">
            <a:avLst>
              <a:gd name="adj1" fmla="val -71673"/>
              <a:gd name="adj2" fmla="val 96031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4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Alter</a:t>
            </a:r>
            <a:r>
              <a:rPr lang="en-US" dirty="0" smtClean="0"/>
              <a:t> table</a:t>
            </a:r>
          </a:p>
          <a:p>
            <a:pPr marL="990266" lvl="1" indent="-457200"/>
            <a:r>
              <a:rPr lang="en-US" dirty="0"/>
              <a:t>Add a new column – </a:t>
            </a:r>
            <a:r>
              <a:rPr lang="en-US" dirty="0" smtClean="0"/>
              <a:t>"</a:t>
            </a:r>
            <a:r>
              <a:rPr lang="en-US" dirty="0" err="1" smtClean="0"/>
              <a:t>middle_name</a:t>
            </a:r>
            <a:r>
              <a:rPr lang="en-US" dirty="0" smtClean="0"/>
              <a:t>" </a:t>
            </a:r>
            <a:r>
              <a:rPr lang="en-US" dirty="0"/>
              <a:t>to the </a:t>
            </a:r>
            <a:r>
              <a:rPr lang="en-US" dirty="0" smtClean="0"/>
              <a:t>"employees"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 smtClean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 smtClean="0"/>
              <a:t>Make </a:t>
            </a:r>
            <a:r>
              <a:rPr lang="en-US" dirty="0" smtClean="0"/>
              <a:t>"</a:t>
            </a:r>
            <a:r>
              <a:rPr lang="en-US" dirty="0" err="1" smtClean="0"/>
              <a:t>category_id</a:t>
            </a:r>
            <a:r>
              <a:rPr lang="en-US" dirty="0" smtClean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</a:t>
            </a:r>
            <a:r>
              <a:rPr lang="en-US" dirty="0" smtClean="0"/>
              <a:t>"id" </a:t>
            </a:r>
            <a:r>
              <a:rPr lang="en-US" dirty="0"/>
              <a:t>in the </a:t>
            </a:r>
            <a:r>
              <a:rPr lang="en-US" dirty="0" smtClean="0"/>
              <a:t>"categories" </a:t>
            </a:r>
            <a:r>
              <a:rPr lang="en-US" dirty="0"/>
              <a:t>table.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Modifying</a:t>
            </a:r>
            <a:r>
              <a:rPr lang="en-US" dirty="0" smtClean="0"/>
              <a:t> Columns</a:t>
            </a:r>
            <a:endParaRPr lang="en-US" dirty="0"/>
          </a:p>
          <a:p>
            <a:pPr marL="990266" lvl="1" indent="-457200"/>
            <a:r>
              <a:rPr lang="en-US" dirty="0"/>
              <a:t>Change the property </a:t>
            </a:r>
            <a:r>
              <a:rPr lang="en-US" dirty="0" smtClean="0"/>
              <a:t>"VARCHAR(50)" </a:t>
            </a:r>
            <a:r>
              <a:rPr lang="en-US" dirty="0"/>
              <a:t>to </a:t>
            </a:r>
            <a:r>
              <a:rPr lang="en-US" dirty="0" smtClean="0"/>
              <a:t>"VARCHAR(100)"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 smtClean="0"/>
              <a:t>"</a:t>
            </a:r>
            <a:r>
              <a:rPr lang="en-US" dirty="0" err="1" smtClean="0"/>
              <a:t>middle_name</a:t>
            </a:r>
            <a:r>
              <a:rPr lang="en-US" dirty="0" smtClean="0"/>
              <a:t>" </a:t>
            </a:r>
            <a:r>
              <a:rPr lang="en-US" dirty="0"/>
              <a:t>column in </a:t>
            </a:r>
            <a:r>
              <a:rPr lang="en-US" dirty="0" smtClean="0"/>
              <a:t>"employees" </a:t>
            </a:r>
            <a:r>
              <a:rPr lang="en-US" dirty="0"/>
              <a:t>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 Alter Tables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1" y="1513018"/>
            <a:ext cx="2255058" cy="22550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Deleting Data and Structures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323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of these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01000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8600" y="3429001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824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6200" y="5923723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6506" y="5004210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communicate with the DB engine via 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MySQL is a </a:t>
            </a:r>
            <a:r>
              <a:rPr lang="en-US" sz="3400" b="1" dirty="0">
                <a:solidFill>
                  <a:schemeClr val="bg1"/>
                </a:solidFill>
              </a:rPr>
              <a:t>multiplatform</a:t>
            </a:r>
            <a:r>
              <a:rPr lang="en-US" sz="3400" dirty="0">
                <a:solidFill>
                  <a:schemeClr val="bg2"/>
                </a:solidFill>
              </a:rPr>
              <a:t>  RDBMS using 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Table columns have a </a:t>
            </a:r>
            <a:r>
              <a:rPr lang="en-US" sz="3400" b="1" dirty="0">
                <a:solidFill>
                  <a:schemeClr val="bg1"/>
                </a:solidFill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can use GUI Clients to </a:t>
            </a:r>
            <a:r>
              <a:rPr lang="en-US" sz="3400" b="1" dirty="0">
                <a:solidFill>
                  <a:schemeClr val="bg1"/>
                </a:solidFill>
              </a:rPr>
              <a:t>create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>
                <a:solidFill>
                  <a:schemeClr val="bg1"/>
                </a:solidFill>
              </a:rPr>
              <a:t/>
            </a:r>
            <a:br>
              <a:rPr lang="en-US" sz="3400" dirty="0" smtClean="0">
                <a:solidFill>
                  <a:schemeClr val="bg1"/>
                </a:solidFill>
              </a:rPr>
            </a:br>
            <a:r>
              <a:rPr lang="en-US" sz="3400" b="1" dirty="0" smtClean="0">
                <a:solidFill>
                  <a:schemeClr val="bg1"/>
                </a:solidFill>
              </a:rPr>
              <a:t>customize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SQL provides </a:t>
            </a:r>
            <a:r>
              <a:rPr lang="en-US" sz="3400" b="1" dirty="0">
                <a:solidFill>
                  <a:schemeClr val="bg1"/>
                </a:solidFill>
              </a:rPr>
              <a:t>greater control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5839256"/>
              </p:ext>
            </p:extLst>
          </p:nvPr>
        </p:nvGraphicFramePr>
        <p:xfrm>
          <a:off x="330202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sz="3200" b="1" dirty="0">
                <a:solidFill>
                  <a:srgbClr val="FFA000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rgbClr val="FFA000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rgbClr val="FFA000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971800"/>
            <a:ext cx="4124669" cy="313474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</a:t>
            </a:r>
            <a:r>
              <a:rPr lang="en-US" dirty="0" smtClean="0"/>
              <a:t>"</a:t>
            </a:r>
            <a:r>
              <a:rPr lang="en-US" sz="3400" b="1" dirty="0" smtClean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" </a:t>
            </a:r>
            <a:r>
              <a:rPr lang="en-US" dirty="0"/>
              <a:t>(DBMS)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b="1" dirty="0" smtClean="0">
                <a:solidFill>
                  <a:schemeClr val="bg1"/>
                </a:solidFill>
              </a:rPr>
              <a:t>database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2569</Words>
  <Application>Microsoft Office PowerPoint</Application>
  <PresentationFormat>Widescreen</PresentationFormat>
  <Paragraphs>696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Databases Data Definition and Datatypes</vt:lpstr>
      <vt:lpstr>Table of Contents</vt:lpstr>
      <vt:lpstr>Table of Contents</vt:lpstr>
      <vt:lpstr>Have a Question?</vt:lpstr>
      <vt:lpstr>Data Management</vt:lpstr>
      <vt:lpstr>Storage vs. Management</vt:lpstr>
      <vt:lpstr>Storage vs. Management (2)</vt:lpstr>
      <vt:lpstr>Storage vs. Management (3)</vt:lpstr>
      <vt:lpstr>Databases</vt:lpstr>
      <vt:lpstr>RDBMS</vt:lpstr>
      <vt:lpstr>Database Engine</vt:lpstr>
      <vt:lpstr>Database Engine Flow</vt:lpstr>
      <vt:lpstr>Client-Server Model</vt:lpstr>
      <vt:lpstr>Top Database Engines</vt:lpstr>
      <vt:lpstr>Structured Query Language</vt:lpstr>
      <vt:lpstr>Structured Query Language</vt:lpstr>
      <vt:lpstr>Structured Query Language (2)</vt:lpstr>
      <vt:lpstr>Structured Query Language (3)</vt:lpstr>
      <vt:lpstr>Structured Query Language (4)</vt:lpstr>
      <vt:lpstr>MySQL</vt:lpstr>
      <vt:lpstr>MySQL</vt:lpstr>
      <vt:lpstr>MySQL Server Architecture</vt:lpstr>
      <vt:lpstr>Database Table Elements</vt:lpstr>
      <vt:lpstr>Table Relationships</vt:lpstr>
      <vt:lpstr>Why Split Related Data?</vt:lpstr>
      <vt:lpstr>Related Tables</vt:lpstr>
      <vt:lpstr>E/R Diagrams</vt:lpstr>
      <vt:lpstr>Programmability</vt:lpstr>
      <vt:lpstr>Indices</vt:lpstr>
      <vt:lpstr>Views</vt:lpstr>
      <vt:lpstr>Procedures, Functions and Triggers</vt:lpstr>
      <vt:lpstr>Data Types in MySQL Server</vt:lpstr>
      <vt:lpstr>Numeric Data Types</vt:lpstr>
      <vt:lpstr>Numeric Data Types</vt:lpstr>
      <vt:lpstr>String Types </vt:lpstr>
      <vt:lpstr>CHARACTER COLLATION – Example</vt:lpstr>
      <vt:lpstr>String Types (2) </vt:lpstr>
      <vt:lpstr>CHAR vs VARCHAR</vt:lpstr>
      <vt:lpstr>Date Types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Problems: Create and Insert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Problems: Alter Tables</vt:lpstr>
      <vt:lpstr>Deleting Data and Structures</vt:lpstr>
      <vt:lpstr>Deleting from Database</vt:lpstr>
      <vt:lpstr>Dropping and Truncating</vt:lpstr>
      <vt:lpstr>Dropping and Truncating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74</cp:revision>
  <dcterms:created xsi:type="dcterms:W3CDTF">2018-05-23T13:08:44Z</dcterms:created>
  <dcterms:modified xsi:type="dcterms:W3CDTF">2020-09-14T06:42:18Z</dcterms:modified>
  <cp:category>programming;computer programming;software development;web development</cp:category>
</cp:coreProperties>
</file>