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</a:rPr>
              <a:t>''</a:t>
            </a:r>
            <a:r>
              <a:rPr lang="en-US" dirty="0" smtClean="0"/>
              <a:t>). </a:t>
            </a:r>
            <a:r>
              <a:rPr lang="en-US" dirty="0"/>
              <a:t>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</a:t>
            </a:r>
            <a:r>
              <a:rPr lang="en-GB" dirty="0" smtClean="0"/>
              <a:t>employees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/>
              <a:t>"</a:t>
            </a:r>
            <a:r>
              <a:rPr lang="en-US" b="1" dirty="0" smtClean="0"/>
              <a:t>Hotel</a:t>
            </a:r>
            <a:r>
              <a:rPr lang="en-US" dirty="0" smtClean="0"/>
              <a:t>" </a:t>
            </a:r>
            <a:r>
              <a:rPr lang="en-US" dirty="0" smtClean="0"/>
              <a:t>database</a:t>
            </a:r>
            <a:endParaRPr lang="en-GB" dirty="0" smtClean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b="1" dirty="0" smtClean="0">
                <a:solidFill>
                  <a:schemeClr val="bg1"/>
                </a:solidFill>
              </a:rPr>
              <a:t>etrieve</a:t>
            </a:r>
            <a:r>
              <a:rPr lang="en-GB" dirty="0" smtClean="0"/>
              <a:t> </a:t>
            </a:r>
            <a:r>
              <a:rPr lang="en-GB" dirty="0"/>
              <a:t>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 smtClean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</a:t>
            </a:r>
            <a:r>
              <a:rPr lang="en-GB" b="1" dirty="0" smtClean="0">
                <a:solidFill>
                  <a:schemeClr val="bg1"/>
                </a:solidFill>
              </a:rPr>
              <a:t>rdered</a:t>
            </a:r>
            <a:r>
              <a:rPr lang="en-GB" b="1" dirty="0" smtClean="0"/>
              <a:t> </a:t>
            </a:r>
            <a:r>
              <a:rPr lang="en-GB" dirty="0"/>
              <a:t>by </a:t>
            </a:r>
            <a:r>
              <a:rPr lang="en-GB" dirty="0" smtClean="0"/>
              <a:t>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 smtClean="0">
                <a:solidFill>
                  <a:schemeClr val="bg1"/>
                </a:solidFill>
              </a:rPr>
              <a:t>Hotel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01971"/>
              </p:ext>
            </p:extLst>
          </p:nvPr>
        </p:nvGraphicFramePr>
        <p:xfrm>
          <a:off x="2088344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1" y="12058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Select Employee Information</a:t>
            </a:r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391000" y="1324607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91348" y="1321075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306000" y="2033459"/>
            <a:ext cx="2514600" cy="600968"/>
          </a:xfrm>
          <a:prstGeom prst="wedgeRoundRectCallout">
            <a:avLst>
              <a:gd name="adj1" fmla="val -54773"/>
              <a:gd name="adj2" fmla="val -3449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0782" y="1859555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5283" y="3712522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'No.',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'First Name',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'Last Name',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'Job Title'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 smtClean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 smtClean="0"/>
              <a:t>arguments</a:t>
            </a:r>
            <a:r>
              <a:rPr lang="en-US" sz="3400" dirty="0"/>
              <a:t> 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</a:t>
            </a:r>
            <a:r>
              <a:rPr lang="en-US" sz="3200" dirty="0" smtClean="0"/>
              <a:t>[</a:t>
            </a:r>
            <a:r>
              <a:rPr lang="en-US" sz="3200" b="1" noProof="1" smtClean="0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 smtClean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705863" y="4374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function of concatenation is </a:t>
            </a:r>
            <a:r>
              <a:rPr lang="en-US" b="1" dirty="0" smtClean="0">
                <a:solidFill>
                  <a:schemeClr val="bg1"/>
                </a:solidFill>
              </a:rPr>
              <a:t>concat_ws()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GB" dirty="0" smtClean="0"/>
              <a:t>	</a:t>
            </a:r>
            <a:r>
              <a:rPr lang="en-US" dirty="0" smtClean="0"/>
              <a:t>concatenate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separator</a:t>
            </a:r>
            <a:r>
              <a:rPr lang="en-US" dirty="0" smtClean="0"/>
              <a:t> </a:t>
            </a:r>
            <a:r>
              <a:rPr lang="en-US" dirty="0"/>
              <a:t>and is a special form of </a:t>
            </a:r>
            <a:r>
              <a:rPr lang="en-US" b="1" dirty="0"/>
              <a:t>CONCAT</a:t>
            </a:r>
            <a:r>
              <a:rPr lang="en-US" b="1" dirty="0" smtClean="0"/>
              <a:t>()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 smtClean="0"/>
              <a:t>Skip </a:t>
            </a: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Concatenation(2)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368181" y="2653433"/>
            <a:ext cx="2514600" cy="600968"/>
          </a:xfrm>
          <a:prstGeom prst="wedgeRoundRectCallout">
            <a:avLst>
              <a:gd name="adj1" fmla="val 21912"/>
              <a:gd name="adj2" fmla="val 660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26000" y="2674964"/>
            <a:ext cx="2514600" cy="600968"/>
          </a:xfrm>
          <a:prstGeom prst="wedgeRoundRectCallout">
            <a:avLst>
              <a:gd name="adj1" fmla="val -22603"/>
              <a:gd name="adj2" fmla="val 7030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Salary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 smtClean="0">
                <a:solidFill>
                  <a:schemeClr val="bg1"/>
                </a:solidFill>
              </a:rPr>
              <a:t>Hotel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S</a:t>
            </a:r>
            <a:r>
              <a:rPr lang="en-US" dirty="0"/>
              <a:t>elect Employees with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608258" y="1944000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</a:t>
            </a:r>
            <a:r>
              <a:rPr lang="en-US" dirty="0" smtClean="0"/>
              <a:t>better </a:t>
            </a:r>
            <a:r>
              <a:rPr lang="en-US" dirty="0"/>
              <a:t>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664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3054000" y="5362838"/>
            <a:ext cx="53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</a:t>
            </a:r>
            <a:r>
              <a:rPr lang="en-US" dirty="0" smtClean="0"/>
              <a:t>can </a:t>
            </a:r>
            <a:r>
              <a:rPr lang="en-US" dirty="0"/>
              <a:t>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</a:t>
            </a:r>
            <a:r>
              <a:rPr lang="en-GB" sz="3200" b="1" dirty="0" smtClean="0"/>
              <a:t>1o00</a:t>
            </a:r>
            <a:endParaRPr lang="en-GB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</a:t>
            </a:r>
            <a:r>
              <a:rPr lang="en-US" sz="2800" dirty="0" smtClean="0">
                <a:solidFill>
                  <a:schemeClr val="tx1"/>
                </a:solidFill>
              </a:rPr>
              <a:t>1000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090880" y="3246120"/>
            <a:ext cx="73573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5157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05800" y="5328643"/>
            <a:ext cx="55837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Modifying Existing </a:t>
            </a:r>
            <a:r>
              <a:rPr lang="en-US" sz="3200" dirty="0" smtClean="0"/>
              <a:t>Records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1853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`,' ',`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'Full Name',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8278" y="4106539"/>
            <a:ext cx="6502343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 smtClean="0">
                <a:solidFill>
                  <a:schemeClr val="bg1"/>
                </a:solidFill>
              </a:rPr>
              <a:t>Hotel</a:t>
            </a:r>
            <a:r>
              <a:rPr lang="en-US" sz="3200" dirty="0" smtClean="0"/>
              <a:t> </a:t>
            </a:r>
            <a:r>
              <a:rPr lang="en-US" sz="3200" dirty="0"/>
              <a:t>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1955880" y="4959000"/>
            <a:ext cx="847656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2801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1800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465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Writing Data in Tables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SQL INSERT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'Paris');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01001" y="1035629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Modifying Existing Records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SQL UPDATE and DELETE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</a:t>
            </a:r>
            <a:r>
              <a:rPr lang="en-US" sz="11500" b="1" noProof="1" smtClean="0"/>
              <a:t>j</a:t>
            </a:r>
            <a:r>
              <a:rPr lang="en-US" sz="11500" b="1" noProof="1" smtClean="0"/>
              <a:t>ava-db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</a:t>
            </a:r>
            <a:r>
              <a:rPr lang="en-US" dirty="0" smtClean="0"/>
              <a:t>Don't </a:t>
            </a:r>
            <a:r>
              <a:rPr lang="en-US" dirty="0"/>
              <a:t>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'Brown'</a:t>
            </a:r>
            <a:endParaRPr lang="en-US" sz="25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('Senior',' ', 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0705"/>
              <a:gd name="adj2" fmla="val 202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</a:t>
            </a:r>
            <a:r>
              <a:rPr lang="en-GB" dirty="0" smtClean="0"/>
              <a:t>"</a:t>
            </a:r>
            <a:r>
              <a:rPr lang="en-GB" sz="3400" b="1" spc="-1" dirty="0" smtClean="0">
                <a:solidFill>
                  <a:srgbClr val="234465"/>
                </a:solidFill>
              </a:rPr>
              <a:t>Manager</a:t>
            </a:r>
            <a:r>
              <a:rPr lang="en-GB" dirty="0" smtClean="0"/>
              <a:t>" </a:t>
            </a:r>
            <a:r>
              <a:rPr lang="en-GB" dirty="0"/>
              <a:t>by </a:t>
            </a:r>
            <a:r>
              <a:rPr lang="en-GB" b="1" dirty="0" smtClean="0"/>
              <a:t>100</a:t>
            </a:r>
            <a:endParaRPr lang="en-GB" dirty="0" smtClean="0"/>
          </a:p>
          <a:p>
            <a:pPr lvl="1"/>
            <a:r>
              <a:rPr lang="en-GB" dirty="0"/>
              <a:t>all salaries </a:t>
            </a:r>
            <a:r>
              <a:rPr lang="en-GB" b="1" dirty="0"/>
              <a:t>ordered ascending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083119" y="3612978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1" y="3603618"/>
            <a:ext cx="5278799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 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ASC;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00" y="2012871"/>
            <a:ext cx="1788240" cy="4494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</a:t>
            </a:r>
            <a:r>
              <a:rPr lang="en-US" dirty="0" smtClean="0"/>
              <a:t>Don't </a:t>
            </a:r>
            <a:r>
              <a:rPr lang="en-US" dirty="0"/>
              <a:t>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b="1" dirty="0" smtClean="0">
                <a:solidFill>
                  <a:schemeClr val="bg1"/>
                </a:solidFill>
              </a:rPr>
              <a:t>elete</a:t>
            </a:r>
            <a:r>
              <a:rPr lang="en-GB" dirty="0" smtClean="0"/>
              <a:t> </a:t>
            </a:r>
            <a:r>
              <a:rPr lang="en-GB" dirty="0"/>
              <a:t>all employees from the </a:t>
            </a:r>
            <a:r>
              <a:rPr lang="en-GB" dirty="0" smtClean="0"/>
              <a:t>"</a:t>
            </a:r>
            <a:r>
              <a:rPr lang="en-GB" b="1" dirty="0" smtClean="0"/>
              <a:t>employees</a:t>
            </a:r>
            <a:r>
              <a:rPr lang="en-GB" dirty="0" smtClean="0"/>
              <a:t>" </a:t>
            </a:r>
            <a:r>
              <a:rPr lang="en-GB" dirty="0"/>
              <a:t>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</a:t>
            </a:r>
            <a:r>
              <a:rPr lang="en-GB" dirty="0" smtClean="0"/>
              <a:t>by </a:t>
            </a:r>
            <a:r>
              <a:rPr lang="en-GB" dirty="0"/>
              <a:t>id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Delete from Table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3201" y="2719699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DELETE FROM</a:t>
            </a:r>
            <a:r>
              <a:rPr lang="en-US" sz="2800" dirty="0" smtClean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dirty="0" err="1" smtClean="0"/>
              <a:t>department_id</a:t>
            </a:r>
            <a:r>
              <a:rPr lang="en-US" sz="2800" dirty="0" smtClean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 err="1" smtClean="0"/>
              <a:t>department_id</a:t>
            </a:r>
            <a:r>
              <a:rPr lang="en-US" sz="2800" dirty="0" smtClean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from Table</a:t>
            </a:r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4615" y="4030728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3601" y="1995978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6726" y="3069000"/>
            <a:ext cx="6349235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</a:t>
            </a:r>
            <a:r>
              <a:rPr lang="en-US" sz="2500" b="1" noProof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'2006-01-01';</a:t>
            </a:r>
            <a:endParaRPr lang="en-US" sz="2500" b="1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Query Basics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SQL Introduction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773026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('Introduction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to SQL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Course', '2006-01-01');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2" y="3155474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='2003-06-01';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'2006-08-31'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'2006-01-01';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 =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'2006-01-01';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Retrieving Data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SQL SELECT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 smtClean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 smtClean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 smtClean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 smtClean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39000" y="5361427"/>
            <a:ext cx="2514600" cy="1054111"/>
          </a:xfrm>
          <a:prstGeom prst="wedgeRoundRectCallout">
            <a:avLst>
              <a:gd name="adj1" fmla="val 32245"/>
              <a:gd name="adj2" fmla="val -639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230000" y="5343997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2412</Words>
  <Application>Microsoft Office PowerPoint</Application>
  <PresentationFormat>Widescreen</PresentationFormat>
  <Paragraphs>450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Courier New</vt:lpstr>
      <vt:lpstr>DejaVu Sans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</vt:lpstr>
      <vt:lpstr>SQL Queries – Few Examples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39</cp:revision>
  <dcterms:created xsi:type="dcterms:W3CDTF">2018-05-23T13:08:44Z</dcterms:created>
  <dcterms:modified xsi:type="dcterms:W3CDTF">2020-09-18T10:00:15Z</dcterms:modified>
  <cp:category>programming;computer programming;software development;web development</cp:category>
</cp:coreProperties>
</file>