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1" r:id="rId2"/>
    <p:sldMasterId id="2147483686" r:id="rId3"/>
  </p:sldMasterIdLst>
  <p:notesMasterIdLst>
    <p:notesMasterId r:id="rId50"/>
  </p:notesMasterIdLst>
  <p:handoutMasterIdLst>
    <p:handoutMasterId r:id="rId51"/>
  </p:handoutMasterIdLst>
  <p:sldIdLst>
    <p:sldId id="717" r:id="rId4"/>
    <p:sldId id="718" r:id="rId5"/>
    <p:sldId id="719" r:id="rId6"/>
    <p:sldId id="576" r:id="rId7"/>
    <p:sldId id="694" r:id="rId8"/>
    <p:sldId id="695" r:id="rId9"/>
    <p:sldId id="696" r:id="rId10"/>
    <p:sldId id="657" r:id="rId11"/>
    <p:sldId id="658" r:id="rId12"/>
    <p:sldId id="659" r:id="rId13"/>
    <p:sldId id="693" r:id="rId14"/>
    <p:sldId id="697" r:id="rId15"/>
    <p:sldId id="698" r:id="rId16"/>
    <p:sldId id="699" r:id="rId17"/>
    <p:sldId id="702" r:id="rId18"/>
    <p:sldId id="726" r:id="rId19"/>
    <p:sldId id="667" r:id="rId20"/>
    <p:sldId id="703" r:id="rId21"/>
    <p:sldId id="704" r:id="rId22"/>
    <p:sldId id="705" r:id="rId23"/>
    <p:sldId id="706" r:id="rId24"/>
    <p:sldId id="707" r:id="rId25"/>
    <p:sldId id="727" r:id="rId26"/>
    <p:sldId id="709" r:id="rId27"/>
    <p:sldId id="710" r:id="rId28"/>
    <p:sldId id="711" r:id="rId29"/>
    <p:sldId id="679" r:id="rId30"/>
    <p:sldId id="671" r:id="rId31"/>
    <p:sldId id="712" r:id="rId32"/>
    <p:sldId id="713" r:id="rId33"/>
    <p:sldId id="681" r:id="rId34"/>
    <p:sldId id="673" r:id="rId35"/>
    <p:sldId id="682" r:id="rId36"/>
    <p:sldId id="674" r:id="rId37"/>
    <p:sldId id="677" r:id="rId38"/>
    <p:sldId id="678" r:id="rId39"/>
    <p:sldId id="714" r:id="rId40"/>
    <p:sldId id="715" r:id="rId41"/>
    <p:sldId id="716" r:id="rId42"/>
    <p:sldId id="691" r:id="rId43"/>
    <p:sldId id="725" r:id="rId44"/>
    <p:sldId id="728" r:id="rId45"/>
    <p:sldId id="729" r:id="rId46"/>
    <p:sldId id="730" r:id="rId47"/>
    <p:sldId id="731" r:id="rId48"/>
    <p:sldId id="732" r:id="rId4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06E64D-76A5-454E-9796-2017EAC3F2F7}">
          <p14:sldIdLst>
            <p14:sldId id="717"/>
            <p14:sldId id="718"/>
            <p14:sldId id="719"/>
          </p14:sldIdLst>
        </p14:section>
        <p14:section name="Inheritance" id="{813DF7E2-74AB-4E3A-9B46-2566DC216237}">
          <p14:sldIdLst>
            <p14:sldId id="576"/>
            <p14:sldId id="694"/>
            <p14:sldId id="695"/>
          </p14:sldIdLst>
        </p14:section>
        <p14:section name="TABLE_PER_CLASS" id="{45DC2AD1-C0B0-4CA7-A0AE-51EF0B9DB377}">
          <p14:sldIdLst>
            <p14:sldId id="696"/>
            <p14:sldId id="657"/>
            <p14:sldId id="658"/>
            <p14:sldId id="659"/>
            <p14:sldId id="693"/>
          </p14:sldIdLst>
        </p14:section>
        <p14:section name="JOINED" id="{7B6568D9-61D5-4E9A-975C-BA410D73F40A}">
          <p14:sldIdLst>
            <p14:sldId id="697"/>
            <p14:sldId id="698"/>
            <p14:sldId id="699"/>
            <p14:sldId id="702"/>
            <p14:sldId id="726"/>
            <p14:sldId id="667"/>
            <p14:sldId id="703"/>
          </p14:sldIdLst>
        </p14:section>
        <p14:section name="SINGLE_TABLE" id="{CB7D19F3-EECF-4244-B976-58FB14D3465A}">
          <p14:sldIdLst>
            <p14:sldId id="704"/>
            <p14:sldId id="705"/>
            <p14:sldId id="706"/>
            <p14:sldId id="707"/>
            <p14:sldId id="727"/>
            <p14:sldId id="709"/>
          </p14:sldIdLst>
        </p14:section>
        <p14:section name="Relations" id="{75B9F352-2C03-4EE4-A0F2-5FF15BE98F0E}">
          <p14:sldIdLst>
            <p14:sldId id="710"/>
            <p14:sldId id="711"/>
          </p14:sldIdLst>
        </p14:section>
        <p14:section name="Relations" id="{BD60B6E9-85E7-49E8-9F66-AE28A5DD5D66}">
          <p14:sldIdLst>
            <p14:sldId id="679"/>
            <p14:sldId id="671"/>
            <p14:sldId id="712"/>
            <p14:sldId id="713"/>
            <p14:sldId id="681"/>
            <p14:sldId id="673"/>
            <p14:sldId id="682"/>
            <p14:sldId id="674"/>
            <p14:sldId id="677"/>
            <p14:sldId id="678"/>
            <p14:sldId id="714"/>
            <p14:sldId id="715"/>
            <p14:sldId id="716"/>
            <p14:sldId id="691"/>
            <p14:sldId id="725"/>
            <p14:sldId id="728"/>
            <p14:sldId id="729"/>
            <p14:sldId id="730"/>
            <p14:sldId id="731"/>
            <p14:sldId id="7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BBC"/>
    <a:srgbClr val="F3CD60"/>
    <a:srgbClr val="FF5050"/>
    <a:srgbClr val="E85C0E"/>
    <a:srgbClr val="FBEEDC"/>
    <a:srgbClr val="CC0000"/>
    <a:srgbClr val="F0A22E"/>
    <a:srgbClr val="603A14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14" autoAdjust="0"/>
    <p:restoredTop sz="96310" autoAdjust="0"/>
  </p:normalViewPr>
  <p:slideViewPr>
    <p:cSldViewPr>
      <p:cViewPr varScale="1">
        <p:scale>
          <a:sx n="75" d="100"/>
          <a:sy n="75" d="100"/>
        </p:scale>
        <p:origin x="234" y="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microsoft.com/office/2015/10/relationships/revisionInfo" Target="revisionInfo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20-Jun-19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20-Jun-19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00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48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14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26</a:t>
            </a:fld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891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32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86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87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94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2866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0548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181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110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5246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099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81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75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1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07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85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530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351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6" Type="http://schemas.openxmlformats.org/officeDocument/2006/relationships/image" Target="../media/image3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31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30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4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8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4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0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44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76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20-Jun-19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3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20-Jun-19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46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04578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20-Jun-19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8212" y="337659"/>
            <a:ext cx="2175525" cy="543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80440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45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20-Jun-19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0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002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20-Jun-19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2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20-Jun-19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3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20-Jun-19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9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20-Jun-19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86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61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20-Jun-19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4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20-Jun-19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20-Jun-19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25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20-Jun-19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36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20-Jun-19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1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1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91084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232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20-Jun-19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6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20-Jun-19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20-Jun-19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2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79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20-Jun-19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2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20-Jun-19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9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20-Jun-19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127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5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20-Jun-19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545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8.png"/><Relationship Id="rId26" Type="http://schemas.openxmlformats.org/officeDocument/2006/relationships/image" Target="../media/image61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57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4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6.png"/><Relationship Id="rId22" Type="http://schemas.openxmlformats.org/officeDocument/2006/relationships/image" Target="../media/image5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2.jpeg"/><Relationship Id="rId7" Type="http://schemas.openxmlformats.org/officeDocument/2006/relationships/image" Target="../media/image6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5.gi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7189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dirty="0"/>
              <a:t>Advanced Mapping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7525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Hibernate </a:t>
            </a:r>
            <a:r>
              <a:rPr lang="bg-BG" dirty="0"/>
              <a:t>(</a:t>
            </a:r>
            <a:r>
              <a:rPr lang="en-US" dirty="0"/>
              <a:t>JPA</a:t>
            </a:r>
            <a:r>
              <a:rPr lang="bg-BG" dirty="0"/>
              <a:t>)</a:t>
            </a:r>
            <a:r>
              <a:rPr lang="en-US" dirty="0"/>
              <a:t> Code First </a:t>
            </a:r>
            <a:r>
              <a:rPr lang="en-US" dirty="0" smtClean="0"/>
              <a:t>Entity </a:t>
            </a:r>
            <a:r>
              <a:rPr lang="en-US" dirty="0"/>
              <a:t>Relations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7810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7810" y="5394418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5797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5797" y="6352153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9" name="Картина 3">
            <a:extLst>
              <a:ext uri="{FF2B5EF4-FFF2-40B4-BE49-F238E27FC236}">
                <a16:creationId xmlns:a16="http://schemas.microsoft.com/office/drawing/2014/main" id="{9DF58AD9-61B0-44F4-AEA4-99B05E04B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2133600"/>
            <a:ext cx="2872279" cy="259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9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</a:t>
            </a:r>
            <a:r>
              <a:rPr lang="en-US" dirty="0" smtClean="0"/>
              <a:t>Strategy</a:t>
            </a:r>
            <a:r>
              <a:rPr lang="en-US" dirty="0"/>
              <a:t>: Example (3)</a:t>
            </a:r>
            <a:endParaRPr lang="bg-BG" dirty="0"/>
          </a:p>
        </p:txBody>
      </p:sp>
      <p:sp>
        <p:nvSpPr>
          <p:cNvPr id="11" name="Контейнер за съдържание 2">
            <a:extLst>
              <a:ext uri="{FF2B5EF4-FFF2-40B4-BE49-F238E27FC236}">
                <a16:creationId xmlns:a16="http://schemas.microsoft.com/office/drawing/2014/main" id="{17A03FA6-8A06-4A7F-9863-9533F28AB3F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355" y="1146074"/>
            <a:ext cx="11804650" cy="5570537"/>
          </a:xfrm>
        </p:spPr>
        <p:txBody>
          <a:bodyPr/>
          <a:lstStyle/>
          <a:p>
            <a:endParaRPr lang="en-US" dirty="0">
              <a:solidFill>
                <a:srgbClr val="F3CD60"/>
              </a:solidFill>
            </a:endParaRPr>
          </a:p>
          <a:p>
            <a:endParaRPr lang="en-US" dirty="0">
              <a:solidFill>
                <a:srgbClr val="F3CD60"/>
              </a:solidFill>
            </a:endParaRPr>
          </a:p>
          <a:p>
            <a:endParaRPr lang="en-US" dirty="0">
              <a:solidFill>
                <a:srgbClr val="F3CD60"/>
              </a:solidFill>
            </a:endParaRPr>
          </a:p>
          <a:p>
            <a:endParaRPr lang="en-US" dirty="0">
              <a:solidFill>
                <a:srgbClr val="F3CD60"/>
              </a:solidFill>
            </a:endParaRPr>
          </a:p>
          <a:p>
            <a:r>
              <a:rPr lang="en-US" dirty="0"/>
              <a:t>Result:</a:t>
            </a:r>
          </a:p>
          <a:p>
            <a:pPr marL="0" indent="0">
              <a:buNone/>
            </a:pPr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A3812A5-594A-4D5B-A51F-D5A092810864}"/>
              </a:ext>
            </a:extLst>
          </p:cNvPr>
          <p:cNvSpPr txBox="1">
            <a:spLocks/>
          </p:cNvSpPr>
          <p:nvPr/>
        </p:nvSpPr>
        <p:spPr>
          <a:xfrm>
            <a:off x="684212" y="1836000"/>
            <a:ext cx="6172200" cy="19632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1800" noProof="1">
                <a:solidFill>
                  <a:schemeClr val="tx1"/>
                </a:solidFill>
              </a:rPr>
              <a:t>..</a:t>
            </a:r>
          </a:p>
          <a:p>
            <a:pPr lvl="1"/>
            <a:r>
              <a:rPr lang="en-US" sz="1800" noProof="1">
                <a:solidFill>
                  <a:schemeClr val="tx1"/>
                </a:solidFill>
              </a:rPr>
              <a:t>Vehicle bike = new Bike();</a:t>
            </a:r>
          </a:p>
          <a:p>
            <a:pPr lvl="1"/>
            <a:r>
              <a:rPr lang="en-US" sz="1800" noProof="1">
                <a:solidFill>
                  <a:schemeClr val="tx1"/>
                </a:solidFill>
              </a:rPr>
              <a:t>Vehicle car = new Car();</a:t>
            </a:r>
          </a:p>
          <a:p>
            <a:pPr lvl="1"/>
            <a:endParaRPr lang="en-US" sz="1800" noProof="1">
              <a:solidFill>
                <a:schemeClr val="tx1"/>
              </a:solidFill>
            </a:endParaRPr>
          </a:p>
          <a:p>
            <a:pPr lvl="1"/>
            <a:r>
              <a:rPr lang="en-US" sz="1800" noProof="1">
                <a:solidFill>
                  <a:schemeClr val="tx1"/>
                </a:solidFill>
              </a:rPr>
              <a:t>em.persist(bike);</a:t>
            </a:r>
          </a:p>
          <a:p>
            <a:pPr lvl="1"/>
            <a:r>
              <a:rPr lang="en-US" sz="1800" noProof="1">
                <a:solidFill>
                  <a:schemeClr val="tx1"/>
                </a:solidFill>
              </a:rPr>
              <a:t>em.persist(car);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07338D0-328D-41DC-87B6-2DF2EA1AF38E}"/>
              </a:ext>
            </a:extLst>
          </p:cNvPr>
          <p:cNvSpPr txBox="1">
            <a:spLocks/>
          </p:cNvSpPr>
          <p:nvPr/>
        </p:nvSpPr>
        <p:spPr>
          <a:xfrm>
            <a:off x="684212" y="1311157"/>
            <a:ext cx="617220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sz="2000" noProof="1"/>
              <a:t>Main.java</a:t>
            </a:r>
          </a:p>
        </p:txBody>
      </p:sp>
      <p:graphicFrame>
        <p:nvGraphicFramePr>
          <p:cNvPr id="13" name="Group 49">
            <a:extLst>
              <a:ext uri="{FF2B5EF4-FFF2-40B4-BE49-F238E27FC236}">
                <a16:creationId xmlns:a16="http://schemas.microsoft.com/office/drawing/2014/main" id="{16C517A5-BD8D-485E-A897-298AEC3FDC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89048"/>
              </p:ext>
            </p:extLst>
          </p:nvPr>
        </p:nvGraphicFramePr>
        <p:xfrm>
          <a:off x="1522412" y="4876800"/>
          <a:ext cx="3849688" cy="1316736"/>
        </p:xfrm>
        <a:graphic>
          <a:graphicData uri="http://schemas.openxmlformats.org/drawingml/2006/table">
            <a:tbl>
              <a:tblPr/>
              <a:tblGrid>
                <a:gridCol w="95732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892368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27074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bikes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type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"BIKE"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</a:tbl>
          </a:graphicData>
        </a:graphic>
      </p:graphicFrame>
      <p:graphicFrame>
        <p:nvGraphicFramePr>
          <p:cNvPr id="14" name="Group 49">
            <a:extLst>
              <a:ext uri="{FF2B5EF4-FFF2-40B4-BE49-F238E27FC236}">
                <a16:creationId xmlns:a16="http://schemas.microsoft.com/office/drawing/2014/main" id="{8D17C8D4-8560-41F4-B147-D49274B512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7271031"/>
              </p:ext>
            </p:extLst>
          </p:nvPr>
        </p:nvGraphicFramePr>
        <p:xfrm>
          <a:off x="6246812" y="4876800"/>
          <a:ext cx="3849688" cy="1316736"/>
        </p:xfrm>
        <a:graphic>
          <a:graphicData uri="http://schemas.openxmlformats.org/drawingml/2006/table">
            <a:tbl>
              <a:tblPr/>
              <a:tblGrid>
                <a:gridCol w="95732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892368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27074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cars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type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"CAR"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64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Disadvantages</a:t>
            </a:r>
            <a:r>
              <a:rPr lang="en-US" sz="3600" dirty="0"/>
              <a:t>: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</a:p>
          <a:p>
            <a:pPr lvl="1" indent="-231606">
              <a:buClr>
                <a:schemeClr val="tx1"/>
              </a:buClr>
              <a:buSzPct val="80000"/>
            </a:pPr>
            <a:r>
              <a:rPr lang="en-US" sz="3200" dirty="0"/>
              <a:t>Repeating information in each table</a:t>
            </a:r>
          </a:p>
          <a:p>
            <a:pPr lvl="1" indent="-231606">
              <a:buClr>
                <a:schemeClr val="tx1"/>
              </a:buClr>
              <a:buSzPct val="80000"/>
            </a:pPr>
            <a:r>
              <a:rPr lang="en-US" sz="3200" dirty="0"/>
              <a:t>Changes in super class involves changes in all subclass 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en-US" sz="3200" dirty="0" smtClean="0"/>
              <a:t>tables</a:t>
            </a:r>
            <a:endParaRPr lang="en-US" sz="3200" dirty="0"/>
          </a:p>
          <a:p>
            <a:pPr lvl="1" indent="-231606">
              <a:buClr>
                <a:schemeClr val="tx1"/>
              </a:buClr>
              <a:buSzPct val="80000"/>
            </a:pPr>
            <a:r>
              <a:rPr lang="en-US" sz="3200" dirty="0"/>
              <a:t>No foreign keys involved (unrelated tables)</a:t>
            </a:r>
          </a:p>
          <a:p>
            <a:pPr marL="457200" indent="-4572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Advantages</a:t>
            </a:r>
            <a:r>
              <a:rPr lang="en-US" sz="3600" dirty="0"/>
              <a:t>: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</a:p>
          <a:p>
            <a:pPr lvl="1" indent="-231606">
              <a:buClr>
                <a:schemeClr val="tx1"/>
              </a:buClr>
              <a:buSzPct val="80000"/>
            </a:pPr>
            <a:r>
              <a:rPr lang="en-US" sz="3200" dirty="0"/>
              <a:t>No NULL values – no unneeded fields</a:t>
            </a:r>
          </a:p>
          <a:p>
            <a:pPr lvl="1" indent="-231606">
              <a:buClr>
                <a:schemeClr val="tx1"/>
              </a:buClr>
              <a:buSzPct val="80000"/>
            </a:pPr>
            <a:r>
              <a:rPr lang="en-US" sz="3200" dirty="0"/>
              <a:t>Simple style to implement inheritance 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en-US" sz="3200" dirty="0" smtClean="0"/>
              <a:t>mapping</a:t>
            </a:r>
            <a:endParaRPr lang="bg-BG" sz="3200" dirty="0"/>
          </a:p>
          <a:p>
            <a:pPr marL="0" indent="0">
              <a:buClr>
                <a:schemeClr val="tx1"/>
              </a:buClr>
              <a:buNone/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</a:t>
            </a:r>
            <a:r>
              <a:rPr lang="en-US" dirty="0" smtClean="0"/>
              <a:t>Strategy</a:t>
            </a:r>
            <a:r>
              <a:rPr lang="en-US" dirty="0"/>
              <a:t>: Conclusion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2C5808D2-6DA5-447E-A53D-39144115E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07120" y="3876916"/>
            <a:ext cx="2442618" cy="264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4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D50D485-F7F2-4091-B4EF-83394955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Class: Joined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78E14D-96F8-49EB-A3B2-EC46E09333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355" y="1155802"/>
            <a:ext cx="11804650" cy="5570537"/>
          </a:xfrm>
        </p:spPr>
        <p:txBody>
          <a:bodyPr/>
          <a:lstStyle/>
          <a:p>
            <a:r>
              <a:rPr lang="en-US" dirty="0"/>
              <a:t>Table is defined for each class in the inheritance hierarchy</a:t>
            </a:r>
          </a:p>
          <a:p>
            <a:pPr lvl="1"/>
            <a:r>
              <a:rPr lang="en-US" dirty="0"/>
              <a:t>Storing of that class </a:t>
            </a:r>
            <a:r>
              <a:rPr lang="en-US" b="1" dirty="0">
                <a:solidFill>
                  <a:schemeClr val="bg1"/>
                </a:solidFill>
              </a:rPr>
              <a:t>only the local attributes </a:t>
            </a:r>
          </a:p>
          <a:p>
            <a:pPr lvl="1"/>
            <a:r>
              <a:rPr lang="en-US" dirty="0"/>
              <a:t>Each table must store object's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47BE8008-C912-487C-8559-E70BAF25E1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Резултат с изображение за hierarchy icon">
            <a:extLst>
              <a:ext uri="{FF2B5EF4-FFF2-40B4-BE49-F238E27FC236}">
                <a16:creationId xmlns:a16="http://schemas.microsoft.com/office/drawing/2014/main" id="{332841A3-CC32-4697-BD75-009763F42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912" y="4572000"/>
            <a:ext cx="1729468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8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</a:t>
            </a:r>
            <a:r>
              <a:rPr lang="en-US" dirty="0" smtClean="0"/>
              <a:t>Strategy</a:t>
            </a:r>
            <a:r>
              <a:rPr lang="en-US" dirty="0"/>
              <a:t>: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89212" y="1894947"/>
            <a:ext cx="7315200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bg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bg1"/>
                </a:solidFill>
              </a:rPr>
              <a:t>@Table(name = "vehicles")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bg1"/>
                </a:solidFill>
              </a:rPr>
              <a:t>@Inheritance(strategy = InheritanceType.JOINED)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public abstract class Vehicle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@Id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</a:t>
            </a:r>
            <a:r>
              <a:rPr lang="en-US" sz="1800" noProof="1">
                <a:solidFill>
                  <a:schemeClr val="bg1"/>
                </a:solidFill>
              </a:rPr>
              <a:t>@GeneratedValue(strategy = GenerationType.TABLE)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private int id;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</a:t>
            </a:r>
            <a:r>
              <a:rPr lang="en-US" sz="1800" noProof="1">
                <a:solidFill>
                  <a:schemeClr val="bg1"/>
                </a:solidFill>
              </a:rPr>
              <a:t>@Basic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private String </a:t>
            </a:r>
            <a:r>
              <a:rPr lang="en-US" sz="1800" noProof="1"/>
              <a:t>type</a:t>
            </a:r>
            <a:r>
              <a:rPr lang="en-US" sz="1800" noProof="1" smtClean="0">
                <a:solidFill>
                  <a:schemeClr val="tx1"/>
                </a:solidFill>
              </a:rPr>
              <a:t>;</a:t>
            </a:r>
            <a:endParaRPr lang="en-US" sz="18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protected Vehicle() {}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protected Vehicle(String </a:t>
            </a:r>
            <a:r>
              <a:rPr lang="en-US" sz="1800" noProof="1"/>
              <a:t>type</a:t>
            </a:r>
            <a:r>
              <a:rPr lang="en-US" sz="1800" noProof="1" smtClean="0">
                <a:solidFill>
                  <a:schemeClr val="tx1"/>
                </a:solidFill>
              </a:rPr>
              <a:t>) </a:t>
            </a:r>
            <a:r>
              <a:rPr lang="en-US" sz="1800" noProof="1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    </a:t>
            </a:r>
            <a:r>
              <a:rPr lang="en-US" sz="1800" noProof="1" smtClean="0">
                <a:solidFill>
                  <a:schemeClr val="tx1"/>
                </a:solidFill>
              </a:rPr>
              <a:t>this.</a:t>
            </a:r>
            <a:r>
              <a:rPr lang="en-US" sz="1800" noProof="1" smtClean="0"/>
              <a:t>type</a:t>
            </a:r>
            <a:r>
              <a:rPr lang="en-US" sz="1800" noProof="1" smtClean="0">
                <a:solidFill>
                  <a:schemeClr val="tx1"/>
                </a:solidFill>
              </a:rPr>
              <a:t> </a:t>
            </a:r>
            <a:r>
              <a:rPr lang="en-US" sz="1800" noProof="1">
                <a:solidFill>
                  <a:schemeClr val="tx1"/>
                </a:solidFill>
              </a:rPr>
              <a:t>= </a:t>
            </a:r>
            <a:r>
              <a:rPr lang="en-US" sz="1800" noProof="1"/>
              <a:t>type</a:t>
            </a:r>
            <a:r>
              <a:rPr lang="en-US" sz="1800" noProof="1" smtClean="0">
                <a:solidFill>
                  <a:schemeClr val="tx1"/>
                </a:solidFill>
              </a:rPr>
              <a:t>;</a:t>
            </a:r>
            <a:endParaRPr lang="en-US" sz="18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89212" y="1385989"/>
            <a:ext cx="7315200" cy="5089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Vehicle.java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075612" y="1981200"/>
            <a:ext cx="2383841" cy="456568"/>
          </a:xfrm>
          <a:prstGeom prst="wedgeRoundRectCallout">
            <a:avLst>
              <a:gd name="adj1" fmla="val -56128"/>
              <a:gd name="adj2" fmla="val 3799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 type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075612" y="3816816"/>
            <a:ext cx="3145841" cy="806354"/>
          </a:xfrm>
          <a:prstGeom prst="wedgeRoundRectCallout">
            <a:avLst>
              <a:gd name="adj1" fmla="val -54511"/>
              <a:gd name="adj2" fmla="val -5384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table generator is used for each table</a:t>
            </a:r>
          </a:p>
        </p:txBody>
      </p:sp>
    </p:spTree>
    <p:extLst>
      <p:ext uri="{BB962C8B-B14F-4D97-AF65-F5344CB8AC3E}">
        <p14:creationId xmlns:p14="http://schemas.microsoft.com/office/powerpoint/2010/main" val="189163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</a:t>
            </a:r>
            <a:r>
              <a:rPr lang="en-US" dirty="0" smtClean="0"/>
              <a:t>Strategy</a:t>
            </a:r>
            <a:r>
              <a:rPr lang="en-US" dirty="0"/>
              <a:t>: Example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2" y="1902068"/>
            <a:ext cx="102870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@MappedSuperclass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public abstract class </a:t>
            </a:r>
            <a:r>
              <a:rPr lang="en-US" sz="2200" noProof="1"/>
              <a:t>TransportationVehicle</a:t>
            </a:r>
            <a:r>
              <a:rPr lang="en-US" sz="2200" noProof="1">
                <a:solidFill>
                  <a:schemeClr val="tx1"/>
                </a:solidFill>
              </a:rPr>
              <a:t> extends Vehicle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private int loadCapacity</a:t>
            </a:r>
            <a:r>
              <a:rPr lang="en-US" sz="2200" noProof="1" smtClean="0">
                <a:solidFill>
                  <a:schemeClr val="tx1"/>
                </a:solidFill>
              </a:rPr>
              <a:t>;</a:t>
            </a:r>
          </a:p>
          <a:p>
            <a:r>
              <a:rPr lang="en-US" sz="2200" noProof="1" smtClean="0">
                <a:solidFill>
                  <a:schemeClr val="tx1"/>
                </a:solidFill>
              </a:rPr>
              <a:t>    public </a:t>
            </a:r>
            <a:r>
              <a:rPr lang="en-US" sz="2200" noProof="1">
                <a:solidFill>
                  <a:schemeClr val="tx1"/>
                </a:solidFill>
              </a:rPr>
              <a:t>TransportationVehicle</a:t>
            </a:r>
            <a:r>
              <a:rPr lang="en-US" sz="2200" noProof="1" smtClean="0">
                <a:solidFill>
                  <a:schemeClr val="tx1"/>
                </a:solidFill>
              </a:rPr>
              <a:t>(){ }</a:t>
            </a:r>
          </a:p>
          <a:p>
            <a:r>
              <a:rPr lang="en-US" sz="2200" noProof="1" smtClean="0">
                <a:solidFill>
                  <a:schemeClr val="tx1"/>
                </a:solidFill>
              </a:rPr>
              <a:t>    public </a:t>
            </a:r>
            <a:r>
              <a:rPr lang="en-US" sz="2200" noProof="1">
                <a:solidFill>
                  <a:schemeClr val="tx1"/>
                </a:solidFill>
              </a:rPr>
              <a:t>TransportationVehicle(String type,int loadCapacity)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    super(type);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    this.loadCapacity = loadCapacity;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    }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// Getters and setters	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1812" y="1313921"/>
            <a:ext cx="102870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400" noProof="1"/>
              <a:t>TransportationVehicle.java</a:t>
            </a:r>
          </a:p>
        </p:txBody>
      </p:sp>
    </p:spTree>
    <p:extLst>
      <p:ext uri="{BB962C8B-B14F-4D97-AF65-F5344CB8AC3E}">
        <p14:creationId xmlns:p14="http://schemas.microsoft.com/office/powerpoint/2010/main" val="52406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</a:t>
            </a:r>
            <a:r>
              <a:rPr lang="en-US" dirty="0" smtClean="0"/>
              <a:t>Class Strategy: </a:t>
            </a:r>
            <a:r>
              <a:rPr lang="en-US" dirty="0"/>
              <a:t>Example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79412" y="1836814"/>
            <a:ext cx="11380788" cy="48716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400" noProof="1"/>
              <a:t>@MappedSuperclass</a:t>
            </a: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public abstract class </a:t>
            </a:r>
            <a:r>
              <a:rPr lang="en-US" sz="2400" noProof="1"/>
              <a:t>PassengerVehicle</a:t>
            </a:r>
            <a:r>
              <a:rPr lang="en-US" sz="2400" noProof="1">
                <a:solidFill>
                  <a:schemeClr val="tx1"/>
                </a:solidFill>
              </a:rPr>
              <a:t> extends Vehicle </a:t>
            </a:r>
            <a:r>
              <a:rPr lang="en-US" sz="2400" noProof="1" smtClean="0">
                <a:solidFill>
                  <a:schemeClr val="tx1"/>
                </a:solidFill>
              </a:rPr>
              <a:t>{   </a:t>
            </a:r>
            <a:endParaRPr lang="en-US" sz="2400" noProof="1">
              <a:solidFill>
                <a:schemeClr val="tx1"/>
              </a:solidFill>
            </a:endParaRP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  </a:t>
            </a:r>
            <a:r>
              <a:rPr lang="en-US" sz="2400" noProof="1" smtClean="0">
                <a:solidFill>
                  <a:schemeClr val="tx1"/>
                </a:solidFill>
              </a:rPr>
              <a:t>  private </a:t>
            </a:r>
            <a:r>
              <a:rPr lang="en-US" sz="2400" noProof="1">
                <a:solidFill>
                  <a:schemeClr val="tx1"/>
                </a:solidFill>
              </a:rPr>
              <a:t>int noOfpassengers</a:t>
            </a:r>
            <a:r>
              <a:rPr lang="en-US" sz="2400" noProof="1" smtClean="0">
                <a:solidFill>
                  <a:schemeClr val="tx1"/>
                </a:solidFill>
              </a:rPr>
              <a:t>;</a:t>
            </a:r>
          </a:p>
          <a:p>
            <a:pPr lvl="1"/>
            <a:endParaRPr lang="en-US" sz="2400" noProof="1">
              <a:solidFill>
                <a:schemeClr val="tx1"/>
              </a:solidFill>
            </a:endParaRPr>
          </a:p>
          <a:p>
            <a:pPr lvl="1"/>
            <a:r>
              <a:rPr lang="en-US" sz="2400" noProof="1" smtClean="0">
                <a:solidFill>
                  <a:schemeClr val="tx1"/>
                </a:solidFill>
              </a:rPr>
              <a:t>    public </a:t>
            </a:r>
            <a:r>
              <a:rPr lang="en-US" sz="2400" noProof="1">
                <a:solidFill>
                  <a:schemeClr val="tx1"/>
                </a:solidFill>
              </a:rPr>
              <a:t>PassengerVehicle</a:t>
            </a:r>
            <a:r>
              <a:rPr lang="en-US" sz="2400" noProof="1" smtClean="0">
                <a:solidFill>
                  <a:schemeClr val="tx1"/>
                </a:solidFill>
              </a:rPr>
              <a:t>() { }</a:t>
            </a:r>
            <a:endParaRPr lang="en-US" sz="2400" noProof="1">
              <a:solidFill>
                <a:schemeClr val="tx1"/>
              </a:solidFill>
            </a:endParaRP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    public PassengerVehicle(String type, int noOfpassengers) {</a:t>
            </a: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        </a:t>
            </a:r>
            <a:r>
              <a:rPr lang="en-US" sz="2400" noProof="1" smtClean="0"/>
              <a:t>super</a:t>
            </a:r>
            <a:r>
              <a:rPr lang="en-US" sz="2400" noProof="1" smtClean="0">
                <a:solidFill>
                  <a:schemeClr val="tx1"/>
                </a:solidFill>
              </a:rPr>
              <a:t>(</a:t>
            </a:r>
            <a:r>
              <a:rPr lang="en-US" sz="2400" noProof="1">
                <a:solidFill>
                  <a:schemeClr val="tx1"/>
                </a:solidFill>
              </a:rPr>
              <a:t>type</a:t>
            </a:r>
            <a:r>
              <a:rPr lang="en-US" sz="2400" noProof="1" smtClean="0">
                <a:solidFill>
                  <a:schemeClr val="tx1"/>
                </a:solidFill>
              </a:rPr>
              <a:t>);</a:t>
            </a:r>
          </a:p>
          <a:p>
            <a:pPr lvl="1"/>
            <a:r>
              <a:rPr lang="en-US" sz="2400" noProof="1" smtClean="0">
                <a:solidFill>
                  <a:schemeClr val="tx1"/>
                </a:solidFill>
              </a:rPr>
              <a:t>        this.noOfpassengers </a:t>
            </a:r>
            <a:r>
              <a:rPr lang="en-US" sz="2400" noProof="1">
                <a:solidFill>
                  <a:schemeClr val="tx1"/>
                </a:solidFill>
              </a:rPr>
              <a:t>= noOfpassengers;</a:t>
            </a: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    }</a:t>
            </a:r>
          </a:p>
          <a:p>
            <a:pPr lvl="1"/>
            <a:endParaRPr lang="en-US" sz="2400" noProof="1">
              <a:solidFill>
                <a:schemeClr val="tx1"/>
              </a:solidFill>
            </a:endParaRP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    // Getters and setters</a:t>
            </a: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79412" y="1187048"/>
            <a:ext cx="11380788" cy="67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800" noProof="1"/>
              <a:t>PassengerVehicle.java</a:t>
            </a:r>
          </a:p>
        </p:txBody>
      </p:sp>
    </p:spTree>
    <p:extLst>
      <p:ext uri="{BB962C8B-B14F-4D97-AF65-F5344CB8AC3E}">
        <p14:creationId xmlns:p14="http://schemas.microsoft.com/office/powerpoint/2010/main" val="273199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Per Class </a:t>
            </a:r>
            <a:r>
              <a:rPr lang="en-GB" dirty="0" smtClean="0"/>
              <a:t>Strategy</a:t>
            </a:r>
            <a:r>
              <a:rPr lang="en-GB" dirty="0"/>
              <a:t>: Example (3)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0932" y="1671452"/>
            <a:ext cx="5923479" cy="2926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bg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public class </a:t>
            </a:r>
            <a:r>
              <a:rPr lang="en-GB" sz="1600" noProof="1">
                <a:solidFill>
                  <a:schemeClr val="bg1"/>
                </a:solidFill>
              </a:rPr>
              <a:t>Truck</a:t>
            </a:r>
            <a:r>
              <a:rPr lang="en-GB" sz="1600" noProof="1">
                <a:solidFill>
                  <a:schemeClr val="tx1"/>
                </a:solidFill>
              </a:rPr>
              <a:t> extends </a:t>
            </a:r>
            <a:r>
              <a:rPr lang="en-GB" sz="1600" noProof="1" smtClean="0">
                <a:solidFill>
                  <a:schemeClr val="bg1"/>
                </a:solidFill>
              </a:rPr>
              <a:t>TransportationVehicle</a:t>
            </a:r>
            <a:r>
              <a:rPr lang="en-GB" sz="1600" noProof="1" smtClean="0">
                <a:solidFill>
                  <a:schemeClr val="tx1"/>
                </a:solidFill>
              </a:rPr>
              <a:t> {</a:t>
            </a:r>
            <a:endParaRPr lang="en-GB" sz="16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private final static String type = </a:t>
            </a:r>
            <a:r>
              <a:rPr lang="en-GB" sz="1600" noProof="1" smtClean="0">
                <a:solidFill>
                  <a:schemeClr val="tx1"/>
                </a:solidFill>
              </a:rPr>
              <a:t>"TRUCK";</a:t>
            </a:r>
            <a:endParaRPr lang="en-GB" sz="16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private int noOfContainers</a:t>
            </a:r>
            <a:r>
              <a:rPr lang="en-GB" sz="1600" noProof="1" smtClean="0">
                <a:solidFill>
                  <a:schemeClr val="tx1"/>
                </a:solidFill>
              </a:rPr>
              <a:t>;</a:t>
            </a:r>
            <a:endParaRPr lang="en-GB" sz="16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public Truck(String type, int noOfContainers,int loadCapacity)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    super(type,loadCapacity);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    this.noOfContainers = noOfContainers;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// Getters and setters 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70933" y="1143000"/>
            <a:ext cx="592347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noProof="1"/>
              <a:t>Truck.java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310108" y="1671452"/>
            <a:ext cx="5670686" cy="2926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bg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public class </a:t>
            </a:r>
            <a:r>
              <a:rPr lang="en-GB" sz="1600" noProof="1">
                <a:solidFill>
                  <a:schemeClr val="bg1"/>
                </a:solidFill>
              </a:rPr>
              <a:t>Car</a:t>
            </a:r>
            <a:r>
              <a:rPr lang="en-GB" sz="1600" noProof="1">
                <a:solidFill>
                  <a:schemeClr val="tx1"/>
                </a:solidFill>
              </a:rPr>
              <a:t> extends </a:t>
            </a:r>
            <a:r>
              <a:rPr lang="en-GB" sz="1600" noProof="1">
                <a:solidFill>
                  <a:schemeClr val="bg1"/>
                </a:solidFill>
              </a:rPr>
              <a:t>PassengerVehicle</a:t>
            </a:r>
            <a:r>
              <a:rPr lang="en-GB" sz="1600" noProof="1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private final static String type = "CAR</a:t>
            </a:r>
            <a:r>
              <a:rPr lang="en-GB" sz="1600" noProof="1" smtClean="0">
                <a:solidFill>
                  <a:schemeClr val="tx1"/>
                </a:solidFill>
              </a:rPr>
              <a:t>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16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 smtClean="0">
                <a:solidFill>
                  <a:schemeClr val="tx1"/>
                </a:solidFill>
              </a:rPr>
              <a:t>    public </a:t>
            </a:r>
            <a:r>
              <a:rPr lang="en-GB" sz="1600" noProof="1">
                <a:solidFill>
                  <a:schemeClr val="tx1"/>
                </a:solidFill>
              </a:rPr>
              <a:t>Car</a:t>
            </a:r>
            <a:r>
              <a:rPr lang="en-GB" sz="1600" noProof="1" smtClean="0">
                <a:solidFill>
                  <a:schemeClr val="tx1"/>
                </a:solidFill>
              </a:rPr>
              <a:t>(){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16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public Car(String type, int noOfpassengers){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    </a:t>
            </a:r>
            <a:r>
              <a:rPr lang="en-GB" sz="1600" noProof="1" smtClean="0">
                <a:solidFill>
                  <a:schemeClr val="tx1"/>
                </a:solidFill>
              </a:rPr>
              <a:t>super(type, noOfpassengers</a:t>
            </a:r>
            <a:r>
              <a:rPr lang="en-GB" sz="1600" noProof="1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</a:t>
            </a:r>
            <a:r>
              <a:rPr lang="en-GB" sz="1600" noProof="1" smtClean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 smtClean="0">
                <a:solidFill>
                  <a:schemeClr val="tx1"/>
                </a:solidFill>
              </a:rPr>
              <a:t>    // </a:t>
            </a:r>
            <a:r>
              <a:rPr lang="en-GB" sz="1600" noProof="1">
                <a:solidFill>
                  <a:schemeClr val="tx1"/>
                </a:solidFill>
              </a:rPr>
              <a:t>Getters and setters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310108" y="1143000"/>
            <a:ext cx="5670686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sz="2000" noProof="1"/>
              <a:t>Car.java</a:t>
            </a:r>
          </a:p>
        </p:txBody>
      </p:sp>
    </p:spTree>
    <p:extLst>
      <p:ext uri="{BB962C8B-B14F-4D97-AF65-F5344CB8AC3E}">
        <p14:creationId xmlns:p14="http://schemas.microsoft.com/office/powerpoint/2010/main" val="88229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Joined </a:t>
            </a:r>
            <a:r>
              <a:rPr lang="en-US" dirty="0" smtClean="0"/>
              <a:t>Strategy</a:t>
            </a:r>
            <a:endParaRPr lang="bg-BG" dirty="0"/>
          </a:p>
        </p:txBody>
      </p:sp>
      <p:sp>
        <p:nvSpPr>
          <p:cNvPr id="28" name="Контейнер за съдържание 6">
            <a:extLst>
              <a:ext uri="{FF2B5EF4-FFF2-40B4-BE49-F238E27FC236}">
                <a16:creationId xmlns:a16="http://schemas.microsoft.com/office/drawing/2014/main" id="{1F4B657B-7874-4F8F-AAB7-34CCE7B3773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5304" y="1150938"/>
            <a:ext cx="11804650" cy="5570537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After persist: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7542212" y="3828182"/>
            <a:ext cx="254801" cy="536500"/>
          </a:xfrm>
          <a:prstGeom prst="straightConnector1">
            <a:avLst/>
          </a:prstGeom>
          <a:ln w="825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4375360" y="2899932"/>
            <a:ext cx="485910" cy="262334"/>
          </a:xfrm>
          <a:prstGeom prst="straightConnector1">
            <a:avLst/>
          </a:prstGeom>
          <a:ln w="825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49">
            <a:extLst>
              <a:ext uri="{FF2B5EF4-FFF2-40B4-BE49-F238E27FC236}">
                <a16:creationId xmlns:a16="http://schemas.microsoft.com/office/drawing/2014/main" id="{124970C2-1BDC-4B7B-B65B-B3BCB9922E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023636"/>
              </p:ext>
            </p:extLst>
          </p:nvPr>
        </p:nvGraphicFramePr>
        <p:xfrm>
          <a:off x="5093917" y="1905000"/>
          <a:ext cx="3849688" cy="1755648"/>
        </p:xfrm>
        <a:graphic>
          <a:graphicData uri="http://schemas.openxmlformats.org/drawingml/2006/table">
            <a:tbl>
              <a:tblPr/>
              <a:tblGrid>
                <a:gridCol w="95732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892368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29585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vehicles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type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CAR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TRUCK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262039"/>
                  </a:ext>
                </a:extLst>
              </a:tr>
            </a:tbl>
          </a:graphicData>
        </a:graphic>
      </p:graphicFrame>
      <p:graphicFrame>
        <p:nvGraphicFramePr>
          <p:cNvPr id="22" name="Group 49">
            <a:extLst>
              <a:ext uri="{FF2B5EF4-FFF2-40B4-BE49-F238E27FC236}">
                <a16:creationId xmlns:a16="http://schemas.microsoft.com/office/drawing/2014/main" id="{01DD6741-518D-4D6C-B866-9FE6284CAA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162901"/>
              </p:ext>
            </p:extLst>
          </p:nvPr>
        </p:nvGraphicFramePr>
        <p:xfrm>
          <a:off x="531812" y="3277680"/>
          <a:ext cx="3849688" cy="1316736"/>
        </p:xfrm>
        <a:graphic>
          <a:graphicData uri="http://schemas.openxmlformats.org/drawingml/2006/table">
            <a:tbl>
              <a:tblPr/>
              <a:tblGrid>
                <a:gridCol w="95732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892368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27074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cars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noOfPassengers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</a:tbl>
          </a:graphicData>
        </a:graphic>
      </p:graphicFrame>
      <p:graphicFrame>
        <p:nvGraphicFramePr>
          <p:cNvPr id="24" name="Group 49">
            <a:extLst>
              <a:ext uri="{FF2B5EF4-FFF2-40B4-BE49-F238E27FC236}">
                <a16:creationId xmlns:a16="http://schemas.microsoft.com/office/drawing/2014/main" id="{2132D948-5B79-4747-AF61-2104197652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4563802"/>
              </p:ext>
            </p:extLst>
          </p:nvPr>
        </p:nvGraphicFramePr>
        <p:xfrm>
          <a:off x="5792130" y="4532693"/>
          <a:ext cx="5943600" cy="1316736"/>
        </p:xfrm>
        <a:graphic>
          <a:graphicData uri="http://schemas.openxmlformats.org/drawingml/2006/table">
            <a:tbl>
              <a:tblPr/>
              <a:tblGrid>
                <a:gridCol w="843945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737455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287779642"/>
                    </a:ext>
                  </a:extLst>
                </a:gridCol>
              </a:tblGrid>
              <a:tr h="270744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trucks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noOfContainers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loadCapacity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8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Disadvantages</a:t>
            </a:r>
            <a:r>
              <a:rPr lang="en-GB" dirty="0"/>
              <a:t>: 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Multiple JOINS - for deep hierarchies it may give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poor </a:t>
            </a:r>
            <a:r>
              <a:rPr lang="en-GB" dirty="0"/>
              <a:t>performance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Advantages</a:t>
            </a:r>
            <a:r>
              <a:rPr lang="en-GB" dirty="0"/>
              <a:t>: 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No NULL values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No repeating information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Foreign keys involved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Reduced changes in schema on </a:t>
            </a:r>
            <a:r>
              <a:rPr lang="en-GB" dirty="0" smtClean="0"/>
              <a:t>superclass</a:t>
            </a:r>
            <a:br>
              <a:rPr lang="en-GB" dirty="0" smtClean="0"/>
            </a:br>
            <a:r>
              <a:rPr lang="en-GB" dirty="0" smtClean="0"/>
              <a:t> </a:t>
            </a:r>
            <a:r>
              <a:rPr lang="en-GB" dirty="0"/>
              <a:t>changes</a:t>
            </a:r>
          </a:p>
          <a:p>
            <a:pPr marL="0" indent="0">
              <a:buClr>
                <a:schemeClr val="tx1"/>
              </a:buClr>
              <a:buNone/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Joined </a:t>
            </a:r>
            <a:r>
              <a:rPr lang="en-US" dirty="0" smtClean="0"/>
              <a:t>Strategy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A2AFFE13-AA0A-46B4-8B55-F7F8F997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12325" y="3072938"/>
            <a:ext cx="2701323" cy="292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8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D50D485-F7F2-4091-B4EF-83394955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Class: Single Table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78E14D-96F8-49EB-A3B2-EC46E09333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355" y="1150938"/>
            <a:ext cx="11695257" cy="55705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Simplest</a:t>
            </a:r>
            <a:r>
              <a:rPr lang="en-US" dirty="0"/>
              <a:t> and typically the best performing and best solution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single table is used to store all of the instances of the </a:t>
            </a:r>
            <a:r>
              <a:rPr lang="en-US" b="1" dirty="0">
                <a:solidFill>
                  <a:schemeClr val="bg1"/>
                </a:solidFill>
              </a:rPr>
              <a:t>entire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b="1" dirty="0" smtClean="0">
                <a:solidFill>
                  <a:schemeClr val="bg1"/>
                </a:solidFill>
              </a:rPr>
              <a:t>inheritance </a:t>
            </a:r>
            <a:r>
              <a:rPr lang="en-US" b="1" dirty="0">
                <a:solidFill>
                  <a:schemeClr val="bg1"/>
                </a:solidFill>
              </a:rPr>
              <a:t>hierarchy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column for every attribute of every class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discriminator column </a:t>
            </a:r>
            <a:r>
              <a:rPr lang="en-US" dirty="0"/>
              <a:t>is used to </a:t>
            </a:r>
            <a:r>
              <a:rPr lang="en-US" dirty="0" smtClean="0"/>
              <a:t>determine to </a:t>
            </a:r>
            <a:r>
              <a:rPr lang="en-US" dirty="0"/>
              <a:t>which class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particular </a:t>
            </a:r>
            <a:r>
              <a:rPr lang="en-US" dirty="0"/>
              <a:t>row belongs to</a:t>
            </a:r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47BE8008-C912-487C-8559-E70BAF25E1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8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Persistence API Inheritance.</a:t>
            </a:r>
            <a:endParaRPr lang="en-US" dirty="0" smtClean="0"/>
          </a:p>
          <a:p>
            <a:r>
              <a:rPr lang="en-US" dirty="0"/>
              <a:t>Table Relations.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strategy: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94011" y="1788292"/>
            <a:ext cx="77724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@Entity</a:t>
            </a:r>
          </a:p>
          <a:p>
            <a:r>
              <a:rPr lang="en-US" sz="2000" noProof="1"/>
              <a:t>@Table(name = "vehicles")</a:t>
            </a:r>
          </a:p>
          <a:p>
            <a:r>
              <a:rPr lang="en-US" sz="2000" noProof="1"/>
              <a:t>@Inheritance(strategy = InheritanceType.SINGLE_TABLE)</a:t>
            </a:r>
          </a:p>
          <a:p>
            <a:r>
              <a:rPr lang="en-US" sz="2000" noProof="1"/>
              <a:t>@DiscriminatorColumn(name = "type")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public abstract class Vehicle {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@Id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@GeneratedValue(strategy = GenerationType.TABLE)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int id</a:t>
            </a:r>
            <a:r>
              <a:rPr lang="en-US" sz="2000" noProof="1" smtClean="0">
                <a:solidFill>
                  <a:schemeClr val="tx1"/>
                </a:solidFill>
              </a:rPr>
              <a:t>;</a:t>
            </a:r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</a:t>
            </a:r>
            <a:r>
              <a:rPr lang="en-US" sz="2000" noProof="1" smtClean="0"/>
              <a:t>Basic</a:t>
            </a:r>
          </a:p>
          <a:p>
            <a:r>
              <a:rPr lang="en-US" sz="2000" noProof="1"/>
              <a:t> </a:t>
            </a:r>
            <a:r>
              <a:rPr lang="en-US" sz="2000" noProof="1" smtClean="0"/>
              <a:t>   @</a:t>
            </a:r>
            <a:r>
              <a:rPr lang="en-US" sz="2000" noProof="1"/>
              <a:t>Column(insertable = false,updatable = false)</a:t>
            </a:r>
            <a:endParaRPr lang="en-US" sz="2000" noProof="1"/>
          </a:p>
          <a:p>
            <a:r>
              <a:rPr lang="en-US" sz="2000" noProof="1">
                <a:solidFill>
                  <a:schemeClr val="tx1"/>
                </a:solidFill>
              </a:rPr>
              <a:t>    private String </a:t>
            </a:r>
            <a:r>
              <a:rPr lang="en-US" sz="2000" noProof="1" smtClean="0">
                <a:solidFill>
                  <a:schemeClr val="tx1"/>
                </a:solidFill>
              </a:rPr>
              <a:t>type;</a:t>
            </a:r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protected Vehicle() {}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protected Vehicle(String type) {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    </a:t>
            </a:r>
            <a:r>
              <a:rPr lang="en-US" sz="2000" noProof="1" smtClean="0">
                <a:solidFill>
                  <a:schemeClr val="tx1"/>
                </a:solidFill>
              </a:rPr>
              <a:t>this.type </a:t>
            </a:r>
            <a:r>
              <a:rPr lang="en-US" sz="2000" noProof="1">
                <a:solidFill>
                  <a:schemeClr val="tx1"/>
                </a:solidFill>
              </a:rPr>
              <a:t>= type;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}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994011" y="1214701"/>
            <a:ext cx="7772400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200" noProof="1"/>
              <a:t>Vehicle.java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502005" y="1905315"/>
            <a:ext cx="2383841" cy="456568"/>
          </a:xfrm>
          <a:prstGeom prst="wedgeRoundRectCallout">
            <a:avLst>
              <a:gd name="adj1" fmla="val -56128"/>
              <a:gd name="adj2" fmla="val 3799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 type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015456" y="4114800"/>
            <a:ext cx="3145841" cy="806354"/>
          </a:xfrm>
          <a:prstGeom prst="wedgeRoundRectCallout">
            <a:avLst>
              <a:gd name="adj1" fmla="val -52965"/>
              <a:gd name="adj2" fmla="val -4901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table generator is used for each table</a:t>
            </a:r>
          </a:p>
        </p:txBody>
      </p:sp>
    </p:spTree>
    <p:extLst>
      <p:ext uri="{BB962C8B-B14F-4D97-AF65-F5344CB8AC3E}">
        <p14:creationId xmlns:p14="http://schemas.microsoft.com/office/powerpoint/2010/main" val="380450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strategy: Example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79412" y="1981200"/>
            <a:ext cx="11462358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@MappedSuperclass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public abstract class </a:t>
            </a:r>
            <a:r>
              <a:rPr lang="en-US" sz="2400" noProof="1"/>
              <a:t>TransportationVehicle</a:t>
            </a:r>
            <a:r>
              <a:rPr lang="en-US" sz="2400" noProof="1">
                <a:solidFill>
                  <a:schemeClr val="tx1"/>
                </a:solidFill>
              </a:rPr>
              <a:t> extends Vehicle {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private int loadCapacity</a:t>
            </a:r>
            <a:r>
              <a:rPr lang="en-US" sz="2400" noProof="1" smtClean="0">
                <a:solidFill>
                  <a:schemeClr val="tx1"/>
                </a:solidFill>
              </a:rPr>
              <a:t>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</a:t>
            </a:r>
            <a:r>
              <a:rPr lang="en-US" sz="2400" noProof="1" smtClean="0">
                <a:solidFill>
                  <a:schemeClr val="tx1"/>
                </a:solidFill>
              </a:rPr>
              <a:t>public </a:t>
            </a:r>
            <a:r>
              <a:rPr lang="en-US" sz="2400" noProof="1">
                <a:solidFill>
                  <a:schemeClr val="tx1"/>
                </a:solidFill>
              </a:rPr>
              <a:t>TransportationVehicle</a:t>
            </a:r>
            <a:r>
              <a:rPr lang="en-US" sz="2400" noProof="1">
                <a:solidFill>
                  <a:schemeClr val="tx1"/>
                </a:solidFill>
              </a:rPr>
              <a:t>() </a:t>
            </a:r>
            <a:r>
              <a:rPr lang="en-US" sz="2400" noProof="1" smtClean="0">
                <a:solidFill>
                  <a:schemeClr val="tx1"/>
                </a:solidFill>
              </a:rPr>
              <a:t>{ }</a:t>
            </a:r>
            <a:endParaRPr lang="en-US" sz="2400" noProof="1">
              <a:solidFill>
                <a:schemeClr val="tx1"/>
              </a:solidFill>
            </a:endParaRPr>
          </a:p>
          <a:p>
            <a:r>
              <a:rPr lang="en-US" sz="2400" noProof="1">
                <a:solidFill>
                  <a:schemeClr val="tx1"/>
                </a:solidFill>
              </a:rPr>
              <a:t>     public TransportationVehicle(String type, int loadCapacity) {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super(type);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this.loadCapacity = </a:t>
            </a:r>
            <a:r>
              <a:rPr lang="en-US" sz="2400" noProof="1">
                <a:solidFill>
                  <a:schemeClr val="tx1"/>
                </a:solidFill>
              </a:rPr>
              <a:t>loadCapacity</a:t>
            </a:r>
            <a:r>
              <a:rPr lang="en-US" sz="2400" noProof="1" smtClean="0">
                <a:solidFill>
                  <a:schemeClr val="tx1"/>
                </a:solidFill>
              </a:rPr>
              <a:t>;</a:t>
            </a:r>
            <a:endParaRPr lang="en-US" sz="2400" noProof="1">
              <a:solidFill>
                <a:schemeClr val="tx1"/>
              </a:solidFill>
            </a:endParaRPr>
          </a:p>
          <a:p>
            <a:r>
              <a:rPr lang="en-US" sz="2400" noProof="1">
                <a:solidFill>
                  <a:schemeClr val="tx1"/>
                </a:solidFill>
              </a:rPr>
              <a:t>    }</a:t>
            </a:r>
          </a:p>
          <a:p>
            <a:r>
              <a:rPr lang="en-US" sz="2400" noProof="1" smtClean="0">
                <a:solidFill>
                  <a:schemeClr val="tx1"/>
                </a:solidFill>
              </a:rPr>
              <a:t>    // Getters and setters	</a:t>
            </a:r>
          </a:p>
          <a:p>
            <a:r>
              <a:rPr lang="en-US" sz="2400" noProof="1" smtClean="0">
                <a:solidFill>
                  <a:schemeClr val="tx1"/>
                </a:solidFill>
              </a:rPr>
              <a:t>}</a:t>
            </a:r>
            <a:endParaRPr lang="en-US" sz="2400" noProof="1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79412" y="1342976"/>
            <a:ext cx="11462358" cy="638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600" noProof="1"/>
              <a:t>TransportationVehicle.java</a:t>
            </a:r>
          </a:p>
        </p:txBody>
      </p:sp>
    </p:spTree>
    <p:extLst>
      <p:ext uri="{BB962C8B-B14F-4D97-AF65-F5344CB8AC3E}">
        <p14:creationId xmlns:p14="http://schemas.microsoft.com/office/powerpoint/2010/main" val="62524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strategy: Example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2" y="2129908"/>
            <a:ext cx="9144000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@MappedSuperclass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public abstract class </a:t>
            </a:r>
            <a:r>
              <a:rPr lang="en-US" sz="2000" noProof="1"/>
              <a:t>PassengerVehicle</a:t>
            </a:r>
            <a:r>
              <a:rPr lang="en-US" sz="2000" noProof="1">
                <a:solidFill>
                  <a:schemeClr val="tx1"/>
                </a:solidFill>
              </a:rPr>
              <a:t> extends Vehicle </a:t>
            </a:r>
            <a:r>
              <a:rPr lang="en-US" sz="2000" noProof="1" smtClean="0">
                <a:solidFill>
                  <a:schemeClr val="tx1"/>
                </a:solidFill>
              </a:rPr>
              <a:t>{</a:t>
            </a:r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private int noOfpassengers</a:t>
            </a:r>
            <a:r>
              <a:rPr lang="en-US" sz="2000" noProof="1" smtClean="0">
                <a:solidFill>
                  <a:schemeClr val="tx1"/>
                </a:solidFill>
              </a:rPr>
              <a:t>;</a:t>
            </a:r>
          </a:p>
          <a:p>
            <a:endParaRPr lang="en-US" sz="2000" noProof="1" smtClean="0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 smtClean="0">
                <a:solidFill>
                  <a:schemeClr val="tx1"/>
                </a:solidFill>
              </a:rPr>
              <a:t>public </a:t>
            </a:r>
            <a:r>
              <a:rPr lang="en-US" sz="2000" noProof="1">
                <a:solidFill>
                  <a:schemeClr val="tx1"/>
                </a:solidFill>
              </a:rPr>
              <a:t>PassengerVehicle</a:t>
            </a:r>
            <a:r>
              <a:rPr lang="en-US" sz="2000" noProof="1">
                <a:solidFill>
                  <a:schemeClr val="tx1"/>
                </a:solidFill>
              </a:rPr>
              <a:t>() </a:t>
            </a:r>
            <a:r>
              <a:rPr lang="en-US" sz="2000" noProof="1" smtClean="0">
                <a:solidFill>
                  <a:schemeClr val="tx1"/>
                </a:solidFill>
              </a:rPr>
              <a:t>{ }</a:t>
            </a:r>
            <a:endParaRPr lang="en-US" sz="2000" noProof="1">
              <a:solidFill>
                <a:schemeClr val="tx1"/>
              </a:solidFill>
            </a:endParaRP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public PassengerVehicle(String </a:t>
            </a:r>
            <a:r>
              <a:rPr lang="en-US" sz="2000" noProof="1">
                <a:solidFill>
                  <a:schemeClr val="tx1"/>
                </a:solidFill>
              </a:rPr>
              <a:t>type, int noOfpassengers) </a:t>
            </a:r>
            <a:r>
              <a:rPr lang="en-US" sz="2000" noProof="1">
                <a:solidFill>
                  <a:schemeClr val="tx1"/>
                </a:solidFill>
              </a:rPr>
              <a:t>{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	</a:t>
            </a:r>
            <a:r>
              <a:rPr lang="en-US" sz="2000" noProof="1" smtClean="0"/>
              <a:t>super</a:t>
            </a:r>
            <a:r>
              <a:rPr lang="en-US" sz="2000" noProof="1" smtClean="0">
                <a:solidFill>
                  <a:schemeClr val="tx1"/>
                </a:solidFill>
              </a:rPr>
              <a:t>(type);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	</a:t>
            </a:r>
            <a:r>
              <a:rPr lang="en-US" sz="2000" noProof="1" smtClean="0">
                <a:solidFill>
                  <a:schemeClr val="tx1"/>
                </a:solidFill>
              </a:rPr>
              <a:t>this.noOfpassengers </a:t>
            </a:r>
            <a:r>
              <a:rPr lang="en-US" sz="2000" noProof="1">
                <a:solidFill>
                  <a:schemeClr val="tx1"/>
                </a:solidFill>
              </a:rPr>
              <a:t>= noOfpassengers;</a:t>
            </a:r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 smtClean="0">
                <a:solidFill>
                  <a:schemeClr val="tx1"/>
                </a:solidFill>
              </a:rPr>
              <a:t>}</a:t>
            </a:r>
          </a:p>
          <a:p>
            <a:r>
              <a:rPr lang="en-US" sz="2000" noProof="1" smtClean="0">
                <a:solidFill>
                  <a:schemeClr val="tx1"/>
                </a:solidFill>
              </a:rPr>
              <a:t>    </a:t>
            </a:r>
            <a:endParaRPr lang="en-US" sz="2000" noProof="1" smtClean="0">
              <a:solidFill>
                <a:schemeClr val="tx1"/>
              </a:solidFill>
            </a:endParaRPr>
          </a:p>
          <a:p>
            <a:r>
              <a:rPr lang="en-US" sz="2000" noProof="1" smtClean="0">
                <a:solidFill>
                  <a:schemeClr val="tx1"/>
                </a:solidFill>
              </a:rPr>
              <a:t>    // Getters and setters</a:t>
            </a:r>
          </a:p>
          <a:p>
            <a:r>
              <a:rPr lang="en-US" sz="2000" noProof="1" smtClean="0">
                <a:solidFill>
                  <a:schemeClr val="tx1"/>
                </a:solidFill>
              </a:rPr>
              <a:t>}</a:t>
            </a:r>
            <a:endParaRPr lang="en-US" sz="2000" noProof="1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2812" y="1524000"/>
            <a:ext cx="91440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6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400" noProof="1"/>
              <a:t>PassengerVehicle.java</a:t>
            </a:r>
          </a:p>
        </p:txBody>
      </p:sp>
    </p:spTree>
    <p:extLst>
      <p:ext uri="{BB962C8B-B14F-4D97-AF65-F5344CB8AC3E}">
        <p14:creationId xmlns:p14="http://schemas.microsoft.com/office/powerpoint/2010/main" val="126021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Per Class strategy: Example (3)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79412" y="1900052"/>
            <a:ext cx="5867400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bg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bg1"/>
                </a:solidFill>
              </a:rPr>
              <a:t>@</a:t>
            </a:r>
            <a:r>
              <a:rPr lang="en-GB" sz="1600" noProof="1" smtClean="0">
                <a:solidFill>
                  <a:schemeClr val="bg1"/>
                </a:solidFill>
              </a:rPr>
              <a:t>DiscriminatorValue(value </a:t>
            </a:r>
            <a:r>
              <a:rPr lang="en-GB" sz="1600" noProof="1">
                <a:solidFill>
                  <a:schemeClr val="bg1"/>
                </a:solidFill>
              </a:rPr>
              <a:t>= "truck")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public class </a:t>
            </a:r>
            <a:r>
              <a:rPr lang="en-GB" sz="1600" noProof="1">
                <a:solidFill>
                  <a:schemeClr val="bg1"/>
                </a:solidFill>
              </a:rPr>
              <a:t>Truck</a:t>
            </a:r>
            <a:r>
              <a:rPr lang="en-GB" sz="1600" noProof="1">
                <a:solidFill>
                  <a:schemeClr val="tx1"/>
                </a:solidFill>
              </a:rPr>
              <a:t> extends </a:t>
            </a:r>
            <a:r>
              <a:rPr lang="en-GB" sz="1600" noProof="1">
                <a:solidFill>
                  <a:schemeClr val="bg1"/>
                </a:solidFill>
              </a:rPr>
              <a:t>TransportationVehicle</a:t>
            </a:r>
            <a:r>
              <a:rPr lang="en-GB" sz="1600" noProof="1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private final static String </a:t>
            </a:r>
            <a:r>
              <a:rPr lang="en-US" sz="1600" noProof="1">
                <a:solidFill>
                  <a:schemeClr val="tx1"/>
                </a:solidFill>
              </a:rPr>
              <a:t>type</a:t>
            </a:r>
            <a:r>
              <a:rPr lang="en-GB" sz="1600" noProof="1" smtClean="0">
                <a:solidFill>
                  <a:schemeClr val="tx1"/>
                </a:solidFill>
              </a:rPr>
              <a:t> </a:t>
            </a:r>
            <a:r>
              <a:rPr lang="en-GB" sz="1600" noProof="1">
                <a:solidFill>
                  <a:schemeClr val="tx1"/>
                </a:solidFill>
              </a:rPr>
              <a:t>= "TRUCK";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private int noOfContainers</a:t>
            </a:r>
            <a:r>
              <a:rPr lang="en-GB" sz="1600" noProof="1" smtClean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1600" noProof="1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 smtClean="0">
                <a:solidFill>
                  <a:schemeClr val="tx1"/>
                </a:solidFill>
              </a:rPr>
              <a:t>    // Constructors</a:t>
            </a:r>
            <a:endParaRPr lang="en-GB" sz="16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// Getters and setters 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79412" y="1371600"/>
            <a:ext cx="586740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noProof="1"/>
              <a:t>Truck.java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551612" y="1900052"/>
            <a:ext cx="5564188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bg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bg1"/>
                </a:solidFill>
              </a:rPr>
              <a:t>@</a:t>
            </a:r>
            <a:r>
              <a:rPr lang="en-GB" sz="1600" noProof="1" smtClean="0">
                <a:solidFill>
                  <a:schemeClr val="bg1"/>
                </a:solidFill>
              </a:rPr>
              <a:t>DiscriminatorValue(value </a:t>
            </a:r>
            <a:r>
              <a:rPr lang="en-GB" sz="1600" noProof="1">
                <a:solidFill>
                  <a:schemeClr val="bg1"/>
                </a:solidFill>
              </a:rPr>
              <a:t>= "car")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public class </a:t>
            </a:r>
            <a:r>
              <a:rPr lang="en-GB" sz="1600" noProof="1">
                <a:solidFill>
                  <a:schemeClr val="bg1"/>
                </a:solidFill>
              </a:rPr>
              <a:t>Car</a:t>
            </a:r>
            <a:r>
              <a:rPr lang="en-GB" sz="1600" noProof="1">
                <a:solidFill>
                  <a:schemeClr val="tx1"/>
                </a:solidFill>
              </a:rPr>
              <a:t> extends </a:t>
            </a:r>
            <a:r>
              <a:rPr lang="en-GB" sz="1600" noProof="1">
                <a:solidFill>
                  <a:schemeClr val="bg1"/>
                </a:solidFill>
              </a:rPr>
              <a:t>PassengerVehicle</a:t>
            </a:r>
            <a:r>
              <a:rPr lang="en-GB" sz="1600" noProof="1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private final static String </a:t>
            </a:r>
            <a:r>
              <a:rPr lang="en-US" sz="1600" noProof="1">
                <a:solidFill>
                  <a:schemeClr val="tx1"/>
                </a:solidFill>
              </a:rPr>
              <a:t>type</a:t>
            </a:r>
            <a:r>
              <a:rPr lang="en-GB" sz="1600" noProof="1" smtClean="0">
                <a:solidFill>
                  <a:schemeClr val="tx1"/>
                </a:solidFill>
              </a:rPr>
              <a:t> </a:t>
            </a:r>
            <a:r>
              <a:rPr lang="en-GB" sz="1600" noProof="1">
                <a:solidFill>
                  <a:schemeClr val="tx1"/>
                </a:solidFill>
              </a:rPr>
              <a:t>= "CAR</a:t>
            </a:r>
            <a:r>
              <a:rPr lang="en-GB" sz="1600" noProof="1" smtClean="0">
                <a:solidFill>
                  <a:schemeClr val="tx1"/>
                </a:solidFill>
              </a:rPr>
              <a:t>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</a:t>
            </a:r>
            <a:r>
              <a:rPr lang="en-GB" sz="1600" noProof="1" smtClean="0">
                <a:solidFill>
                  <a:schemeClr val="tx1"/>
                </a:solidFill>
              </a:rPr>
              <a:t>   public </a:t>
            </a:r>
            <a:r>
              <a:rPr lang="en-GB" sz="1600" noProof="1">
                <a:solidFill>
                  <a:schemeClr val="tx1"/>
                </a:solidFill>
              </a:rPr>
              <a:t>Car</a:t>
            </a:r>
            <a:r>
              <a:rPr lang="en-GB" sz="1600" noProof="1">
                <a:solidFill>
                  <a:schemeClr val="tx1"/>
                </a:solidFill>
              </a:rPr>
              <a:t>() </a:t>
            </a:r>
            <a:r>
              <a:rPr lang="en-GB" sz="1600" noProof="1" smtClean="0">
                <a:solidFill>
                  <a:schemeClr val="tx1"/>
                </a:solidFill>
              </a:rPr>
              <a:t>{ }</a:t>
            </a:r>
            <a:endParaRPr lang="en-GB" sz="16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public Car(){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    </a:t>
            </a:r>
            <a:r>
              <a:rPr lang="en-GB" sz="1600" noProof="1" smtClean="0">
                <a:solidFill>
                  <a:schemeClr val="tx1"/>
                </a:solidFill>
              </a:rPr>
              <a:t>super(</a:t>
            </a:r>
            <a:r>
              <a:rPr lang="en-US" sz="1600" noProof="1">
                <a:solidFill>
                  <a:schemeClr val="tx1"/>
                </a:solidFill>
              </a:rPr>
              <a:t>type</a:t>
            </a:r>
            <a:r>
              <a:rPr lang="en-GB" sz="1600" noProof="1" smtClean="0">
                <a:solidFill>
                  <a:schemeClr val="tx1"/>
                </a:solidFill>
              </a:rPr>
              <a:t>);</a:t>
            </a:r>
            <a:endParaRPr lang="en-GB" sz="16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551612" y="1371600"/>
            <a:ext cx="556418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sz="2000" noProof="1"/>
              <a:t>Car.java</a:t>
            </a:r>
          </a:p>
        </p:txBody>
      </p:sp>
    </p:spTree>
    <p:extLst>
      <p:ext uri="{BB962C8B-B14F-4D97-AF65-F5344CB8AC3E}">
        <p14:creationId xmlns:p14="http://schemas.microsoft.com/office/powerpoint/2010/main" val="318501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Joined strategy</a:t>
            </a:r>
            <a:endParaRPr lang="bg-BG" dirty="0"/>
          </a:p>
        </p:txBody>
      </p:sp>
      <p:sp>
        <p:nvSpPr>
          <p:cNvPr id="28" name="Контейнер за съдържание 6">
            <a:extLst>
              <a:ext uri="{FF2B5EF4-FFF2-40B4-BE49-F238E27FC236}">
                <a16:creationId xmlns:a16="http://schemas.microsoft.com/office/drawing/2014/main" id="{1F4B657B-7874-4F8F-AAB7-34CCE7B3773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9862" y="1150938"/>
            <a:ext cx="11804650" cy="5570537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After persist: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24" name="Group 49">
            <a:extLst>
              <a:ext uri="{FF2B5EF4-FFF2-40B4-BE49-F238E27FC236}">
                <a16:creationId xmlns:a16="http://schemas.microsoft.com/office/drawing/2014/main" id="{2132D948-5B79-4747-AF61-2104197652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8450319"/>
              </p:ext>
            </p:extLst>
          </p:nvPr>
        </p:nvGraphicFramePr>
        <p:xfrm>
          <a:off x="683375" y="1981200"/>
          <a:ext cx="10777623" cy="1758168"/>
        </p:xfrm>
        <a:graphic>
          <a:graphicData uri="http://schemas.openxmlformats.org/drawingml/2006/table">
            <a:tbl>
              <a:tblPr/>
              <a:tblGrid>
                <a:gridCol w="852617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1374678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2998281">
                  <a:extLst>
                    <a:ext uri="{9D8B030D-6E8A-4147-A177-3AD203B41FA5}">
                      <a16:colId xmlns:a16="http://schemas.microsoft.com/office/drawing/2014/main" val="1287779642"/>
                    </a:ext>
                  </a:extLst>
                </a:gridCol>
                <a:gridCol w="2670847">
                  <a:extLst>
                    <a:ext uri="{9D8B030D-6E8A-4147-A177-3AD203B41FA5}">
                      <a16:colId xmlns:a16="http://schemas.microsoft.com/office/drawing/2014/main" val="3655739698"/>
                    </a:ext>
                  </a:extLst>
                </a:gridCol>
                <a:gridCol w="2881200">
                  <a:extLst>
                    <a:ext uri="{9D8B030D-6E8A-4147-A177-3AD203B41FA5}">
                      <a16:colId xmlns:a16="http://schemas.microsoft.com/office/drawing/2014/main" val="3865767395"/>
                    </a:ext>
                  </a:extLst>
                </a:gridCol>
              </a:tblGrid>
              <a:tr h="441432"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vehicles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type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loadCapacity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noOfPassengers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noOfContainers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truck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car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259524"/>
                  </a:ext>
                </a:extLst>
              </a:tr>
            </a:tbl>
          </a:graphicData>
        </a:graphic>
      </p:graphicFrame>
      <p:sp>
        <p:nvSpPr>
          <p:cNvPr id="10" name="AutoShape 7">
            <a:extLst>
              <a:ext uri="{FF2B5EF4-FFF2-40B4-BE49-F238E27FC236}">
                <a16:creationId xmlns:a16="http://schemas.microsoft.com/office/drawing/2014/main" id="{A8AF3D7E-0E35-424A-B988-C4A821245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812" y="3987030"/>
            <a:ext cx="3124200" cy="582600"/>
          </a:xfrm>
          <a:prstGeom prst="wedgeRoundRectCallout">
            <a:avLst>
              <a:gd name="adj1" fmla="val -40500"/>
              <a:gd name="adj2" fmla="val -7721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Discriminator column</a:t>
            </a:r>
          </a:p>
        </p:txBody>
      </p:sp>
    </p:spTree>
    <p:extLst>
      <p:ext uri="{BB962C8B-B14F-4D97-AF65-F5344CB8AC3E}">
        <p14:creationId xmlns:p14="http://schemas.microsoft.com/office/powerpoint/2010/main" val="426445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Table Relations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One-to-One, One-to-Many, </a:t>
            </a:r>
            <a:r>
              <a:rPr lang="en-GB" dirty="0" smtClean="0"/>
              <a:t>Many-to-Many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AutoShape 2" descr="Резултат с изображение за Database icon">
            <a:extLst>
              <a:ext uri="{FF2B5EF4-FFF2-40B4-BE49-F238E27FC236}">
                <a16:creationId xmlns:a16="http://schemas.microsoft.com/office/drawing/2014/main" id="{B5621255-2D97-4811-A4DB-09B3D60C3F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1447800"/>
            <a:ext cx="22479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486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Database Relationships</a:t>
            </a:r>
            <a:endParaRPr lang="en" sz="4000" b="1" i="0" u="none" strike="noStrike" cap="none" dirty="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26</a:t>
            </a:fld>
            <a:endParaRPr lang="en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3212" y="1151121"/>
            <a:ext cx="11804822" cy="50812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0C63332-7A0B-47DE-BC46-D9C4875CC35A}"/>
              </a:ext>
            </a:extLst>
          </p:cNvPr>
          <p:cNvSpPr txBox="1">
            <a:spLocks noChangeArrowheads="1"/>
          </p:cNvSpPr>
          <p:nvPr/>
        </p:nvSpPr>
        <p:spPr>
          <a:xfrm>
            <a:off x="224435" y="1151121"/>
            <a:ext cx="11804822" cy="50812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sz="3200" dirty="0"/>
              <a:t>There are several types of database relationships:</a:t>
            </a:r>
          </a:p>
          <a:p>
            <a:pPr lvl="1">
              <a:lnSpc>
                <a:spcPct val="13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 to One </a:t>
            </a:r>
            <a:r>
              <a:rPr lang="en-US" dirty="0"/>
              <a:t>Relationships</a:t>
            </a:r>
          </a:p>
          <a:p>
            <a:pPr lvl="1">
              <a:lnSpc>
                <a:spcPct val="13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 to Many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Many to One </a:t>
            </a:r>
            <a:r>
              <a:rPr lang="en-US" dirty="0"/>
              <a:t>Relationships</a:t>
            </a:r>
          </a:p>
          <a:p>
            <a:pPr lvl="1">
              <a:lnSpc>
                <a:spcPct val="13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Many to Many </a:t>
            </a:r>
            <a:r>
              <a:rPr lang="en-US" dirty="0"/>
              <a:t>Relationships</a:t>
            </a:r>
          </a:p>
          <a:p>
            <a:pPr lvl="1">
              <a:lnSpc>
                <a:spcPct val="13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Self Referencing </a:t>
            </a:r>
            <a:r>
              <a:rPr lang="en-US" dirty="0"/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179758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- Unidirectional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103812" y="3165060"/>
            <a:ext cx="28194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80012" y="2982034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56212" y="2982034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770812" y="2982034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847012" y="2982034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77358" y="2636760"/>
            <a:ext cx="1872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One-to-one</a:t>
            </a:r>
            <a:endParaRPr lang="bg-BG" sz="2800" dirty="0"/>
          </a:p>
        </p:txBody>
      </p:sp>
      <p:graphicFrame>
        <p:nvGraphicFramePr>
          <p:cNvPr id="23" name="Group 49">
            <a:extLst>
              <a:ext uri="{FF2B5EF4-FFF2-40B4-BE49-F238E27FC236}">
                <a16:creationId xmlns:a16="http://schemas.microsoft.com/office/drawing/2014/main" id="{E105350B-8996-4774-B8D2-FECC261E77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9123952"/>
              </p:ext>
            </p:extLst>
          </p:nvPr>
        </p:nvGraphicFramePr>
        <p:xfrm>
          <a:off x="684212" y="2362200"/>
          <a:ext cx="4299072" cy="1531620"/>
        </p:xfrm>
        <a:graphic>
          <a:graphicData uri="http://schemas.openxmlformats.org/drawingml/2006/table">
            <a:tbl>
              <a:tblPr/>
              <a:tblGrid>
                <a:gridCol w="4299072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BasicShampoo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basicLabel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BasicLabel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getBasicLabel(): BasicLabel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setBasicLabel(): void </a:t>
                      </a:r>
                      <a:endParaRPr kumimoji="1" lang="bg-BG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graphicFrame>
        <p:nvGraphicFramePr>
          <p:cNvPr id="24" name="Group 49">
            <a:extLst>
              <a:ext uri="{FF2B5EF4-FFF2-40B4-BE49-F238E27FC236}">
                <a16:creationId xmlns:a16="http://schemas.microsoft.com/office/drawing/2014/main" id="{A9114A3F-487E-43BA-969C-18F92F38A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692107"/>
              </p:ext>
            </p:extLst>
          </p:nvPr>
        </p:nvGraphicFramePr>
        <p:xfrm>
          <a:off x="8055188" y="2362200"/>
          <a:ext cx="3282624" cy="1531620"/>
        </p:xfrm>
        <a:graphic>
          <a:graphicData uri="http://schemas.openxmlformats.org/drawingml/2006/table">
            <a:tbl>
              <a:tblPr/>
              <a:tblGrid>
                <a:gridCol w="3282624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2707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BasicLabel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kumimoji="1" lang="en-US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kumimoji="1" lang="en-US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Getters and setters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56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- Unidirectional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26143" y="1858567"/>
            <a:ext cx="8382000" cy="46660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@Entity</a:t>
            </a:r>
          </a:p>
          <a:p>
            <a:r>
              <a:rPr lang="en-US" noProof="1"/>
              <a:t>@Table(name = "shampoos")</a:t>
            </a:r>
          </a:p>
          <a:p>
            <a:r>
              <a:rPr lang="en-US" noProof="1"/>
              <a:t>@Inheritance(strategy = InheritanceType.SINGLE_TABLE)</a:t>
            </a:r>
          </a:p>
          <a:p>
            <a:r>
              <a:rPr lang="en-US" noProof="1">
                <a:solidFill>
                  <a:schemeClr val="tx1"/>
                </a:solidFill>
              </a:rPr>
              <a:t>public abstract class BasicShampoo implements Shampoo {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@OneToOne(optional = false)</a:t>
            </a:r>
          </a:p>
          <a:p>
            <a:r>
              <a:rPr lang="en-US" noProof="1"/>
              <a:t>    @JoinColumn(name = "label_id"</a:t>
            </a:r>
            <a:r>
              <a:rPr lang="en-US" noProof="1">
                <a:solidFill>
                  <a:schemeClr val="tx1"/>
                </a:solidFill>
              </a:rPr>
              <a:t>, </a:t>
            </a:r>
          </a:p>
          <a:p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referencedColumnName = "id"</a:t>
            </a:r>
            <a:r>
              <a:rPr lang="en-US" noProof="1">
                <a:solidFill>
                  <a:schemeClr val="tx1"/>
                </a:solidFill>
              </a:rPr>
              <a:t>)</a:t>
            </a:r>
          </a:p>
          <a:p>
            <a:r>
              <a:rPr lang="en-US" noProof="1">
                <a:solidFill>
                  <a:schemeClr val="tx1"/>
                </a:solidFill>
              </a:rPr>
              <a:t>    private BasicLabel label;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926143" y="1252659"/>
            <a:ext cx="83820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BasicShampoo.java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970212" y="3429000"/>
            <a:ext cx="3429000" cy="459854"/>
          </a:xfrm>
          <a:prstGeom prst="wedgeRoundRectCallout">
            <a:avLst>
              <a:gd name="adj1" fmla="val -53820"/>
              <a:gd name="adj2" fmla="val 4932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One-To-One relationship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704012" y="3698355"/>
            <a:ext cx="2743200" cy="461898"/>
          </a:xfrm>
          <a:prstGeom prst="wedgeRoundRectCallout">
            <a:avLst>
              <a:gd name="adj1" fmla="val -59092"/>
              <a:gd name="adj2" fmla="val 3953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 evaluation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830243" y="4767782"/>
            <a:ext cx="2616969" cy="675172"/>
          </a:xfrm>
          <a:prstGeom prst="wedgeRoundRectCallout">
            <a:avLst>
              <a:gd name="adj1" fmla="val -56515"/>
              <a:gd name="adj2" fmla="val -2795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 in 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labels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960812" y="5462530"/>
            <a:ext cx="2590800" cy="675607"/>
          </a:xfrm>
          <a:prstGeom prst="wedgeRoundRectCallout">
            <a:avLst>
              <a:gd name="adj1" fmla="val -54633"/>
              <a:gd name="adj2" fmla="val -4263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 in 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shampoos</a:t>
            </a:r>
          </a:p>
        </p:txBody>
      </p:sp>
    </p:spTree>
    <p:extLst>
      <p:ext uri="{BB962C8B-B14F-4D97-AF65-F5344CB8AC3E}">
        <p14:creationId xmlns:p14="http://schemas.microsoft.com/office/powerpoint/2010/main" val="227997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- Bidirectional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152031" y="3098692"/>
            <a:ext cx="28194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28231" y="2915666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04431" y="2915666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819031" y="2915666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895231" y="2915666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25577" y="2570392"/>
            <a:ext cx="1872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One-to-one</a:t>
            </a:r>
            <a:endParaRPr lang="bg-BG" sz="2800" dirty="0"/>
          </a:p>
        </p:txBody>
      </p:sp>
      <p:graphicFrame>
        <p:nvGraphicFramePr>
          <p:cNvPr id="23" name="Group 49">
            <a:extLst>
              <a:ext uri="{FF2B5EF4-FFF2-40B4-BE49-F238E27FC236}">
                <a16:creationId xmlns:a16="http://schemas.microsoft.com/office/drawing/2014/main" id="{E105350B-8996-4774-B8D2-FECC261E77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699634"/>
              </p:ext>
            </p:extLst>
          </p:nvPr>
        </p:nvGraphicFramePr>
        <p:xfrm>
          <a:off x="684212" y="2295832"/>
          <a:ext cx="4299072" cy="1531620"/>
        </p:xfrm>
        <a:graphic>
          <a:graphicData uri="http://schemas.openxmlformats.org/drawingml/2006/table">
            <a:tbl>
              <a:tblPr/>
              <a:tblGrid>
                <a:gridCol w="4299072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BasicShampoo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basicLabel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BasicLabel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getBasicLabel(): BasicLabel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setBasicLabel(): void </a:t>
                      </a:r>
                      <a:endParaRPr kumimoji="1" lang="bg-BG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graphicFrame>
        <p:nvGraphicFramePr>
          <p:cNvPr id="24" name="Group 49">
            <a:extLst>
              <a:ext uri="{FF2B5EF4-FFF2-40B4-BE49-F238E27FC236}">
                <a16:creationId xmlns:a16="http://schemas.microsoft.com/office/drawing/2014/main" id="{A9114A3F-487E-43BA-969C-18F92F38A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6201794"/>
              </p:ext>
            </p:extLst>
          </p:nvPr>
        </p:nvGraphicFramePr>
        <p:xfrm>
          <a:off x="8234455" y="2286000"/>
          <a:ext cx="3282624" cy="2416973"/>
        </p:xfrm>
        <a:graphic>
          <a:graphicData uri="http://schemas.openxmlformats.org/drawingml/2006/table">
            <a:tbl>
              <a:tblPr/>
              <a:tblGrid>
                <a:gridCol w="3282624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3939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BasicLabel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80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String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shampoo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BasicShampoo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getShampoo(): BasicShampoo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setShampoo(): void </a:t>
                      </a:r>
                      <a:endParaRPr kumimoji="1" lang="en-US" sz="18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33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 smtClean="0">
                <a:solidFill>
                  <a:srgbClr val="FFA000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 smtClean="0"/>
              <a:t>#</a:t>
            </a:r>
            <a:r>
              <a:rPr lang="en-US" sz="9600" b="1" dirty="0" err="1" smtClean="0"/>
              <a:t>JavaDb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0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- Bidirectional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36812" y="2133600"/>
            <a:ext cx="7391400" cy="38387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@Entity</a:t>
            </a:r>
          </a:p>
          <a:p>
            <a:pPr lvl="1"/>
            <a:r>
              <a:rPr lang="en-US" noProof="1"/>
              <a:t>@Table(name = "labels")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public class BasicLabel implements Label{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pPr lvl="1"/>
            <a:endParaRPr lang="en-US" noProof="1">
              <a:solidFill>
                <a:schemeClr val="tx1"/>
              </a:solidFill>
            </a:endParaRP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@OneToOne(mappedBy = "label", </a:t>
            </a:r>
          </a:p>
          <a:p>
            <a:pPr lvl="1"/>
            <a:r>
              <a:rPr lang="en-US" noProof="1"/>
              <a:t>    targetEntity = BasicShampoo.class)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private BasicShampoo basicShampoo;</a:t>
            </a:r>
          </a:p>
          <a:p>
            <a:pPr lvl="1"/>
            <a:endParaRPr lang="en-US" noProof="1">
              <a:solidFill>
                <a:schemeClr val="tx1"/>
              </a:solidFill>
            </a:endParaRPr>
          </a:p>
          <a:p>
            <a:pPr lvl="1"/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36812" y="1527692"/>
            <a:ext cx="73914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BasicLabel.java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132512" y="3276600"/>
            <a:ext cx="4038600" cy="433351"/>
          </a:xfrm>
          <a:prstGeom prst="wedgeRoundRectCallout">
            <a:avLst>
              <a:gd name="adj1" fmla="val -53855"/>
              <a:gd name="adj2" fmla="val 4152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in entity BasicShampoo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649003" y="4319102"/>
            <a:ext cx="3124200" cy="533849"/>
          </a:xfrm>
          <a:prstGeom prst="wedgeRoundRectCallout">
            <a:avLst>
              <a:gd name="adj1" fmla="val -54633"/>
              <a:gd name="adj2" fmla="val -44606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for the mapping </a:t>
            </a:r>
          </a:p>
        </p:txBody>
      </p:sp>
    </p:spTree>
    <p:extLst>
      <p:ext uri="{BB962C8B-B14F-4D97-AF65-F5344CB8AC3E}">
        <p14:creationId xmlns:p14="http://schemas.microsoft.com/office/powerpoint/2010/main" val="171115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Many-To-One - Unidirectional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594434" y="2966066"/>
            <a:ext cx="28194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608086" y="2966066"/>
            <a:ext cx="144879" cy="14093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086" y="2825137"/>
            <a:ext cx="152400" cy="152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261434" y="2783040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337634" y="2783040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89834" y="2448580"/>
            <a:ext cx="2091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Many-to-one</a:t>
            </a:r>
            <a:endParaRPr lang="bg-BG" sz="28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823034" y="2794511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Group 49">
            <a:extLst>
              <a:ext uri="{FF2B5EF4-FFF2-40B4-BE49-F238E27FC236}">
                <a16:creationId xmlns:a16="http://schemas.microsoft.com/office/drawing/2014/main" id="{7038ABD4-9666-4D4E-AC81-B67120C817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9721927"/>
              </p:ext>
            </p:extLst>
          </p:nvPr>
        </p:nvGraphicFramePr>
        <p:xfrm>
          <a:off x="412834" y="2485210"/>
          <a:ext cx="4876800" cy="1531620"/>
        </p:xfrm>
        <a:graphic>
          <a:graphicData uri="http://schemas.openxmlformats.org/drawingml/2006/table">
            <a:tbl>
              <a:tblPr/>
              <a:tblGrid>
                <a:gridCol w="487680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BasicShampoo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productionBatch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ProductionBatch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getProductionBatch(): ProductionBatch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setProductionBatch (): void </a:t>
                      </a:r>
                      <a:endParaRPr kumimoji="1" lang="bg-BG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graphicFrame>
        <p:nvGraphicFramePr>
          <p:cNvPr id="23" name="Group 49">
            <a:extLst>
              <a:ext uri="{FF2B5EF4-FFF2-40B4-BE49-F238E27FC236}">
                <a16:creationId xmlns:a16="http://schemas.microsoft.com/office/drawing/2014/main" id="{115BAF2B-49DB-4825-B49F-AD7C7B66E2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042620"/>
              </p:ext>
            </p:extLst>
          </p:nvPr>
        </p:nvGraphicFramePr>
        <p:xfrm>
          <a:off x="8718634" y="2480139"/>
          <a:ext cx="3014578" cy="809484"/>
        </p:xfrm>
        <a:graphic>
          <a:graphicData uri="http://schemas.openxmlformats.org/drawingml/2006/table">
            <a:tbl>
              <a:tblPr/>
              <a:tblGrid>
                <a:gridCol w="3014578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ProductionBatch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int</a:t>
                      </a:r>
                      <a:endParaRPr kumimoji="1" lang="bg-BG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88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Many-To-One - Unidirectional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27112" y="2057400"/>
            <a:ext cx="100584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@Entity</a:t>
            </a:r>
          </a:p>
          <a:p>
            <a:r>
              <a:rPr lang="en-US" sz="2200" noProof="1"/>
              <a:t>@Table(name = "shampoos")</a:t>
            </a:r>
          </a:p>
          <a:p>
            <a:r>
              <a:rPr lang="en-US" sz="2200" noProof="1"/>
              <a:t>@Inheritance(strategy = InheritanceType.SINGLE_TABLE)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public abstract class BasicShampoo implements Shampoo {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//…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    </a:t>
            </a:r>
            <a:r>
              <a:rPr lang="en-US" sz="2200" noProof="1"/>
              <a:t>@ManyToOne(optional = false)</a:t>
            </a:r>
          </a:p>
          <a:p>
            <a:r>
              <a:rPr lang="en-US" sz="2200" noProof="1"/>
              <a:t>    @JoinColumn(name = "batch_id", referencedColumnName = "id")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private ProductionBatch batch;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//…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027112" y="1451492"/>
            <a:ext cx="100584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BasicShampoo.java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208212" y="3925778"/>
            <a:ext cx="3591922" cy="378044"/>
          </a:xfrm>
          <a:prstGeom prst="wedgeRoundRectCallout">
            <a:avLst>
              <a:gd name="adj1" fmla="val -38521"/>
              <a:gd name="adj2" fmla="val 7812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Many-To-One relationship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189662" y="3924157"/>
            <a:ext cx="2933702" cy="378044"/>
          </a:xfrm>
          <a:prstGeom prst="wedgeRoundRectCallout">
            <a:avLst>
              <a:gd name="adj1" fmla="val -60156"/>
              <a:gd name="adj2" fmla="val 1636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 evaluation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323012" y="5488954"/>
            <a:ext cx="2362202" cy="910708"/>
          </a:xfrm>
          <a:prstGeom prst="wedgeRoundRectCallout">
            <a:avLst>
              <a:gd name="adj1" fmla="val -36766"/>
              <a:gd name="adj2" fmla="val -6678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 in 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shampoos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963261" y="5488954"/>
            <a:ext cx="2796939" cy="761540"/>
          </a:xfrm>
          <a:prstGeom prst="wedgeRoundRectCallout">
            <a:avLst>
              <a:gd name="adj1" fmla="val -37044"/>
              <a:gd name="adj2" fmla="val -7415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 in 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batches</a:t>
            </a:r>
          </a:p>
        </p:txBody>
      </p:sp>
    </p:spTree>
    <p:extLst>
      <p:ext uri="{BB962C8B-B14F-4D97-AF65-F5344CB8AC3E}">
        <p14:creationId xmlns:p14="http://schemas.microsoft.com/office/powerpoint/2010/main" val="57710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- Bidirectional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77000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cxnSp>
        <p:nvCxnSpPr>
          <p:cNvPr id="22" name="Straight Connector 7">
            <a:extLst>
              <a:ext uri="{FF2B5EF4-FFF2-40B4-BE49-F238E27FC236}">
                <a16:creationId xmlns:a16="http://schemas.microsoft.com/office/drawing/2014/main" id="{CD7F8A76-96C7-486B-A85F-DFB8E1BC1847}"/>
              </a:ext>
            </a:extLst>
          </p:cNvPr>
          <p:cNvCxnSpPr/>
          <p:nvPr/>
        </p:nvCxnSpPr>
        <p:spPr>
          <a:xfrm>
            <a:off x="5621580" y="2656820"/>
            <a:ext cx="28194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B31B747B-4846-4B83-9F69-7AFA486CA2AB}"/>
              </a:ext>
            </a:extLst>
          </p:cNvPr>
          <p:cNvCxnSpPr/>
          <p:nvPr/>
        </p:nvCxnSpPr>
        <p:spPr>
          <a:xfrm flipH="1">
            <a:off x="5635232" y="2656820"/>
            <a:ext cx="144879" cy="14093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0">
            <a:extLst>
              <a:ext uri="{FF2B5EF4-FFF2-40B4-BE49-F238E27FC236}">
                <a16:creationId xmlns:a16="http://schemas.microsoft.com/office/drawing/2014/main" id="{AD07A69B-5183-48EF-9532-8036EFE7B35D}"/>
              </a:ext>
            </a:extLst>
          </p:cNvPr>
          <p:cNvCxnSpPr/>
          <p:nvPr/>
        </p:nvCxnSpPr>
        <p:spPr>
          <a:xfrm>
            <a:off x="5635232" y="2515891"/>
            <a:ext cx="152400" cy="152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1">
            <a:extLst>
              <a:ext uri="{FF2B5EF4-FFF2-40B4-BE49-F238E27FC236}">
                <a16:creationId xmlns:a16="http://schemas.microsoft.com/office/drawing/2014/main" id="{C3991DE1-6319-44E6-9C04-0C2A6CADC8CF}"/>
              </a:ext>
            </a:extLst>
          </p:cNvPr>
          <p:cNvCxnSpPr/>
          <p:nvPr/>
        </p:nvCxnSpPr>
        <p:spPr>
          <a:xfrm>
            <a:off x="8288580" y="2473794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2">
            <a:extLst>
              <a:ext uri="{FF2B5EF4-FFF2-40B4-BE49-F238E27FC236}">
                <a16:creationId xmlns:a16="http://schemas.microsoft.com/office/drawing/2014/main" id="{D2D7B6E4-DE98-4865-AE4C-090B3FF5B667}"/>
              </a:ext>
            </a:extLst>
          </p:cNvPr>
          <p:cNvCxnSpPr/>
          <p:nvPr/>
        </p:nvCxnSpPr>
        <p:spPr>
          <a:xfrm>
            <a:off x="8364780" y="2473794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3">
            <a:extLst>
              <a:ext uri="{FF2B5EF4-FFF2-40B4-BE49-F238E27FC236}">
                <a16:creationId xmlns:a16="http://schemas.microsoft.com/office/drawing/2014/main" id="{3C6F5E51-58CA-445D-98E3-EEFC2CB282AE}"/>
              </a:ext>
            </a:extLst>
          </p:cNvPr>
          <p:cNvSpPr txBox="1"/>
          <p:nvPr/>
        </p:nvSpPr>
        <p:spPr>
          <a:xfrm>
            <a:off x="6016980" y="2133600"/>
            <a:ext cx="2091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Many-to-one</a:t>
            </a:r>
            <a:endParaRPr lang="bg-BG" sz="2800" dirty="0"/>
          </a:p>
        </p:txBody>
      </p:sp>
      <p:cxnSp>
        <p:nvCxnSpPr>
          <p:cNvPr id="36" name="Straight Connector 23">
            <a:extLst>
              <a:ext uri="{FF2B5EF4-FFF2-40B4-BE49-F238E27FC236}">
                <a16:creationId xmlns:a16="http://schemas.microsoft.com/office/drawing/2014/main" id="{FA8AB829-CC3C-443D-9D7F-93A7E5135BF7}"/>
              </a:ext>
            </a:extLst>
          </p:cNvPr>
          <p:cNvCxnSpPr/>
          <p:nvPr/>
        </p:nvCxnSpPr>
        <p:spPr>
          <a:xfrm>
            <a:off x="5850180" y="2485265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Group 49">
            <a:extLst>
              <a:ext uri="{FF2B5EF4-FFF2-40B4-BE49-F238E27FC236}">
                <a16:creationId xmlns:a16="http://schemas.microsoft.com/office/drawing/2014/main" id="{A6AD0B75-3598-436A-BE54-29117FCC63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623131"/>
              </p:ext>
            </p:extLst>
          </p:nvPr>
        </p:nvGraphicFramePr>
        <p:xfrm>
          <a:off x="530580" y="1981200"/>
          <a:ext cx="4876800" cy="1531620"/>
        </p:xfrm>
        <a:graphic>
          <a:graphicData uri="http://schemas.openxmlformats.org/drawingml/2006/table">
            <a:tbl>
              <a:tblPr/>
              <a:tblGrid>
                <a:gridCol w="487680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BasicShampoo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productionBatch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ProductionBatch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getProductionBatch(): ProductionBatch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setProductionBatch (): void </a:t>
                      </a:r>
                      <a:endParaRPr kumimoji="1" lang="bg-BG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graphicFrame>
        <p:nvGraphicFramePr>
          <p:cNvPr id="38" name="Group 49">
            <a:extLst>
              <a:ext uri="{FF2B5EF4-FFF2-40B4-BE49-F238E27FC236}">
                <a16:creationId xmlns:a16="http://schemas.microsoft.com/office/drawing/2014/main" id="{13B8F54E-B4F3-495D-BD27-CD001CDB71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1357637"/>
              </p:ext>
            </p:extLst>
          </p:nvPr>
        </p:nvGraphicFramePr>
        <p:xfrm>
          <a:off x="8642434" y="1981200"/>
          <a:ext cx="3014578" cy="2903220"/>
        </p:xfrm>
        <a:graphic>
          <a:graphicData uri="http://schemas.openxmlformats.org/drawingml/2006/table">
            <a:tbl>
              <a:tblPr/>
              <a:tblGrid>
                <a:gridCol w="3014578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ProductionBatch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id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shampoos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Set&lt;BasicShampoo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getShampoos():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Set&lt;BasicShampoo&gt;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setBasicShampoos():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kumimoji="1" lang="bg-BG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67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- Bidirectional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1812" y="2246871"/>
            <a:ext cx="11125196" cy="37729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@Entity</a:t>
            </a:r>
          </a:p>
          <a:p>
            <a:pPr lvl="1"/>
            <a:r>
              <a:rPr lang="en-US" noProof="1"/>
              <a:t>@Table(name = "batches")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public class ProductionBatch implements Batch {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pPr lvl="1"/>
            <a:endParaRPr lang="en-US" noProof="1">
              <a:solidFill>
                <a:schemeClr val="tx1"/>
              </a:solidFill>
            </a:endParaRP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@OneToMany(mappedBy = "batch", targetEntity = BasicShampoo.class, </a:t>
            </a:r>
          </a:p>
          <a:p>
            <a:pPr lvl="1"/>
            <a:r>
              <a:rPr lang="en-US" noProof="1"/>
              <a:t>	       fetch = FetchType.LAZY, cascade = CascadeType.ALL)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private Set&lt;Shampoo&gt; shampoos;</a:t>
            </a:r>
          </a:p>
          <a:p>
            <a:pPr lvl="1"/>
            <a:endParaRPr lang="en-US" noProof="1">
              <a:solidFill>
                <a:schemeClr val="tx1"/>
              </a:solidFill>
            </a:endParaRPr>
          </a:p>
          <a:p>
            <a:pPr lvl="1"/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31812" y="1640963"/>
            <a:ext cx="11125196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ProductionBatch.java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960812" y="3505200"/>
            <a:ext cx="3886200" cy="337369"/>
          </a:xfrm>
          <a:prstGeom prst="wedgeRoundRectCallout">
            <a:avLst>
              <a:gd name="adj1" fmla="val -39311"/>
              <a:gd name="adj2" fmla="val 8608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in entity BasicShampoo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189910" y="3456419"/>
            <a:ext cx="3124200" cy="386150"/>
          </a:xfrm>
          <a:prstGeom prst="wedgeRoundRectCallout">
            <a:avLst>
              <a:gd name="adj1" fmla="val -40148"/>
              <a:gd name="adj2" fmla="val 8192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for the mapping 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323012" y="4680133"/>
            <a:ext cx="2133600" cy="378044"/>
          </a:xfrm>
          <a:prstGeom prst="wedgeRoundRectCallout">
            <a:avLst>
              <a:gd name="adj1" fmla="val -54125"/>
              <a:gd name="adj2" fmla="val -4472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Fetching type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837612" y="4680133"/>
            <a:ext cx="2057400" cy="378044"/>
          </a:xfrm>
          <a:prstGeom prst="wedgeRoundRectCallout">
            <a:avLst>
              <a:gd name="adj1" fmla="val -57897"/>
              <a:gd name="adj2" fmla="val -39576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 type</a:t>
            </a:r>
          </a:p>
        </p:txBody>
      </p:sp>
    </p:spTree>
    <p:extLst>
      <p:ext uri="{BB962C8B-B14F-4D97-AF65-F5344CB8AC3E}">
        <p14:creationId xmlns:p14="http://schemas.microsoft.com/office/powerpoint/2010/main" val="290047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- Unidirectional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0355" y="1997644"/>
            <a:ext cx="11658604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@Entity</a:t>
            </a:r>
          </a:p>
          <a:p>
            <a:r>
              <a:rPr lang="en-US" sz="2000" noProof="1"/>
              <a:t>@Table(name = "shampoos")</a:t>
            </a:r>
          </a:p>
          <a:p>
            <a:r>
              <a:rPr lang="en-US" sz="2000" noProof="1"/>
              <a:t>@Inheritance(strategy = InheritanceType.SINGLE_TABLE)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public abstract class BasicShampoo implements Shampoo {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 smtClean="0">
                <a:solidFill>
                  <a:schemeClr val="tx1"/>
                </a:solidFill>
              </a:rPr>
              <a:t>//…</a:t>
            </a:r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@ManyToMany</a:t>
            </a:r>
          </a:p>
          <a:p>
            <a:r>
              <a:rPr lang="en-US" sz="2000" noProof="1"/>
              <a:t>    @JoinTable(name = "shampoos_ingredients",</a:t>
            </a:r>
          </a:p>
          <a:p>
            <a:r>
              <a:rPr lang="en-US" sz="2000" noProof="1"/>
              <a:t>    joinColumns = @JoinColumn(name = "shampoo_id", referencedColumnName = "id"),</a:t>
            </a:r>
          </a:p>
          <a:p>
            <a:r>
              <a:rPr lang="en-US" sz="2000" noProof="1"/>
              <a:t>    inverseJoinColumns = @JoinColumn(name = "ingredient_id", referencedColumnName = "id"))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Set&lt;BasicIngredient&gt; ingredients;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//…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90355" y="1391736"/>
            <a:ext cx="11658604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BasicShampoo.java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370012" y="3505200"/>
            <a:ext cx="3763427" cy="378044"/>
          </a:xfrm>
          <a:prstGeom prst="wedgeRoundRectCallout">
            <a:avLst>
              <a:gd name="adj1" fmla="val -53468"/>
              <a:gd name="adj2" fmla="val 4932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Many-To-Many relationship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249945" y="3429000"/>
            <a:ext cx="1835067" cy="635446"/>
          </a:xfrm>
          <a:prstGeom prst="wedgeRoundRectCallout">
            <a:avLst>
              <a:gd name="adj1" fmla="val -39819"/>
              <a:gd name="adj2" fmla="val 7478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table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085012" y="5340747"/>
            <a:ext cx="2971800" cy="575303"/>
          </a:xfrm>
          <a:prstGeom prst="wedgeRoundRectCallout">
            <a:avLst>
              <a:gd name="adj1" fmla="val -36127"/>
              <a:gd name="adj2" fmla="val -8108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in mapping table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292952" y="3854273"/>
            <a:ext cx="2051696" cy="649767"/>
          </a:xfrm>
          <a:prstGeom prst="wedgeRoundRectCallout">
            <a:avLst>
              <a:gd name="adj1" fmla="val -62382"/>
              <a:gd name="adj2" fmla="val 3917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in shampoos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9630552" y="3581400"/>
            <a:ext cx="1952024" cy="750894"/>
          </a:xfrm>
          <a:prstGeom prst="wedgeRoundRectCallout">
            <a:avLst>
              <a:gd name="adj1" fmla="val 2370"/>
              <a:gd name="adj2" fmla="val 7291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in ingredients</a:t>
            </a:r>
          </a:p>
        </p:txBody>
      </p:sp>
    </p:spTree>
    <p:extLst>
      <p:ext uri="{BB962C8B-B14F-4D97-AF65-F5344CB8AC3E}">
        <p14:creationId xmlns:p14="http://schemas.microsoft.com/office/powerpoint/2010/main" val="4129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- Bidirectional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217608" y="1891058"/>
            <a:ext cx="9601204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@Entity</a:t>
            </a:r>
          </a:p>
          <a:p>
            <a:pPr lvl="1"/>
            <a:r>
              <a:rPr lang="en-US" noProof="1"/>
              <a:t>@Table(name = "ingredients")</a:t>
            </a:r>
          </a:p>
          <a:p>
            <a:pPr lvl="1"/>
            <a:r>
              <a:rPr lang="en-US" noProof="1"/>
              <a:t>@Inheritance(strategy = InheritanceType.SINGLE_TABLE)</a:t>
            </a:r>
          </a:p>
          <a:p>
            <a:pPr lvl="1"/>
            <a:r>
              <a:rPr lang="en-US" noProof="1"/>
              <a:t>@DiscriminatorColumn(name = "type", discriminatorType = DiscriminatorType.STRING)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public abstract class BasicIngredient implements Ingredient {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pPr lvl="1"/>
            <a:endParaRPr lang="en-US" noProof="1">
              <a:solidFill>
                <a:schemeClr val="tx1"/>
              </a:solidFill>
            </a:endParaRP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@ManyToMany(mappedBy = "ingredients", targetEntity = BasicShampoo.class)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private Set&lt;BasicShampoo&gt; shampoos;</a:t>
            </a:r>
            <a:br>
              <a:rPr lang="en-US" noProof="1">
                <a:solidFill>
                  <a:schemeClr val="tx1"/>
                </a:solidFill>
              </a:rPr>
            </a:br>
            <a:endParaRPr lang="en-US" noProof="1">
              <a:solidFill>
                <a:schemeClr val="tx1"/>
              </a:solidFill>
            </a:endParaRPr>
          </a:p>
          <a:p>
            <a:pPr lvl="1"/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217608" y="1285150"/>
            <a:ext cx="9601204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BasicIngredient.java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3012" y="4191000"/>
            <a:ext cx="4038600" cy="282737"/>
          </a:xfrm>
          <a:prstGeom prst="wedgeRoundRectCallout">
            <a:avLst>
              <a:gd name="adj1" fmla="val -54755"/>
              <a:gd name="adj2" fmla="val 4932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in entity BasicShampoo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113212" y="4902023"/>
            <a:ext cx="3200400" cy="279578"/>
          </a:xfrm>
          <a:prstGeom prst="wedgeRoundRectCallout">
            <a:avLst>
              <a:gd name="adj1" fmla="val -55431"/>
              <a:gd name="adj2" fmla="val 87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for the mapping </a:t>
            </a:r>
          </a:p>
        </p:txBody>
      </p:sp>
    </p:spTree>
    <p:extLst>
      <p:ext uri="{BB962C8B-B14F-4D97-AF65-F5344CB8AC3E}">
        <p14:creationId xmlns:p14="http://schemas.microsoft.com/office/powerpoint/2010/main" val="162546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- Fetch Types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355" y="1150937"/>
            <a:ext cx="11804650" cy="5570538"/>
          </a:xfrm>
        </p:spPr>
        <p:txBody>
          <a:bodyPr/>
          <a:lstStyle/>
          <a:p>
            <a:r>
              <a:rPr lang="en-US" dirty="0"/>
              <a:t>Fetching – retrieve objects from the database</a:t>
            </a:r>
          </a:p>
          <a:p>
            <a:pPr lvl="1"/>
            <a:r>
              <a:rPr lang="en-US" dirty="0"/>
              <a:t>Fetched entities are stored in the </a:t>
            </a:r>
            <a:r>
              <a:rPr lang="en-US" b="1" dirty="0">
                <a:solidFill>
                  <a:schemeClr val="bg1"/>
                </a:solidFill>
              </a:rPr>
              <a:t>Persistence Context </a:t>
            </a:r>
            <a:r>
              <a:rPr lang="en-US" dirty="0"/>
              <a:t>as cache</a:t>
            </a:r>
          </a:p>
          <a:p>
            <a:r>
              <a:rPr lang="en-US" dirty="0"/>
              <a:t>Retrieval of an entity object might cause automatic retrieval of </a:t>
            </a:r>
            <a:r>
              <a:rPr lang="en-US" b="1" dirty="0">
                <a:solidFill>
                  <a:schemeClr val="bg1"/>
                </a:solidFill>
              </a:rPr>
              <a:t>additional</a:t>
            </a:r>
            <a:r>
              <a:rPr lang="en-US" dirty="0"/>
              <a:t> entity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2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Strategies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9862" y="1146074"/>
            <a:ext cx="11804650" cy="55705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Fetching Strategies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EAGER – retrieves all entity objects reachable through fetched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entity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Can cause </a:t>
            </a:r>
            <a:r>
              <a:rPr lang="en-US" b="1" dirty="0">
                <a:solidFill>
                  <a:schemeClr val="bg1"/>
                </a:solidFill>
              </a:rPr>
              <a:t>slowdown</a:t>
            </a:r>
            <a:r>
              <a:rPr lang="en-US" dirty="0"/>
              <a:t> when used with a big data </a:t>
            </a:r>
            <a:r>
              <a:rPr lang="en-US" dirty="0" smtClean="0"/>
              <a:t>source</a:t>
            </a:r>
            <a:r>
              <a:rPr lang="en-US" dirty="0">
                <a:solidFill>
                  <a:srgbClr val="F3CD60"/>
                </a:solidFill>
              </a:rPr>
              <a:t>	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LAZY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 retrieves all reachable entity objects </a:t>
            </a:r>
            <a:r>
              <a:rPr lang="en-US" b="1" dirty="0">
                <a:solidFill>
                  <a:schemeClr val="bg1"/>
                </a:solidFill>
              </a:rPr>
              <a:t>only when fetched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entity's </a:t>
            </a:r>
            <a:r>
              <a:rPr lang="en-US" b="1" dirty="0">
                <a:solidFill>
                  <a:schemeClr val="bg1"/>
                </a:solidFill>
              </a:rPr>
              <a:t>getter method is called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4007A1D-0DAC-4359-BAAF-F4D436F0DC7E}"/>
              </a:ext>
            </a:extLst>
          </p:cNvPr>
          <p:cNvSpPr txBox="1">
            <a:spLocks/>
          </p:cNvSpPr>
          <p:nvPr/>
        </p:nvSpPr>
        <p:spPr>
          <a:xfrm>
            <a:off x="490994" y="4953000"/>
            <a:ext cx="11162385" cy="1449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University university = em.find((long) 1); </a:t>
            </a:r>
            <a:r>
              <a:rPr lang="en-US" noProof="1"/>
              <a:t>// this.students = null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/>
              <a:t>// The collection holding the students is populated when the getter is called</a:t>
            </a:r>
          </a:p>
          <a:p>
            <a:r>
              <a:rPr lang="en-US" noProof="1">
                <a:solidFill>
                  <a:schemeClr val="tx1"/>
                </a:solidFill>
              </a:rPr>
              <a:t>university.getStudents();</a:t>
            </a:r>
          </a:p>
        </p:txBody>
      </p:sp>
    </p:spTree>
    <p:extLst>
      <p:ext uri="{BB962C8B-B14F-4D97-AF65-F5344CB8AC3E}">
        <p14:creationId xmlns:p14="http://schemas.microsoft.com/office/powerpoint/2010/main" val="244633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7800" y="1150938"/>
            <a:ext cx="11784012" cy="5570537"/>
          </a:xfrm>
        </p:spPr>
        <p:txBody>
          <a:bodyPr>
            <a:normAutofit/>
          </a:bodyPr>
          <a:lstStyle/>
          <a:p>
            <a:r>
              <a:rPr lang="en-US" noProof="1"/>
              <a:t>JPA translates </a:t>
            </a:r>
            <a:r>
              <a:rPr lang="en-US" b="1" noProof="1">
                <a:solidFill>
                  <a:schemeClr val="bg1"/>
                </a:solidFill>
              </a:rPr>
              <a:t>entity state transitions</a:t>
            </a:r>
            <a:r>
              <a:rPr lang="en-US" noProof="1"/>
              <a:t> to database </a:t>
            </a:r>
            <a:r>
              <a:rPr lang="en-US" b="1" noProof="1">
                <a:solidFill>
                  <a:schemeClr val="bg1"/>
                </a:solidFill>
              </a:rPr>
              <a:t>DML</a:t>
            </a:r>
            <a:r>
              <a:rPr lang="en-US" noProof="1"/>
              <a:t> </a:t>
            </a:r>
            <a:r>
              <a:rPr lang="bg-BG" noProof="1" smtClean="0"/>
              <a:t/>
            </a:r>
            <a:br>
              <a:rPr lang="bg-BG" noProof="1" smtClean="0"/>
            </a:br>
            <a:r>
              <a:rPr lang="en-US" noProof="1" smtClean="0"/>
              <a:t>statements</a:t>
            </a:r>
            <a:endParaRPr lang="en-US" noProof="1"/>
          </a:p>
          <a:p>
            <a:pPr lvl="1"/>
            <a:r>
              <a:rPr lang="en-US" dirty="0"/>
              <a:t>This behavior is configured through the </a:t>
            </a:r>
            <a:r>
              <a:rPr lang="en-US" b="1" dirty="0">
                <a:solidFill>
                  <a:schemeClr val="bg1"/>
                </a:solidFill>
              </a:rPr>
              <a:t>CascadeType</a:t>
            </a:r>
            <a:r>
              <a:rPr lang="en-US" dirty="0"/>
              <a:t> mappings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CascadeType.PERSIST</a:t>
            </a:r>
            <a:r>
              <a:rPr lang="en-US" sz="3200" noProof="1"/>
              <a:t>: means that save() or persist() </a:t>
            </a:r>
            <a:r>
              <a:rPr lang="bg-BG" sz="3200" noProof="1" smtClean="0"/>
              <a:t/>
            </a:r>
            <a:br>
              <a:rPr lang="bg-BG" sz="3200" noProof="1" smtClean="0"/>
            </a:br>
            <a:r>
              <a:rPr lang="en-US" sz="3200" noProof="1" smtClean="0"/>
              <a:t>operations </a:t>
            </a:r>
            <a:r>
              <a:rPr lang="en-US" sz="3200" noProof="1"/>
              <a:t>cascade to related entities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CascadeType.MERGE</a:t>
            </a:r>
            <a:r>
              <a:rPr lang="en-US" sz="3200" noProof="1"/>
              <a:t>: means that related entities are merged into managed state when the owning entity is merged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CascadeType.REFRESH</a:t>
            </a:r>
            <a:r>
              <a:rPr lang="en-US" sz="3200" noProof="1"/>
              <a:t>: does the same thing for the refresh() </a:t>
            </a:r>
            <a:r>
              <a:rPr lang="bg-BG" sz="3200" noProof="1" smtClean="0"/>
              <a:t/>
            </a:r>
            <a:br>
              <a:rPr lang="bg-BG" sz="3200" noProof="1" smtClean="0"/>
            </a:br>
            <a:r>
              <a:rPr lang="en-US" sz="3200" noProof="1" smtClean="0"/>
              <a:t>operation</a:t>
            </a:r>
            <a:endParaRPr lang="en-US" sz="3200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Java Persistence API Inheritance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Fundamental Inheritance </a:t>
            </a:r>
            <a:r>
              <a:rPr lang="en-GB" dirty="0" smtClean="0"/>
              <a:t>Concepts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AutoShape 2" descr="Резултат с изображение за Database icon">
            <a:extLst>
              <a:ext uri="{FF2B5EF4-FFF2-40B4-BE49-F238E27FC236}">
                <a16:creationId xmlns:a16="http://schemas.microsoft.com/office/drawing/2014/main" id="{B5621255-2D97-4811-A4DB-09B3D60C3F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69F96E13-DBB9-400C-9592-2E746786C3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3" y="2192272"/>
            <a:ext cx="32004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9862" y="1150938"/>
            <a:ext cx="11804650" cy="5570537"/>
          </a:xfrm>
        </p:spPr>
        <p:txBody>
          <a:bodyPr>
            <a:normAutofit/>
          </a:bodyPr>
          <a:lstStyle/>
          <a:p>
            <a:r>
              <a:rPr lang="en-US" b="1" noProof="1"/>
              <a:t>CascadeType.REMOVE</a:t>
            </a:r>
            <a:r>
              <a:rPr lang="en-US" noProof="1"/>
              <a:t>: removes all related entities association with this setting when the owning entity is deleted</a:t>
            </a:r>
          </a:p>
          <a:p>
            <a:r>
              <a:rPr lang="en-US" b="1" noProof="1"/>
              <a:t>CascadeType.DETACH</a:t>
            </a:r>
            <a:r>
              <a:rPr lang="en-US" noProof="1"/>
              <a:t>: detaches all related entities if a “manual detach” occurs</a:t>
            </a:r>
          </a:p>
          <a:p>
            <a:r>
              <a:rPr lang="en-US" b="1" noProof="1"/>
              <a:t>CascadeType.ALL</a:t>
            </a:r>
            <a:r>
              <a:rPr lang="en-US" noProof="1"/>
              <a:t>: is shorthand for all of the above </a:t>
            </a:r>
            <a:r>
              <a:rPr lang="en-US" noProof="1" smtClean="0"/>
              <a:t>cascade</a:t>
            </a:r>
            <a:r>
              <a:rPr lang="bg-BG" noProof="1" smtClean="0"/>
              <a:t/>
            </a:r>
            <a:br>
              <a:rPr lang="bg-BG" noProof="1" smtClean="0"/>
            </a:br>
            <a:r>
              <a:rPr lang="en-US" noProof="1" smtClean="0"/>
              <a:t> </a:t>
            </a:r>
            <a:r>
              <a:rPr lang="en-US" noProof="1"/>
              <a:t>operations</a:t>
            </a:r>
          </a:p>
          <a:p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8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Relational databases don't support inheritance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It is implemented by JPA: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000" b="1" dirty="0">
                <a:solidFill>
                  <a:schemeClr val="bg1"/>
                </a:solidFill>
              </a:rPr>
              <a:t>SINGLE_TABLE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100" b="1" dirty="0">
                <a:solidFill>
                  <a:schemeClr val="bg1"/>
                </a:solidFill>
              </a:rPr>
              <a:t>TABLE_PER_CLASS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100" b="1" dirty="0">
                <a:solidFill>
                  <a:schemeClr val="bg1"/>
                </a:solidFill>
              </a:rPr>
              <a:t>JOINED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Table relations are Un/Bidirectional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100" b="1" dirty="0">
                <a:solidFill>
                  <a:schemeClr val="bg1"/>
                </a:solidFill>
              </a:rPr>
              <a:t>One-to-One</a:t>
            </a:r>
            <a:r>
              <a:rPr lang="en-GB" sz="3200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100" b="1">
                <a:solidFill>
                  <a:schemeClr val="bg1"/>
                </a:solidFill>
              </a:rPr>
              <a:t>Many-to-One</a:t>
            </a:r>
            <a:r>
              <a:rPr lang="en-GB" sz="3200">
                <a:solidFill>
                  <a:schemeClr val="bg2"/>
                </a:solidFill>
              </a:rPr>
              <a:t> </a:t>
            </a:r>
            <a:endParaRPr lang="en-GB" sz="3200" smtClean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100" b="1" smtClean="0">
                <a:solidFill>
                  <a:schemeClr val="bg1"/>
                </a:solidFill>
              </a:rPr>
              <a:t>Many-to-Many</a:t>
            </a:r>
            <a:endParaRPr lang="en-GB" sz="31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81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9495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48310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8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3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D50D485-F7F2-4091-B4EF-83394955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78E14D-96F8-49EB-A3B2-EC46E09333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9862" y="1150938"/>
            <a:ext cx="11804650" cy="5570537"/>
          </a:xfrm>
        </p:spPr>
        <p:txBody>
          <a:bodyPr/>
          <a:lstStyle/>
          <a:p>
            <a:r>
              <a:rPr lang="en-US" dirty="0"/>
              <a:t>Inheritance is a fundamental concept in most programming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languages</a:t>
            </a:r>
            <a:endParaRPr lang="en-US" dirty="0"/>
          </a:p>
          <a:p>
            <a:pPr lvl="1"/>
            <a:r>
              <a:rPr lang="en-US" dirty="0"/>
              <a:t>SQL does not support this kind of relationships</a:t>
            </a:r>
          </a:p>
          <a:p>
            <a:r>
              <a:rPr lang="en-US" dirty="0"/>
              <a:t>Implemented by any JPA framework by </a:t>
            </a:r>
            <a:r>
              <a:rPr lang="en-US" b="1" dirty="0">
                <a:solidFill>
                  <a:schemeClr val="bg1"/>
                </a:solidFill>
              </a:rPr>
              <a:t>inheriting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mapping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Entities</a:t>
            </a: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47BE8008-C912-487C-8559-E70BAF25E1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4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D50D485-F7F2-4091-B4EF-83394955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Inheritance Strategies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78E14D-96F8-49EB-A3B2-EC46E09333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8495" y="1155802"/>
            <a:ext cx="11804650" cy="5570537"/>
          </a:xfrm>
        </p:spPr>
        <p:txBody>
          <a:bodyPr/>
          <a:lstStyle/>
          <a:p>
            <a:r>
              <a:rPr lang="en-US" dirty="0"/>
              <a:t>Implemented by the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javax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persistence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.Inheritance</a:t>
            </a:r>
            <a:r>
              <a:rPr lang="en-US" sz="2800" b="1" dirty="0">
                <a:solidFill>
                  <a:srgbClr val="F3CD60"/>
                </a:solidFill>
                <a:latin typeface="Consolas" panose="020B0609020204030204" pitchFamily="49" charset="0"/>
              </a:rPr>
              <a:t> </a:t>
            </a:r>
            <a:r>
              <a:rPr lang="bg-BG" sz="2800" b="1" dirty="0" smtClean="0">
                <a:solidFill>
                  <a:srgbClr val="F3CD60"/>
                </a:solidFill>
                <a:latin typeface="Consolas" panose="020B0609020204030204" pitchFamily="49" charset="0"/>
              </a:rPr>
              <a:t/>
            </a:r>
            <a:br>
              <a:rPr lang="bg-BG" sz="2800" b="1" dirty="0" smtClean="0">
                <a:solidFill>
                  <a:srgbClr val="F3CD60"/>
                </a:solidFill>
                <a:latin typeface="Consolas" panose="020B0609020204030204" pitchFamily="49" charset="0"/>
              </a:rPr>
            </a:br>
            <a:r>
              <a:rPr lang="en-US" dirty="0" smtClean="0"/>
              <a:t>annotation</a:t>
            </a:r>
            <a:endParaRPr lang="en-US" dirty="0"/>
          </a:p>
          <a:p>
            <a:r>
              <a:rPr lang="en-US" dirty="0"/>
              <a:t>The following mapping strategies are used to map the entity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data </a:t>
            </a:r>
            <a:r>
              <a:rPr lang="en-US" dirty="0"/>
              <a:t>to the underlying database:</a:t>
            </a:r>
          </a:p>
          <a:p>
            <a:pPr lvl="1"/>
            <a:r>
              <a:rPr lang="en-US" dirty="0"/>
              <a:t>A single </a:t>
            </a:r>
            <a:r>
              <a:rPr lang="en-US" b="1" dirty="0">
                <a:solidFill>
                  <a:schemeClr val="bg1"/>
                </a:solidFill>
              </a:rPr>
              <a:t>table per class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hierarchy</a:t>
            </a:r>
          </a:p>
          <a:p>
            <a:pPr lvl="1"/>
            <a:r>
              <a:rPr lang="en-US" dirty="0"/>
              <a:t>A table per </a:t>
            </a:r>
            <a:r>
              <a:rPr lang="en-US" b="1" dirty="0">
                <a:solidFill>
                  <a:schemeClr val="bg1"/>
                </a:solidFill>
              </a:rPr>
              <a:t>concrete entity class</a:t>
            </a:r>
          </a:p>
          <a:p>
            <a:pPr lvl="1"/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" strategy – mapping common fields in a single table</a:t>
            </a:r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47BE8008-C912-487C-8559-E70BAF25E1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5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D50D485-F7F2-4091-B4EF-83394955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</a:t>
            </a:r>
            <a:r>
              <a:rPr lang="en-US" dirty="0" smtClean="0"/>
              <a:t>Class</a:t>
            </a:r>
            <a:r>
              <a:rPr lang="bg-BG" dirty="0" smtClean="0"/>
              <a:t> </a:t>
            </a:r>
            <a:r>
              <a:rPr lang="en-GB" dirty="0" smtClean="0"/>
              <a:t>Strategy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78E14D-96F8-49EB-A3B2-EC46E09333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9862" y="1150938"/>
            <a:ext cx="11804650" cy="55705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Table creation for each entity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table defined for each concrete class in the inheritance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Allows inheritance to be used in the object model, when it does not exist in the data model</a:t>
            </a:r>
          </a:p>
          <a:p>
            <a:pPr>
              <a:buClr>
                <a:schemeClr val="tx1"/>
              </a:buClr>
            </a:pPr>
            <a:r>
              <a:rPr lang="en-US" dirty="0"/>
              <a:t>Querying root or branch classes can be very difficult and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b="1" dirty="0" smtClean="0">
                <a:solidFill>
                  <a:schemeClr val="bg1"/>
                </a:solidFill>
              </a:rPr>
              <a:t>inefficient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47BE8008-C912-487C-8559-E70BAF25E1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7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</a:t>
            </a:r>
            <a:r>
              <a:rPr lang="en-US" dirty="0" smtClean="0"/>
              <a:t>Strategy</a:t>
            </a:r>
            <a:r>
              <a:rPr lang="en-US" dirty="0"/>
              <a:t>: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98612" y="2072552"/>
            <a:ext cx="9067800" cy="44044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@Entity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@Inheritance(strategy = InheritanceType.TABLE_PER_CLASS)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public abstract class Vehicle {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@Id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@GeneratedValue(strategy = GenerationType.TABLE)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private int id</a:t>
            </a:r>
            <a:r>
              <a:rPr lang="en-US" sz="2000" b="1" noProof="1" smtClean="0">
                <a:latin typeface="Consolas" panose="020B0609020204030204" pitchFamily="49" charset="0"/>
              </a:rPr>
              <a:t>;</a:t>
            </a:r>
            <a:endParaRPr lang="en-US" sz="2000" b="1" noProof="1">
              <a:latin typeface="Consolas" panose="020B0609020204030204" pitchFamily="49" charset="0"/>
            </a:endParaRP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@Basic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private String </a:t>
            </a:r>
            <a:r>
              <a:rPr lang="en-US" sz="2000" b="1" noProof="1" smtClean="0">
                <a:latin typeface="Consolas" panose="020B0609020204030204" pitchFamily="49" charset="0"/>
              </a:rPr>
              <a:t>type;</a:t>
            </a:r>
            <a:endParaRPr lang="en-US" sz="2000" b="1" noProof="1">
              <a:latin typeface="Consolas" panose="020B0609020204030204" pitchFamily="49" charset="0"/>
            </a:endParaRP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protected Vehicle() {}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protected Vehicle(String type) {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    </a:t>
            </a:r>
            <a:r>
              <a:rPr lang="en-US" sz="2000" b="1" noProof="1" smtClean="0">
                <a:latin typeface="Consolas" panose="020B0609020204030204" pitchFamily="49" charset="0"/>
              </a:rPr>
              <a:t>this.type </a:t>
            </a:r>
            <a:r>
              <a:rPr lang="en-US" sz="2000" b="1" noProof="1">
                <a:latin typeface="Consolas" panose="020B0609020204030204" pitchFamily="49" charset="0"/>
              </a:rPr>
              <a:t>= type;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 smtClean="0">
                <a:latin typeface="Consolas" panose="020B0609020204030204" pitchFamily="49" charset="0"/>
              </a:rPr>
              <a:t>}</a:t>
            </a:r>
            <a:r>
              <a:rPr lang="bg-BG" sz="2000" b="1" noProof="1" smtClean="0">
                <a:latin typeface="Consolas" panose="020B0609020204030204" pitchFamily="49" charset="0"/>
              </a:rPr>
              <a:t/>
            </a:r>
            <a:br>
              <a:rPr lang="bg-BG" sz="2000" b="1" noProof="1" smtClean="0">
                <a:latin typeface="Consolas" panose="020B0609020204030204" pitchFamily="49" charset="0"/>
              </a:rPr>
            </a:br>
            <a:r>
              <a:rPr lang="en-US" sz="2000" b="1" noProof="1" smtClean="0">
                <a:latin typeface="Consolas" panose="020B0609020204030204" pitchFamily="49" charset="0"/>
              </a:rPr>
              <a:t>}</a:t>
            </a:r>
            <a:endParaRPr lang="en-US" sz="2000" b="1" noProof="1">
              <a:latin typeface="Consolas" panose="020B0609020204030204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98612" y="1466644"/>
            <a:ext cx="90678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 algn="ctr"/>
            <a:r>
              <a:rPr lang="en-US" noProof="1"/>
              <a:t>Vehicle.java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151812" y="1913960"/>
            <a:ext cx="2383841" cy="456568"/>
          </a:xfrm>
          <a:prstGeom prst="wedgeRoundRectCallout">
            <a:avLst>
              <a:gd name="adj1" fmla="val -56128"/>
              <a:gd name="adj2" fmla="val 3799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 type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151812" y="3871599"/>
            <a:ext cx="3145841" cy="806354"/>
          </a:xfrm>
          <a:prstGeom prst="wedgeRoundRectCallout">
            <a:avLst>
              <a:gd name="adj1" fmla="val -54511"/>
              <a:gd name="adj2" fmla="val -5384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table generator is used for each table</a:t>
            </a:r>
          </a:p>
        </p:txBody>
      </p:sp>
    </p:spTree>
    <p:extLst>
      <p:ext uri="{BB962C8B-B14F-4D97-AF65-F5344CB8AC3E}">
        <p14:creationId xmlns:p14="http://schemas.microsoft.com/office/powerpoint/2010/main" val="144021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</a:t>
            </a:r>
            <a:r>
              <a:rPr lang="en-US" dirty="0" smtClean="0"/>
              <a:t>Strategy</a:t>
            </a:r>
            <a:r>
              <a:rPr lang="en-US" dirty="0"/>
              <a:t>: Example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48110" y="2315334"/>
            <a:ext cx="5564188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bg1"/>
                </a:solidFill>
              </a:rPr>
              <a:t>@Table(name = "bikes")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public class </a:t>
            </a:r>
            <a:r>
              <a:rPr lang="en-US" sz="1600" noProof="1">
                <a:solidFill>
                  <a:schemeClr val="bg1"/>
                </a:solidFill>
              </a:rPr>
              <a:t>Bike</a:t>
            </a:r>
            <a:r>
              <a:rPr lang="en-US" sz="1600" noProof="1">
                <a:solidFill>
                  <a:schemeClr val="tx1"/>
                </a:solidFill>
              </a:rPr>
              <a:t> extends </a:t>
            </a:r>
            <a:r>
              <a:rPr lang="en-US" sz="1600" noProof="1">
                <a:solidFill>
                  <a:schemeClr val="bg1"/>
                </a:solidFill>
              </a:rPr>
              <a:t>Vehicle</a:t>
            </a:r>
            <a:r>
              <a:rPr lang="en-US" sz="1600" noProof="1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private final static String </a:t>
            </a:r>
            <a:r>
              <a:rPr lang="en-US" sz="1600" noProof="1"/>
              <a:t>type</a:t>
            </a:r>
            <a:r>
              <a:rPr lang="en-US" sz="1600" noProof="1" smtClean="0">
                <a:solidFill>
                  <a:schemeClr val="tx1"/>
                </a:solidFill>
              </a:rPr>
              <a:t> </a:t>
            </a:r>
            <a:r>
              <a:rPr lang="en-US" sz="1600" noProof="1">
                <a:solidFill>
                  <a:schemeClr val="tx1"/>
                </a:solidFill>
              </a:rPr>
              <a:t>= "BIKE";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public Bike(){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    </a:t>
            </a:r>
            <a:r>
              <a:rPr lang="en-US" sz="1600" noProof="1" smtClean="0">
                <a:solidFill>
                  <a:schemeClr val="tx1"/>
                </a:solidFill>
              </a:rPr>
              <a:t>super(</a:t>
            </a:r>
            <a:r>
              <a:rPr lang="en-US" sz="1600" noProof="1"/>
              <a:t>type</a:t>
            </a:r>
            <a:r>
              <a:rPr lang="en-US" sz="1600" noProof="1" smtClean="0">
                <a:solidFill>
                  <a:schemeClr val="tx1"/>
                </a:solidFill>
              </a:rPr>
              <a:t>);</a:t>
            </a:r>
            <a:endParaRPr lang="en-US" sz="16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48110" y="1789448"/>
            <a:ext cx="556418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noProof="1"/>
              <a:t>Bike.java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189077" y="2315334"/>
            <a:ext cx="5564188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bg1"/>
                </a:solidFill>
              </a:rPr>
              <a:t>@Table(name = "cars")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public class </a:t>
            </a:r>
            <a:r>
              <a:rPr lang="en-US" sz="1600" noProof="1">
                <a:solidFill>
                  <a:schemeClr val="bg1"/>
                </a:solidFill>
              </a:rPr>
              <a:t>Car</a:t>
            </a:r>
            <a:r>
              <a:rPr lang="en-US" sz="1600" noProof="1">
                <a:solidFill>
                  <a:schemeClr val="tx1"/>
                </a:solidFill>
              </a:rPr>
              <a:t> extends </a:t>
            </a:r>
            <a:r>
              <a:rPr lang="en-US" sz="1600" noProof="1">
                <a:solidFill>
                  <a:schemeClr val="bg1"/>
                </a:solidFill>
              </a:rPr>
              <a:t>Vehicle</a:t>
            </a:r>
            <a:r>
              <a:rPr lang="en-US" sz="1600" noProof="1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private final static String </a:t>
            </a:r>
            <a:r>
              <a:rPr lang="en-US" sz="1600" noProof="1"/>
              <a:t>type</a:t>
            </a:r>
            <a:r>
              <a:rPr lang="en-US" sz="1600" noProof="1" smtClean="0">
                <a:solidFill>
                  <a:schemeClr val="tx1"/>
                </a:solidFill>
              </a:rPr>
              <a:t> </a:t>
            </a:r>
            <a:r>
              <a:rPr lang="en-US" sz="1600" noProof="1">
                <a:solidFill>
                  <a:schemeClr val="tx1"/>
                </a:solidFill>
              </a:rPr>
              <a:t>= "CAR";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public Car(){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    </a:t>
            </a:r>
            <a:r>
              <a:rPr lang="en-US" sz="1600" noProof="1" smtClean="0">
                <a:solidFill>
                  <a:schemeClr val="tx1"/>
                </a:solidFill>
              </a:rPr>
              <a:t>super(</a:t>
            </a:r>
            <a:r>
              <a:rPr lang="en-US" sz="1600" noProof="1"/>
              <a:t>type</a:t>
            </a:r>
            <a:r>
              <a:rPr lang="en-US" sz="1600" noProof="1" smtClean="0">
                <a:solidFill>
                  <a:schemeClr val="tx1"/>
                </a:solidFill>
              </a:rPr>
              <a:t>);</a:t>
            </a:r>
            <a:endParaRPr lang="en-US" sz="16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189077" y="1789448"/>
            <a:ext cx="556418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sz="2000" noProof="1"/>
              <a:t>Car.java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275012" y="2467769"/>
            <a:ext cx="1802599" cy="367092"/>
          </a:xfrm>
          <a:prstGeom prst="wedgeRoundRectCallout">
            <a:avLst>
              <a:gd name="adj1" fmla="val -60809"/>
              <a:gd name="adj2" fmla="val 1861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066212" y="2492616"/>
            <a:ext cx="1802599" cy="367092"/>
          </a:xfrm>
          <a:prstGeom prst="wedgeRoundRectCallout">
            <a:avLst>
              <a:gd name="adj1" fmla="val -60809"/>
              <a:gd name="adj2" fmla="val 1861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</a:p>
        </p:txBody>
      </p:sp>
    </p:spTree>
    <p:extLst>
      <p:ext uri="{BB962C8B-B14F-4D97-AF65-F5344CB8AC3E}">
        <p14:creationId xmlns:p14="http://schemas.microsoft.com/office/powerpoint/2010/main" val="182965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  <p:bldP spid="13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2115</Words>
  <Application>Microsoft Office PowerPoint</Application>
  <PresentationFormat>Custom</PresentationFormat>
  <Paragraphs>601</Paragraphs>
  <Slides>46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2_SoftUni3_1</vt:lpstr>
      <vt:lpstr>Hibernate (JPA) Code First Entity Relations</vt:lpstr>
      <vt:lpstr>Table of Content</vt:lpstr>
      <vt:lpstr>Questions</vt:lpstr>
      <vt:lpstr>PowerPoint Presentation</vt:lpstr>
      <vt:lpstr>Inheritance</vt:lpstr>
      <vt:lpstr>JPA Inheritance Strategies</vt:lpstr>
      <vt:lpstr>Table Per Class Strategy</vt:lpstr>
      <vt:lpstr>Table Per Class Strategy: Example</vt:lpstr>
      <vt:lpstr>Table Per Class Strategy: Example (2)</vt:lpstr>
      <vt:lpstr>Table Per Class Strategy: Example (3)</vt:lpstr>
      <vt:lpstr>Table Per Class Strategy: Conclusion</vt:lpstr>
      <vt:lpstr>Table Per Class: Joined</vt:lpstr>
      <vt:lpstr>Table Per Class Strategy: Example</vt:lpstr>
      <vt:lpstr>Table Per Class Strategy: Example (2)</vt:lpstr>
      <vt:lpstr>Table Per Class Strategy: Example (2)</vt:lpstr>
      <vt:lpstr>Table Per Class Strategy: Example (3)</vt:lpstr>
      <vt:lpstr>Results - Joined Strategy</vt:lpstr>
      <vt:lpstr>Results - Joined Strategy</vt:lpstr>
      <vt:lpstr>Table Per Class: Single Table</vt:lpstr>
      <vt:lpstr>Table Per Class strategy: Example</vt:lpstr>
      <vt:lpstr>Table Per Class strategy: Example (2)</vt:lpstr>
      <vt:lpstr>Table Per Class strategy: Example (2)</vt:lpstr>
      <vt:lpstr>Table Per Class strategy: Example (3)</vt:lpstr>
      <vt:lpstr>Results - Joined strategy</vt:lpstr>
      <vt:lpstr>PowerPoint Presentation</vt:lpstr>
      <vt:lpstr>Database Relationships</vt:lpstr>
      <vt:lpstr>One-To-One - Unidirectional</vt:lpstr>
      <vt:lpstr>One-To-One - Unidirectional</vt:lpstr>
      <vt:lpstr>One-To-One - Bidirectional</vt:lpstr>
      <vt:lpstr>One-To-One - Bidirectional</vt:lpstr>
      <vt:lpstr>Many-To-One - Unidirectional</vt:lpstr>
      <vt:lpstr>Many-To-One - Unidirectional</vt:lpstr>
      <vt:lpstr>One-To-Many - Bidirectional</vt:lpstr>
      <vt:lpstr>One-To-Many - Bidirectional</vt:lpstr>
      <vt:lpstr>Many-To-Many - Unidirectional</vt:lpstr>
      <vt:lpstr>Many-To-Many - Bidirectional</vt:lpstr>
      <vt:lpstr>Lazy Loading - Fetch Types</vt:lpstr>
      <vt:lpstr>Fetching Strategies</vt:lpstr>
      <vt:lpstr>Cascading</vt:lpstr>
      <vt:lpstr>Cascading 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/>
  <cp:keywords>softuni, databases, hibernate, ef, ORM, JDBC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2019-06-20T09:44:29Z</dcterms:modified>
  <cp:category>https://softuni.bg/trainings/1444/databases-advanced-hibernate-october-2016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