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12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44FCAF0-D88E-42A2-A1CF-06D7637B371E}">
          <p14:sldIdLst>
            <p14:sldId id="256"/>
            <p14:sldId id="257"/>
            <p14:sldId id="258"/>
          </p14:sldIdLst>
        </p14:section>
        <p14:section name="JDBC Essentials" id="{DE78906B-B06C-4DAA-B051-EABEEC1ED43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Statements" id="{DD523300-40B1-4418-AE18-F41AAD81314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dvanced Concepts" id="{B68586E8-4C99-42A3-BC0B-2B3563AD6474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0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46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 Model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29570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4285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2283580"/>
            <a:ext cx="9906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&lt;version&gt;5.4.22.Final&lt;/version&gt;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bg-BG" noProof="1"/>
              <a:t>8</a:t>
            </a:r>
            <a:r>
              <a:rPr lang="en-US" noProof="1"/>
              <a:t>.0.21&lt;/version&gt;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9200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0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8600" y="1135246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000" dirty="0"/>
              <a:t>tag</a:t>
            </a:r>
            <a:r>
              <a:rPr lang="bg-BG" sz="3000" dirty="0"/>
              <a:t>:</a:t>
            </a:r>
            <a:endParaRPr lang="en-US" sz="3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Hibernate Framework</a:t>
            </a:r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08" y="1371958"/>
            <a:ext cx="2731924" cy="2253837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Mapping Java Classes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or by using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6" y="3968168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9" y="1116780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Pom.xml explain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4232" y="2372988"/>
            <a:ext cx="9635304" cy="4276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…</a:t>
            </a:r>
          </a:p>
          <a:p>
            <a:pPr lvl="1"/>
            <a:r>
              <a:rPr lang="en-US" sz="1800" noProof="1"/>
              <a:t> 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            &lt;version&gt;5.4.22.Final&lt;/version&gt;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            &lt;version&gt;8.0.21&lt;/version&gt;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4232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9521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4121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204" y="1744236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6204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0900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9600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46147" y="59436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1886339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0" y="2977130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1008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6414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6414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7804" y="2207380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7804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2500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5902" y="2209800"/>
            <a:ext cx="7529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int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</a:t>
            </a:r>
            <a:r>
              <a:rPr lang="en-US" dirty="0" err="1"/>
              <a:t>LocalDate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registrationDate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// Constructor, getters and setters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Maven.</a:t>
            </a:r>
          </a:p>
          <a:p>
            <a:r>
              <a:rPr lang="en-US" sz="3400" dirty="0"/>
              <a:t>Hibernate Framework.</a:t>
            </a:r>
          </a:p>
          <a:p>
            <a:r>
              <a:rPr lang="en-US" sz="3400" dirty="0"/>
              <a:t>Java Persistence 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0600" y="1921698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3619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4" y="2588380"/>
            <a:ext cx="111251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    &lt;property name="</a:t>
            </a:r>
            <a:r>
              <a:rPr lang="en-US" noProof="1">
                <a:solidFill>
                  <a:schemeClr val="bg1"/>
                </a:solidFill>
              </a:rPr>
              <a:t>registrationDate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registration_date</a:t>
            </a:r>
            <a:r>
              <a:rPr lang="en-US" noProof="1"/>
              <a:t>"/&gt;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4" y="2073641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80667" y="2763164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1737886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984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5501193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7426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3866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Save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887944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session.beginTransaction();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}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3800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6798" y="2180130"/>
            <a:ext cx="110490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r>
              <a:rPr lang="en-US" noProof="1"/>
              <a:t>	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</a:t>
            </a:r>
            <a:r>
              <a:rPr lang="en-US" noProof="1"/>
              <a:t>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6798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1000" y="42672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40698" y="1718213"/>
            <a:ext cx="92964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// 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	List&lt;Student&gt; studentList = </a:t>
            </a:r>
          </a:p>
          <a:p>
            <a:pPr lvl="1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createQuery</a:t>
            </a:r>
            <a:r>
              <a:rPr lang="en-US" noProof="1"/>
              <a:t>("FROM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" ,							 Student.class).list();</a:t>
            </a:r>
          </a:p>
          <a:p>
            <a:pPr lvl="1"/>
            <a:r>
              <a:rPr lang="en-US" noProof="1"/>
              <a:t>        for (Student student : studentList) {</a:t>
            </a:r>
          </a:p>
          <a:p>
            <a:pPr lvl="1"/>
            <a:r>
              <a:rPr lang="en-US" noProof="1"/>
              <a:t>            System.out.println(student.getId());</a:t>
            </a:r>
          </a:p>
          <a:p>
            <a:pPr lvl="1"/>
            <a:r>
              <a:rPr lang="en-US" noProof="1"/>
              <a:t>        }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40698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76000" y="3069000"/>
            <a:ext cx="2590800" cy="440242"/>
          </a:xfrm>
          <a:prstGeom prst="wedgeRoundRectCallout">
            <a:avLst>
              <a:gd name="adj1" fmla="val -26270"/>
              <a:gd name="adj2" fmla="val 74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Querying Language –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1952" y="178401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1952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1952" y="3639266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1952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5604" y="5393620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5604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1651645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public static void main(String[] args)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//…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session.beginTransaction();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CriteriaBuilder</a:t>
            </a:r>
            <a:r>
              <a:rPr lang="en-US" sz="2000" noProof="1">
                <a:solidFill>
                  <a:srgbClr val="234465"/>
                </a:solidFill>
              </a:rPr>
              <a:t> builder = session.getCriteriaBuilder();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Root</a:t>
            </a:r>
            <a:r>
              <a:rPr lang="en-US" sz="2000" noProof="1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criteria.select(r).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List&lt;Student&gt; studentList = 	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for (Student student : studentList)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    System.out.println(student.getName());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}</a:t>
            </a:r>
          </a:p>
          <a:p>
            <a:pPr lvl="1">
              <a:defRPr/>
            </a:pPr>
            <a:endParaRPr lang="en-US" sz="2000" noProof="1">
              <a:solidFill>
                <a:srgbClr val="234465"/>
              </a:solidFill>
            </a:endParaRP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session.getTransaction().commit();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session.close();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noProof="1">
                <a:solidFill>
                  <a:srgbClr val="234465"/>
                </a:solidFill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392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 list of objects by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8070" y="5486401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98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</a:t>
            </a:r>
            <a:br>
              <a:rPr lang="en-US" sz="3600" dirty="0"/>
            </a:br>
            <a:r>
              <a:rPr lang="en-US" sz="3600" dirty="0"/>
              <a:t>   for Java (</a:t>
            </a:r>
            <a:r>
              <a:rPr lang="en-US" sz="3600" b="1" dirty="0">
                <a:solidFill>
                  <a:schemeClr val="bg1"/>
                </a:solidFill>
              </a:rPr>
              <a:t>official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br>
              <a:rPr lang="en-US" sz="3200" dirty="0">
                <a:solidFill>
                  <a:srgbClr val="F3CD60"/>
                </a:solidFill>
              </a:rPr>
            </a:br>
            <a:r>
              <a:rPr lang="en-US" sz="3200" dirty="0">
                <a:solidFill>
                  <a:srgbClr val="F3CD60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etc.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94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2054530" cy="165825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0937" y="1788276"/>
            <a:ext cx="9582174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int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"birth_date")</a:t>
            </a:r>
          </a:p>
          <a:p>
            <a:pPr lvl="1"/>
            <a:r>
              <a:rPr lang="en-US" sz="2400" noProof="1"/>
              <a:t>    private Date birthDate;</a:t>
            </a:r>
          </a:p>
          <a:p>
            <a:pPr lvl="1"/>
            <a:r>
              <a:rPr lang="en-US" sz="2400" noProof="1"/>
              <a:t>    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0937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6937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2112" y="2609610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1720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8061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5137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870897" y="5302991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br>
              <a:rPr lang="en-US" dirty="0"/>
            </a:br>
            <a:r>
              <a:rPr lang="en-US" dirty="0"/>
              <a:t>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br>
              <a:rPr lang="en-US" dirty="0"/>
            </a:br>
            <a:r>
              <a:rPr lang="en-US" dirty="0"/>
              <a:t>attribute 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5908" y="1758880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5908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&lt;groupId&gt;org.eclipse.persistence&lt;/groupId&gt;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en-US" noProof="1">
                <a:solidFill>
                  <a:schemeClr val="bg1"/>
                </a:solidFill>
              </a:rPr>
              <a:t>2.2.0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en-US" noProof="1">
                <a:solidFill>
                  <a:schemeClr val="bg1"/>
                </a:solidFill>
              </a:rPr>
              <a:t>5.4.22.Final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    	   &lt;dependency&gt;</a:t>
            </a:r>
          </a:p>
          <a:p>
            <a:pPr lvl="1"/>
            <a:r>
              <a:rPr lang="en-US" noProof="1"/>
              <a:t>		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en-US" noProof="1">
                <a:solidFill>
                  <a:schemeClr val="bg1"/>
                </a:solidFill>
              </a:rPr>
              <a:t>8.0.21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2069516"/>
            <a:ext cx="10655092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5240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value="org.hibernate.dialect.MySQL8Dialect"/&gt;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value="update"/&gt;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&lt;/properties&gt;</a:t>
            </a:r>
          </a:p>
          <a:p>
            <a:pPr lvl="1"/>
            <a:r>
              <a:rPr lang="en-US" sz="2200" noProof="1"/>
              <a:t>   &lt;/persistence-unit&gt;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Maven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0" cy="2819400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Project Management and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314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Student("Teo", new Date());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314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61053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30145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5252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9602" y="1377634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2" y="3020661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61053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9602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7501" y="2596410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7500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4200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3185" y="2205443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4689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2252" y="3235637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00" y="5446674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3185" y="4997681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5989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7406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7690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4922" y="2300708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646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3189" y="2751837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5668" y="5187975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50285" y="5363749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3001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4545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7246" y="3760595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2764" y="5049753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77" y="5003219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5737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5737" y="3668860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8038" y="2176888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7566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7311" y="4287945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6316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60553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8160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4783" y="4352556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6223" y="2185253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8233" y="521809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2212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2383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3134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7934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7832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66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88" y="472107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62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404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4181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1783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8156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50939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br>
              <a:rPr lang="en-US" dirty="0"/>
            </a:br>
            <a:r>
              <a:rPr lang="en-US" dirty="0"/>
              <a:t>(SQL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br>
              <a:rPr lang="en-US" dirty="0"/>
            </a:br>
            <a:r>
              <a:rPr lang="en-US" dirty="0"/>
              <a:t>(SQL 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br>
              <a:rPr lang="en-US" dirty="0"/>
            </a:br>
            <a:r>
              <a:rPr lang="en-US" dirty="0"/>
              <a:t>(SQL SELECT by primary key)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615" y="1148311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2689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578959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2104876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4000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4419600"/>
            <a:ext cx="22098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8822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entity.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512" y="3733801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>
                <a:solidFill>
                  <a:schemeClr val="bg1"/>
                </a:solidFill>
              </a:rPr>
              <a:t>XMLs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tool.</a:t>
            </a: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it's 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b="1" dirty="0">
                <a:solidFill>
                  <a:schemeClr val="bg1"/>
                </a:solidFill>
              </a:rPr>
              <a:t>Java libraries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</a:t>
            </a:r>
            <a:br>
              <a:rPr lang="en-US" sz="3000" dirty="0"/>
            </a:br>
            <a:r>
              <a:rPr lang="en-US" sz="3000" dirty="0"/>
              <a:t>stored in a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4" y="5486401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– Creating a Maven Project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panel: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0" y="1764000"/>
            <a:ext cx="8775000" cy="476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078206"/>
            <a:ext cx="9844210" cy="385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6000" y="3390914"/>
            <a:ext cx="2253600" cy="440242"/>
          </a:xfrm>
          <a:prstGeom prst="wedgeRoundRectCallout">
            <a:avLst>
              <a:gd name="adj1" fmla="val -42665"/>
              <a:gd name="adj2" fmla="val 1122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36000" y="2129880"/>
            <a:ext cx="2253600" cy="440242"/>
          </a:xfrm>
          <a:prstGeom prst="wedgeRoundRectCallout">
            <a:avLst>
              <a:gd name="adj1" fmla="val -39835"/>
              <a:gd name="adj2" fmla="val 1087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36000" y="5510691"/>
            <a:ext cx="2253600" cy="440242"/>
          </a:xfrm>
          <a:prstGeom prst="wedgeRoundRectCallout">
            <a:avLst>
              <a:gd name="adj1" fmla="val -63732"/>
              <a:gd name="adj2" fmla="val -600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9125B9C-992F-4833-AA94-6BEF36C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17834"/>
            <a:ext cx="4746678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(3)</a:t>
            </a:r>
            <a:endParaRPr lang="bg-B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D4A79-14E9-4118-AE52-9B374EE1EC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6827909" cy="5478462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sz="3200" b="1" dirty="0">
                <a:solidFill>
                  <a:schemeClr val="bg1"/>
                </a:solidFill>
              </a:rPr>
              <a:t>project name </a:t>
            </a:r>
            <a:r>
              <a:rPr lang="en-US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location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7229D4-C3F9-4C3A-BBF2-1158044589F6}"/>
              </a:ext>
            </a:extLst>
          </p:cNvPr>
          <p:cNvSpPr txBox="1">
            <a:spLocks/>
          </p:cNvSpPr>
          <p:nvPr/>
        </p:nvSpPr>
        <p:spPr>
          <a:xfrm>
            <a:off x="6629401" y="1150940"/>
            <a:ext cx="5351323" cy="51903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200" b="1" dirty="0">
                <a:solidFill>
                  <a:schemeClr val="bg1"/>
                </a:solidFill>
              </a:rPr>
              <a:t>auto-import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AF3B1CE-76C1-4398-BF97-CE0E37F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61" y="2117834"/>
            <a:ext cx="456445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1943" y="1151121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odel(</a:t>
            </a:r>
            <a:r>
              <a:rPr lang="en-US" sz="3200" b="1" dirty="0">
                <a:solidFill>
                  <a:schemeClr val="bg1"/>
                </a:solidFill>
              </a:rPr>
              <a:t>POM</a:t>
            </a:r>
            <a:r>
              <a:rPr lang="en-US" sz="3200" dirty="0"/>
              <a:t>) is the fundamental unit of work in Maven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8955" y="375451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3664</Words>
  <Application>Microsoft Office PowerPoint</Application>
  <PresentationFormat>Широк екран</PresentationFormat>
  <Paragraphs>579</Paragraphs>
  <Slides>52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Hibernate Introduction</vt:lpstr>
      <vt:lpstr>Table of Contents</vt:lpstr>
      <vt:lpstr>Questions</vt:lpstr>
      <vt:lpstr>Maven</vt:lpstr>
      <vt:lpstr>Maven Overview</vt:lpstr>
      <vt:lpstr>Setup – Creating a Maven Project</vt:lpstr>
      <vt:lpstr>Setup (2)</vt:lpstr>
      <vt:lpstr>Setup (3)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– HQL</vt:lpstr>
      <vt:lpstr>Hibernate Retrieve Data by Criteria</vt:lpstr>
      <vt:lpstr>Java Persistence API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50</cp:revision>
  <dcterms:created xsi:type="dcterms:W3CDTF">2018-05-23T13:08:44Z</dcterms:created>
  <dcterms:modified xsi:type="dcterms:W3CDTF">2020-10-26T13:54:55Z</dcterms:modified>
  <cp:category>https://softuni.bg/trainings/1444/databases-advanced-hibernate-october-2016</cp:category>
</cp:coreProperties>
</file>