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420" r:id="rId17"/>
    <p:sldId id="415" r:id="rId18"/>
    <p:sldId id="418" r:id="rId19"/>
    <p:sldId id="546" r:id="rId20"/>
    <p:sldId id="486" r:id="rId21"/>
    <p:sldId id="544" r:id="rId22"/>
    <p:sldId id="578" r:id="rId23"/>
    <p:sldId id="579" r:id="rId24"/>
    <p:sldId id="581" r:id="rId25"/>
    <p:sldId id="439" r:id="rId26"/>
    <p:sldId id="523" r:id="rId27"/>
    <p:sldId id="442" r:id="rId28"/>
    <p:sldId id="600" r:id="rId29"/>
    <p:sldId id="584" r:id="rId30"/>
    <p:sldId id="524" r:id="rId31"/>
    <p:sldId id="450" r:id="rId32"/>
    <p:sldId id="448" r:id="rId33"/>
    <p:sldId id="580" r:id="rId34"/>
    <p:sldId id="401" r:id="rId35"/>
    <p:sldId id="585" r:id="rId36"/>
    <p:sldId id="575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C0F00-F2B8-4B62-AC5D-0C1371CFA553}">
          <p14:sldIdLst>
            <p14:sldId id="274"/>
            <p14:sldId id="276"/>
          </p14:sldIdLst>
        </p14:section>
        <p14:section name="Recap" id="{5B44DF1D-3C99-457F-98DC-C9619B1E9E50}">
          <p14:sldIdLst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Conditional Iterative Statement" id="{EC722AF6-C869-4D3C-BC9F-D853BA99C288}">
          <p14:sldIdLst>
            <p14:sldId id="420"/>
            <p14:sldId id="415"/>
            <p14:sldId id="418"/>
            <p14:sldId id="546"/>
            <p14:sldId id="486"/>
            <p14:sldId id="544"/>
            <p14:sldId id="578"/>
            <p14:sldId id="579"/>
            <p14:sldId id="581"/>
            <p14:sldId id="439"/>
            <p14:sldId id="523"/>
            <p14:sldId id="442"/>
          </p14:sldIdLst>
        </p14:section>
        <p14:section name="Manipulating Text" id="{BC5E793E-ED9C-4F51-B300-9E93ADC43CB0}">
          <p14:sldIdLst>
            <p14:sldId id="600"/>
            <p14:sldId id="584"/>
            <p14:sldId id="524"/>
            <p14:sldId id="450"/>
            <p14:sldId id="448"/>
            <p14:sldId id="580"/>
            <p14:sldId id="401"/>
            <p14:sldId id="585"/>
            <p14:sldId id="57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8" d="100"/>
          <a:sy n="58" d="100"/>
        </p:scale>
        <p:origin x="56" y="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F514F5-1550-4C1A-9614-CC90323325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60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4A6418-9E9A-489A-9690-2D96F405B3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29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95F6AF-077D-4C28-A459-978CBB90B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378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DAE915-74B6-4DBA-B0F8-8D65CCE4E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916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D5DE63-8108-405A-BD64-8943DE92A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013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B2B6E2-B87A-419E-9C2F-7E087958D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3657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3ADD8C-67CC-4F0C-8DB2-9FF47D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61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7362A4-C7D7-4631-948A-5A293CF838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341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5395054-389D-41B2-BC4E-3D6E0D6FAC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072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1DAC683-3D4E-4591-BF86-9CE8AACBB1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3993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1A15A-A7F7-40E3-87D1-9E8AE1BDB8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FB0B85-AED9-48B2-8DDF-D79A40806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97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C978FA-DA31-465A-AFA4-2DBF328EF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598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EAF831-4504-4A7C-B19F-D015107E91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495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03ECFF-BC57-4624-92F7-8F672089B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584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9C7112-A0AB-4C8F-A929-1A5D5CF15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033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95F93-D6AB-4CAE-945B-65D7C3D57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41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25C00-AA4C-4771-8D54-1BB703739D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70B8A-6798-4427-8C64-D926C0FEC7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821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444972-2B84-4693-ABE6-0F381AFF40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735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6.gif"/><Relationship Id="rId4" Type="http://schemas.openxmlformats.org/officeDocument/2006/relationships/image" Target="../media/image43.jpeg"/><Relationship Id="rId9" Type="http://schemas.openxmlformats.org/officeDocument/2006/relationships/hyperlink" Target="https://www.lukanet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For-loop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Conditional Iterative Statement (loop)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741"/>
            <a:ext cx="3289840" cy="444793"/>
          </a:xfrm>
        </p:spPr>
        <p:txBody>
          <a:bodyPr/>
          <a:lstStyle/>
          <a:p>
            <a:r>
              <a:rPr lang="en-US" sz="2400" noProof="1"/>
              <a:t>Training Team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3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6600362" cy="329658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printf("Larger than 1\n");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printf("Less than 101\n");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printf("Equal to 101\n");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3DC1BFB-C356-48E2-9F99-7E267AFA16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4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6600362" cy="329658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printf("Larger than 1\n");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printf("Less than 101\n");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printf("Equal to 101\n");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5E9B48C-1B59-4422-931E-BA02975A19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272" y="2708590"/>
            <a:ext cx="6751352" cy="3388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</a:t>
            </a:r>
            <a:r>
              <a:rPr lang="en-US" sz="2000" dirty="0" err="1"/>
              <a:t>strcmp</a:t>
            </a:r>
            <a:r>
              <a:rPr lang="en-US" sz="2000" dirty="0"/>
              <a:t>(role, "Administrator")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if(</a:t>
            </a:r>
            <a:r>
              <a:rPr lang="en-US" sz="2000" dirty="0" err="1"/>
              <a:t>strcmp</a:t>
            </a:r>
            <a:r>
              <a:rPr lang="en-US" sz="2000" dirty="0"/>
              <a:t>(password,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printf("Welcome!\n");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A44E151-F596-4FE1-B007-FC81A57E95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8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272" y="2708590"/>
            <a:ext cx="6751352" cy="3388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</a:t>
            </a:r>
            <a:r>
              <a:rPr lang="en-US" sz="2000" dirty="0" err="1"/>
              <a:t>strcmp</a:t>
            </a:r>
            <a:r>
              <a:rPr lang="en-US" sz="2000" dirty="0"/>
              <a:t>(role, "Administrator")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if(</a:t>
            </a:r>
            <a:r>
              <a:rPr lang="en-US" sz="2000" dirty="0" err="1"/>
              <a:t>strcmp</a:t>
            </a:r>
            <a:r>
              <a:rPr lang="en-US" sz="2000" dirty="0"/>
              <a:t>(password,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printf("Welcome!\n");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73BAD12-5CED-4DD9-BBB1-A9C76633A8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272" y="2708590"/>
            <a:ext cx="6751352" cy="3388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</a:t>
            </a:r>
            <a:r>
              <a:rPr lang="en-US" sz="2000" dirty="0" err="1"/>
              <a:t>strcmp</a:t>
            </a:r>
            <a:r>
              <a:rPr lang="en-US" sz="2000" dirty="0"/>
              <a:t>(role,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if(</a:t>
            </a:r>
            <a:r>
              <a:rPr lang="en-US" sz="2000" dirty="0" err="1"/>
              <a:t>strcmp</a:t>
            </a:r>
            <a:r>
              <a:rPr lang="en-US" sz="2000" dirty="0"/>
              <a:t>(password,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printf("Welcome!\n");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2D7AD41-2A20-4BCF-B419-8CC861549A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3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272" y="2708590"/>
            <a:ext cx="6751352" cy="338878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const</a:t>
            </a:r>
            <a:r>
              <a:rPr lang="en-US" sz="2000" dirty="0"/>
              <a:t> char*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</a:t>
            </a:r>
            <a:r>
              <a:rPr lang="en-US" sz="2000" dirty="0" err="1"/>
              <a:t>strcmp</a:t>
            </a:r>
            <a:r>
              <a:rPr lang="en-US" sz="2000" dirty="0"/>
              <a:t>(role,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if(</a:t>
            </a:r>
            <a:r>
              <a:rPr lang="en-US" sz="2000" dirty="0" err="1"/>
              <a:t>strcmp</a:t>
            </a:r>
            <a:r>
              <a:rPr lang="en-US" sz="2000" dirty="0"/>
              <a:t>(password, "SoftUni")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printf("Welcome!\n");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F602B55-4A4C-41F6-9351-7E229AE53C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DE1E-1312-446D-B349-459B5C1E7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Iterative Statement</a:t>
            </a:r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B8FE704-5D2B-46CB-991D-5982752C30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For-loop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36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for certain conditions and then </a:t>
            </a:r>
            <a:r>
              <a:rPr lang="en-US" b="1" dirty="0">
                <a:solidFill>
                  <a:schemeClr val="bg1"/>
                </a:solidFill>
              </a:rPr>
              <a:t>repeatedly           execute </a:t>
            </a:r>
            <a:r>
              <a:rPr lang="en-US" dirty="0"/>
              <a:t>a block of code as long as those </a:t>
            </a:r>
            <a:r>
              <a:rPr lang="en-US" b="1" dirty="0">
                <a:solidFill>
                  <a:schemeClr val="bg1"/>
                </a:solidFill>
              </a:rPr>
              <a:t>conditions are met</a:t>
            </a:r>
            <a:r>
              <a:rPr lang="en-US" dirty="0"/>
              <a:t>.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For-loop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4974" y="3467879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printf("%d\n",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2001" y="2522043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Keyword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62400" y="2521153"/>
            <a:ext cx="2209800" cy="879550"/>
          </a:xfrm>
          <a:prstGeom prst="wedgeRoundRectCallout">
            <a:avLst>
              <a:gd name="adj1" fmla="val -26253"/>
              <a:gd name="adj2" fmla="val 939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Variable (counter)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957555" y="2523612"/>
            <a:ext cx="1981200" cy="878660"/>
          </a:xfrm>
          <a:prstGeom prst="wedgeRoundRectCallout">
            <a:avLst>
              <a:gd name="adj1" fmla="val -91173"/>
              <a:gd name="adj2" fmla="val 685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Condition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005192"/>
            <a:ext cx="3657600" cy="1668833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Ensure each iteration has a unique counter value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5093263"/>
            <a:ext cx="2743200" cy="926029"/>
          </a:xfrm>
          <a:prstGeom prst="wedgeRoundRectCallout">
            <a:avLst>
              <a:gd name="adj1" fmla="val -34333"/>
              <a:gd name="adj2" fmla="val -973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Code block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67860" y="4026758"/>
            <a:ext cx="3680541" cy="5482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46DEE53-49E8-4C78-AB31-4BDEABFC4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3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Print the numbers from 1 to 100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Each number should be on a new line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r>
              <a:rPr lang="bg-BG" dirty="0"/>
              <a:t> </a:t>
            </a:r>
            <a:r>
              <a:rPr lang="en-US" dirty="0"/>
              <a:t>from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100 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3760791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1D4A2E-5410-428C-9D92-33A570E7A33A}"/>
              </a:ext>
            </a:extLst>
          </p:cNvPr>
          <p:cNvGrpSpPr/>
          <p:nvPr/>
        </p:nvGrpSpPr>
        <p:grpSpPr>
          <a:xfrm>
            <a:off x="2165964" y="2667000"/>
            <a:ext cx="1591782" cy="579642"/>
            <a:chOff x="1998659" y="2457336"/>
            <a:chExt cx="1484318" cy="6235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0FDD4-0223-4647-B89A-E5BA68060392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4F869F-546F-445E-A986-98237F5A48A0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F075D8-CE11-4B85-B78C-0C3A60531447}"/>
              </a:ext>
            </a:extLst>
          </p:cNvPr>
          <p:cNvGrpSpPr/>
          <p:nvPr/>
        </p:nvGrpSpPr>
        <p:grpSpPr>
          <a:xfrm>
            <a:off x="2220312" y="3576011"/>
            <a:ext cx="1485907" cy="944561"/>
            <a:chOff x="2014345" y="3870685"/>
            <a:chExt cx="1485907" cy="944561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8AEBAE9-8933-4839-AA34-9FCBF208B038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851558-BEB1-4865-BBFF-1F92BAFD966E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192FF9-0DCC-43AB-9934-2089B94B4303}"/>
              </a:ext>
            </a:extLst>
          </p:cNvPr>
          <p:cNvCxnSpPr/>
          <p:nvPr/>
        </p:nvCxnSpPr>
        <p:spPr>
          <a:xfrm>
            <a:off x="2952057" y="3251082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0AD984-A92C-4777-9775-C87DEC80535D}"/>
              </a:ext>
            </a:extLst>
          </p:cNvPr>
          <p:cNvCxnSpPr>
            <a:cxnSpLocks/>
          </p:cNvCxnSpPr>
          <p:nvPr/>
        </p:nvCxnSpPr>
        <p:spPr>
          <a:xfrm flipV="1">
            <a:off x="3708421" y="4037186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BBFB9E1-6816-4742-8135-8B198357F736}"/>
              </a:ext>
            </a:extLst>
          </p:cNvPr>
          <p:cNvSpPr/>
          <p:nvPr/>
        </p:nvSpPr>
        <p:spPr bwMode="auto">
          <a:xfrm>
            <a:off x="4307167" y="3746763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E8C6712-6655-4BB1-8070-359CECBD760E}"/>
              </a:ext>
            </a:extLst>
          </p:cNvPr>
          <p:cNvSpPr/>
          <p:nvPr/>
        </p:nvSpPr>
        <p:spPr bwMode="auto">
          <a:xfrm>
            <a:off x="2130563" y="4916190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19F64B-5FD6-4042-9E48-DAC58DD8C61A}"/>
              </a:ext>
            </a:extLst>
          </p:cNvPr>
          <p:cNvCxnSpPr/>
          <p:nvPr/>
        </p:nvCxnSpPr>
        <p:spPr>
          <a:xfrm>
            <a:off x="2966298" y="452199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D2BFA6-0903-4135-A14C-F2B8EFC82846}"/>
              </a:ext>
            </a:extLst>
          </p:cNvPr>
          <p:cNvCxnSpPr>
            <a:cxnSpLocks/>
            <a:stCxn id="19" idx="5"/>
            <a:endCxn id="14" idx="1"/>
          </p:cNvCxnSpPr>
          <p:nvPr/>
        </p:nvCxnSpPr>
        <p:spPr>
          <a:xfrm rot="10800000" flipH="1">
            <a:off x="2203017" y="4048291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24AE43DB-BA3F-42DB-9D7E-2AE88A023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73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the lowercase letters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order from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Latin Letters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E3637-FF74-4E40-A1C1-79EA35A67CCF}"/>
              </a:ext>
            </a:extLst>
          </p:cNvPr>
          <p:cNvGrpSpPr/>
          <p:nvPr/>
        </p:nvGrpSpPr>
        <p:grpSpPr>
          <a:xfrm>
            <a:off x="4495803" y="2675951"/>
            <a:ext cx="1841977" cy="604049"/>
            <a:chOff x="4583128" y="2707280"/>
            <a:chExt cx="1831995" cy="7675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EE9F28-E421-47A7-BDD7-4CBAFB8FE7FE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7F1927-7F25-4168-8CC1-6B2DDAA26EBB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76751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C46A2-EFE3-402F-80C2-36646FC80DCC}"/>
              </a:ext>
            </a:extLst>
          </p:cNvPr>
          <p:cNvGrpSpPr/>
          <p:nvPr/>
        </p:nvGrpSpPr>
        <p:grpSpPr>
          <a:xfrm>
            <a:off x="4394588" y="3655144"/>
            <a:ext cx="1894080" cy="1280701"/>
            <a:chOff x="4494212" y="4103736"/>
            <a:chExt cx="1894080" cy="1280701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FEF688FE-9FD7-45BA-A8F8-5EF3774B9CC8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4C3C5-7661-46CC-BDA3-3494AD707B25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52AAD-7323-43B9-AE2E-6046CE733909}"/>
              </a:ext>
            </a:extLst>
          </p:cNvPr>
          <p:cNvCxnSpPr/>
          <p:nvPr/>
        </p:nvCxnSpPr>
        <p:spPr>
          <a:xfrm>
            <a:off x="5255699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C09DAA-6132-43A0-830C-81004F2DFD0A}"/>
              </a:ext>
            </a:extLst>
          </p:cNvPr>
          <p:cNvCxnSpPr/>
          <p:nvPr/>
        </p:nvCxnSpPr>
        <p:spPr>
          <a:xfrm>
            <a:off x="5275533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B3409BDF-68B3-4FC9-A935-7D053C34233B}"/>
              </a:ext>
            </a:extLst>
          </p:cNvPr>
          <p:cNvSpPr/>
          <p:nvPr/>
        </p:nvSpPr>
        <p:spPr bwMode="auto">
          <a:xfrm>
            <a:off x="4225349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35DC7F24-46C8-49A8-8E03-972FEB7C4787}"/>
              </a:ext>
            </a:extLst>
          </p:cNvPr>
          <p:cNvCxnSpPr>
            <a:cxnSpLocks/>
            <a:stCxn id="35" idx="5"/>
          </p:cNvCxnSpPr>
          <p:nvPr/>
        </p:nvCxnSpPr>
        <p:spPr>
          <a:xfrm rot="10800000" flipH="1">
            <a:off x="4296690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79FECF-61DB-41B0-84EE-80C1B362BF63}"/>
              </a:ext>
            </a:extLst>
          </p:cNvPr>
          <p:cNvSpPr txBox="1"/>
          <p:nvPr/>
        </p:nvSpPr>
        <p:spPr>
          <a:xfrm>
            <a:off x="5984099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4F4820-6CA0-4BA2-A982-6720B2D42009}"/>
              </a:ext>
            </a:extLst>
          </p:cNvPr>
          <p:cNvCxnSpPr>
            <a:cxnSpLocks/>
          </p:cNvCxnSpPr>
          <p:nvPr/>
        </p:nvCxnSpPr>
        <p:spPr>
          <a:xfrm flipV="1">
            <a:off x="6146024" y="4295495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D2312EDD-818A-4730-92D3-459754311991}"/>
              </a:ext>
            </a:extLst>
          </p:cNvPr>
          <p:cNvSpPr/>
          <p:nvPr/>
        </p:nvSpPr>
        <p:spPr bwMode="auto">
          <a:xfrm>
            <a:off x="6878606" y="4052588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FD438-4581-45A1-824A-A41FC653F9C2}"/>
              </a:ext>
            </a:extLst>
          </p:cNvPr>
          <p:cNvSpPr txBox="1"/>
          <p:nvPr/>
        </p:nvSpPr>
        <p:spPr>
          <a:xfrm>
            <a:off x="5390449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9C9A98BA-B8C7-4236-81D9-F183155D3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6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  <p:bldP spid="42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en-US" sz="3200" dirty="0"/>
              <a:t>For-Loop Usage</a:t>
            </a:r>
          </a:p>
          <a:p>
            <a:pPr marL="514350" indent="-514350"/>
            <a:r>
              <a:rPr lang="en-US" sz="3200" dirty="0"/>
              <a:t>Manipulating Text</a:t>
            </a:r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92DB4-8D30-4295-9E6C-31B5788F5D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94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 a program that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Reads count of numbers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times read a number</a:t>
            </a:r>
            <a:endParaRPr lang="bg-BG" dirty="0"/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 the sum of all the numbers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A641193-E251-4D43-BC5D-91D189531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8DE05-B19A-4F30-BA29-5C1C6E0DABC0}"/>
              </a:ext>
            </a:extLst>
          </p:cNvPr>
          <p:cNvGrpSpPr/>
          <p:nvPr/>
        </p:nvGrpSpPr>
        <p:grpSpPr>
          <a:xfrm>
            <a:off x="4800600" y="1752600"/>
            <a:ext cx="1842644" cy="944334"/>
            <a:chOff x="4615555" y="2118244"/>
            <a:chExt cx="1485906" cy="944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DD8D48-FA16-4468-BDEE-9CE3E63C31EA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AE62B-4B4A-4340-B1D3-B6478B1FA97F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3E5A0-5ACC-41D2-BBCD-C26BD1F895C1}"/>
              </a:ext>
            </a:extLst>
          </p:cNvPr>
          <p:cNvGrpSpPr/>
          <p:nvPr/>
        </p:nvGrpSpPr>
        <p:grpSpPr>
          <a:xfrm>
            <a:off x="4822502" y="2973899"/>
            <a:ext cx="2187574" cy="1174255"/>
            <a:chOff x="4584696" y="3694194"/>
            <a:chExt cx="1848604" cy="944561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23A3986-7205-4980-83EE-EF4E1C567286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2F0FA-320F-415A-AC61-674787EE10EB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4858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DC1F1-021F-4CDB-B2D1-D360CF2AE33B}"/>
              </a:ext>
            </a:extLst>
          </p:cNvPr>
          <p:cNvSpPr txBox="1"/>
          <p:nvPr/>
        </p:nvSpPr>
        <p:spPr>
          <a:xfrm>
            <a:off x="9225151" y="4945595"/>
            <a:ext cx="187812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solidFill>
                  <a:srgbClr val="FDFFFF"/>
                </a:solidFill>
              </a:rPr>
              <a:t>Принтиране на сумата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66CFAD-54AF-429B-A3C0-59FBC835EDE8}"/>
              </a:ext>
            </a:extLst>
          </p:cNvPr>
          <p:cNvGrpSpPr/>
          <p:nvPr/>
        </p:nvGrpSpPr>
        <p:grpSpPr>
          <a:xfrm>
            <a:off x="4464009" y="844908"/>
            <a:ext cx="2526925" cy="643895"/>
            <a:chOff x="4250494" y="464929"/>
            <a:chExt cx="2526925" cy="64389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E243E1-3EDD-4D7F-9C9A-F7ACBD6E532D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6C424-ED0D-4770-A578-0623B4A4159D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A8F74-8E76-43F6-B6E9-B9A70676D1B0}"/>
              </a:ext>
            </a:extLst>
          </p:cNvPr>
          <p:cNvCxnSpPr/>
          <p:nvPr/>
        </p:nvCxnSpPr>
        <p:spPr>
          <a:xfrm>
            <a:off x="5727470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C339F-29FF-4E04-8193-A161DDD489EA}"/>
              </a:ext>
            </a:extLst>
          </p:cNvPr>
          <p:cNvCxnSpPr/>
          <p:nvPr/>
        </p:nvCxnSpPr>
        <p:spPr>
          <a:xfrm>
            <a:off x="5698202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2906D2-5934-4789-8FEF-AB8DA937B104}"/>
              </a:ext>
            </a:extLst>
          </p:cNvPr>
          <p:cNvSpPr txBox="1"/>
          <p:nvPr/>
        </p:nvSpPr>
        <p:spPr>
          <a:xfrm>
            <a:off x="6407310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DFD1D1-7D47-4470-A614-C3887A473CE2}"/>
              </a:ext>
            </a:extLst>
          </p:cNvPr>
          <p:cNvCxnSpPr>
            <a:cxnSpLocks/>
          </p:cNvCxnSpPr>
          <p:nvPr/>
        </p:nvCxnSpPr>
        <p:spPr>
          <a:xfrm>
            <a:off x="6563582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11B143-8590-46ED-AE4C-135FEDF65410}"/>
              </a:ext>
            </a:extLst>
          </p:cNvPr>
          <p:cNvGrpSpPr/>
          <p:nvPr/>
        </p:nvGrpSpPr>
        <p:grpSpPr>
          <a:xfrm>
            <a:off x="4463901" y="4614670"/>
            <a:ext cx="2526925" cy="981573"/>
            <a:chOff x="4615555" y="2224880"/>
            <a:chExt cx="1485906" cy="7728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8B1BD0-C684-40DB-8245-7CEE018FF5D5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4EBD9-68E0-48C6-BCE6-ACD9D22DDAFB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BDF98-8D3C-482D-9C51-F8A393F9D9C5}"/>
              </a:ext>
            </a:extLst>
          </p:cNvPr>
          <p:cNvCxnSpPr>
            <a:cxnSpLocks/>
          </p:cNvCxnSpPr>
          <p:nvPr/>
        </p:nvCxnSpPr>
        <p:spPr>
          <a:xfrm>
            <a:off x="5708191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18A9C8B-37E4-4B41-A387-BA19630EE076}"/>
              </a:ext>
            </a:extLst>
          </p:cNvPr>
          <p:cNvCxnSpPr>
            <a:cxnSpLocks/>
            <a:stCxn id="30" idx="1"/>
            <a:endCxn id="3" idx="1"/>
          </p:cNvCxnSpPr>
          <p:nvPr/>
        </p:nvCxnSpPr>
        <p:spPr>
          <a:xfrm rot="10800000" flipH="1">
            <a:off x="4463900" y="3561028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1773BC-54A3-41AB-9D4E-C1DBCC80D9E8}"/>
              </a:ext>
            </a:extLst>
          </p:cNvPr>
          <p:cNvSpPr txBox="1"/>
          <p:nvPr/>
        </p:nvSpPr>
        <p:spPr>
          <a:xfrm>
            <a:off x="5729852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1D9ACEB0-D66F-4357-8FD4-FF9536E0BFCE}"/>
              </a:ext>
            </a:extLst>
          </p:cNvPr>
          <p:cNvSpPr/>
          <p:nvPr/>
        </p:nvSpPr>
        <p:spPr bwMode="auto">
          <a:xfrm>
            <a:off x="7172000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D2C707-0718-4301-89E0-8BB7109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5D0CE-E8C9-41FF-A784-ABB190F6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46478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4C7920A-1E4C-423B-8E6C-D5AF10293D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</a:t>
            </a:r>
            <a:r>
              <a:rPr lang="bg-BG" sz="3200" dirty="0"/>
              <a:t>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3000" dirty="0"/>
              <a:t>Reads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numbers</a:t>
            </a:r>
            <a:endParaRPr lang="en-US" sz="2800" dirty="0"/>
          </a:p>
          <a:p>
            <a:pPr lvl="1"/>
            <a:r>
              <a:rPr lang="en-US" sz="3000" dirty="0"/>
              <a:t>Prints the </a:t>
            </a:r>
            <a:r>
              <a:rPr lang="en-US" sz="3000" b="1" dirty="0">
                <a:solidFill>
                  <a:schemeClr val="bg1"/>
                </a:solidFill>
              </a:rPr>
              <a:t>maximum</a:t>
            </a:r>
            <a:r>
              <a:rPr lang="en-US" sz="3000" dirty="0"/>
              <a:t> and the </a:t>
            </a:r>
            <a:r>
              <a:rPr lang="en-US" sz="3000" b="1" dirty="0">
                <a:solidFill>
                  <a:schemeClr val="bg1"/>
                </a:solidFill>
              </a:rPr>
              <a:t>minimum</a:t>
            </a:r>
            <a:r>
              <a:rPr lang="en-US" sz="3000" dirty="0"/>
              <a:t> numbers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Sequence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2685391" y="35052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87DB3FDB-1BD2-4C8C-9F63-B70F6CBCC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24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729" y="1661838"/>
            <a:ext cx="1050454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min = INT_MAX;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max = INT_MIN;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scanf("%d", &amp;n);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for (int i = 0; i &lt; n;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scanf("%d", &amp;num);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if (num &lt; min) min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if (num &gt; max) max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printf("Max number: %d\nMin number: %d", max, min);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402162" y="20161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2282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9819968" y="30492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6678191-FFD3-4F93-9CCC-3F5455611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10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579BC-0493-415A-B17D-87A8D8D53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594CC8-8EFF-4092-AC3E-8545E70D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465704" y="5043889"/>
            <a:ext cx="2285999" cy="537833"/>
            <a:chOff x="4784210" y="1564624"/>
            <a:chExt cx="2133600" cy="558323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96018" y="1564624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69767" y="3422988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Elbow Connector 8207"/>
          <p:cNvCxnSpPr>
            <a:cxnSpLocks/>
            <a:endCxn id="15" idx="0"/>
          </p:cNvCxnSpPr>
          <p:nvPr/>
        </p:nvCxnSpPr>
        <p:spPr>
          <a:xfrm>
            <a:off x="6111539" y="3900422"/>
            <a:ext cx="1506416" cy="11434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  <a:endCxn id="51" idx="3"/>
          </p:cNvCxnSpPr>
          <p:nvPr/>
        </p:nvCxnSpPr>
        <p:spPr>
          <a:xfrm rot="10800000">
            <a:off x="6006943" y="4728204"/>
            <a:ext cx="687360" cy="59660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142286" cy="1495518"/>
              <a:chOff x="4192090" y="201817"/>
              <a:chExt cx="6493981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19596" y="1476840"/>
                <a:ext cx="2166475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biggest = INT_MIN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INT_MAX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BB030B86-C7AA-44FE-82A0-858D7384A4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6006-550C-4564-B2F8-31AF8729D1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Iterative Statement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0600" y="1752601"/>
            <a:ext cx="2590800" cy="19191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69BF8C3-FE45-4371-8980-51F589953E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832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number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Reads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numbers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 if the sum of the </a:t>
            </a:r>
            <a:r>
              <a:rPr lang="en-US" sz="3000" b="1" dirty="0">
                <a:solidFill>
                  <a:schemeClr val="bg1"/>
                </a:solidFill>
              </a:rPr>
              <a:t>left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and the </a:t>
            </a:r>
            <a:r>
              <a:rPr lang="en-US" sz="3000" b="1" dirty="0">
                <a:solidFill>
                  <a:schemeClr val="bg1"/>
                </a:solidFill>
              </a:rPr>
              <a:t>right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numbers are equal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If they are equal print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and the sum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otherwise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and the    difference as a positive number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Left and Right Sum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8091AD-7AF8-463E-8986-BC30B80CB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42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Left and Right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5300" y="1259682"/>
            <a:ext cx="112014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int n; scanf("%d", &amp;n);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int left_sum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(int i = 1; i &lt;= n; i++) 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int current_num; scanf("%d", &amp;current_num);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left_sum = left_sum + current_num;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(left_sum == right_sum) 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printf("Yes, sum = %d\n", left_sum);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printf("No, diff = %d\n", abs(right_sum - left_sum));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D1E74-9378-4AE3-9D15-1B2224A57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8C3-FFAD-49A8-8326-2D988E8F5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Text</a:t>
            </a:r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4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call a function that returns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get a single character at a specific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Text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66" y="4396077"/>
            <a:ext cx="9788534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str[20]; scanf("%s", str);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str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67" y="1957677"/>
            <a:ext cx="9788534" cy="1141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str[20]; scanf("%s", str);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3398" b="1" dirty="0">
                <a:solidFill>
                  <a:schemeClr val="bg1"/>
                </a:solidFill>
              </a:rPr>
              <a:t>strlen</a:t>
            </a:r>
            <a:r>
              <a:rPr lang="en-US" sz="2800" b="1" dirty="0">
                <a:latin typeface="Consolas" panose="020B0609020204030204" pitchFamily="49" charset="0"/>
              </a:rPr>
              <a:t>(str);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77F983-421B-4653-8EC8-BE906F71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F4C0749-CE3E-4EDE-84A7-0EA7FD181E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Complex Conditional Statements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40494-1CC6-46C3-AC5A-4E303FC169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bg-BG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5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Reads text</a:t>
            </a:r>
            <a:r>
              <a:rPr lang="bg-BG" dirty="0"/>
              <a:t> </a:t>
            </a:r>
          </a:p>
          <a:p>
            <a:pPr lvl="1"/>
            <a:r>
              <a:rPr lang="en-US" dirty="0"/>
              <a:t>Print the sum of the vowels according the table below</a:t>
            </a:r>
            <a:r>
              <a:rPr lang="bg-BG" dirty="0"/>
              <a:t>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Vowels Sum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/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4F1F45B-5230-4E36-85BF-766DC1533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97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Vowels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8684" y="1196125"/>
            <a:ext cx="8795639" cy="52799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 input[30]; scanf("%s", input);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strlen(input); i++) 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switch (input[i]) 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printf("Vowels sum = %d\n", sum);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846" y="1765487"/>
            <a:ext cx="3733800" cy="862906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Get the length of the text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46" y="3195110"/>
            <a:ext cx="3595800" cy="862906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single character</a:t>
            </a:r>
            <a:endParaRPr lang="en-US" sz="28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C74662B-DCFC-4335-A380-9ED9FC9BD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47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3D4F-8A0E-46A9-8DCF-37E6C55C9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Exercise For-loop</a:t>
            </a:r>
            <a:endParaRPr lang="bg-BG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CF76229-ECD4-47FF-8E2B-79B6844EC7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297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3" y="1624495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Usage of for-loop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Read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count of input data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Manipulating text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71F20-146D-42C0-81C6-4B44FB756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7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0891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29E77-BF29-4FA7-BEF4-7791A891A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64E8284-101B-47B3-B04E-DE656F0F7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5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08794-DA37-4164-8D81-7B9888400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6E1FE463-AB01-47A3-A281-67AB6CF17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07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2C1A96-D075-4CF9-AEB2-71A2E346B9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B1C6F-04EB-496A-8E79-3B812620A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88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output of the </a:t>
            </a:r>
            <a:r>
              <a:rPr lang="en-US"/>
              <a:t>following example: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2724" y="1805716"/>
            <a:ext cx="7848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(!(5 == 5) &amp;&amp; (4 + 1 == 5)));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2789" y="5171420"/>
              <a:ext cx="2473834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21170" y="2907487"/>
              <a:ext cx="1864795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BF2E344-D5FC-42A7-B9BD-620B0CA45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output of the </a:t>
            </a:r>
            <a:r>
              <a:rPr lang="en-US"/>
              <a:t>following example: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2789" y="5171420"/>
              <a:ext cx="2473834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16196" y="2907487"/>
              <a:ext cx="1886202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898D7A8-5E22-49FB-9318-16CC8881C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2724" y="1805716"/>
            <a:ext cx="7848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(!(5 == 5) &amp;&amp; (4 + 1 == 5)));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56CDD6F-4409-43CD-B677-D5A0280AFC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8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52" y="131091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0" y="1902062"/>
            <a:ext cx="71628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(!(3 == 3) || (3 == 5)));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41569" y="5387729"/>
              <a:ext cx="2562040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8558216" y="3060684"/>
              <a:ext cx="2242533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F9CD4826-A998-4F8F-8999-AD8C5EF242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52" y="131091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0" y="1902062"/>
            <a:ext cx="71628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(!(3 == 3) || (3 == 5)));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41569" y="5387729"/>
              <a:ext cx="2562040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8558216" y="3060684"/>
              <a:ext cx="2242533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7D17DAFE-95D0-459F-95A2-6B5848DA6A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71628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(!(3 &gt; 5) || (1 == 1)));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686304" y="5374470"/>
              <a:ext cx="257337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8622061" y="3060684"/>
              <a:ext cx="217868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A4BF0263-FF46-4B86-80FE-016321A01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What is the output of the following example: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71628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printf("%d", (!(3 &gt; 5) || (1 == 1)));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686304" y="5374470"/>
              <a:ext cx="257337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(1)true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8622061" y="3060684"/>
              <a:ext cx="217868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(0)false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E2A8B78-0E6D-422C-85CD-1595E66C73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2064</Words>
  <Application>Microsoft Office PowerPoint</Application>
  <PresentationFormat>Widescreen</PresentationFormat>
  <Paragraphs>410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Conditional Iterative Statement (loop)</vt:lpstr>
      <vt:lpstr>Table of Contents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Conditional Iterative Statement</vt:lpstr>
      <vt:lpstr>For-loop</vt:lpstr>
      <vt:lpstr>Numbers from 1 to 100 </vt:lpstr>
      <vt:lpstr>Latin Letters</vt:lpstr>
      <vt:lpstr>Sum Numbers</vt:lpstr>
      <vt:lpstr>PowerPoint Presentation</vt:lpstr>
      <vt:lpstr>Number Sequence</vt:lpstr>
      <vt:lpstr>Number Sequence</vt:lpstr>
      <vt:lpstr>PowerPoint Presentation</vt:lpstr>
      <vt:lpstr>Conditional Iterative Statement</vt:lpstr>
      <vt:lpstr>Left and Right Sum</vt:lpstr>
      <vt:lpstr>Left and Right Sum</vt:lpstr>
      <vt:lpstr>Manipulating Text</vt:lpstr>
      <vt:lpstr>Manipulating Text</vt:lpstr>
      <vt:lpstr>Vowels Sum</vt:lpstr>
      <vt:lpstr>Vowels Sum</vt:lpstr>
      <vt:lpstr>Exercise For-loop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Essentials for-loop</dc:title>
  <dc:subject>Coding 101 Course</dc:subject>
  <dc:creator>Software University</dc:creator>
  <cp:keywords>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Alen Paunov</cp:lastModifiedBy>
  <cp:revision>10</cp:revision>
  <dcterms:created xsi:type="dcterms:W3CDTF">2018-05-23T13:08:44Z</dcterms:created>
  <dcterms:modified xsi:type="dcterms:W3CDTF">2020-03-20T04:57:49Z</dcterms:modified>
  <cp:category>computer programming;programming;</cp:category>
</cp:coreProperties>
</file>