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51"/>
  </p:notesMasterIdLst>
  <p:handoutMasterIdLst>
    <p:handoutMasterId r:id="rId5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304" r:id="rId46"/>
    <p:sldId id="300" r:id="rId47"/>
    <p:sldId id="301" r:id="rId48"/>
    <p:sldId id="305" r:id="rId49"/>
    <p:sldId id="30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882BAEA0-B023-4EBB-AB48-AC7147504B6B}">
          <p14:sldIdLst>
            <p14:sldId id="256"/>
            <p14:sldId id="257"/>
          </p14:sldIdLst>
        </p14:section>
        <p14:section name="Преговор" id="{E2FC3C54-5123-4CFA-B078-C512FC63ADA3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Логически изрази и проверки" id="{4E788930-4E64-4CB7-ADAB-FE8871178A71}">
          <p14:sldIdLst>
            <p14:sldId id="271"/>
            <p14:sldId id="272"/>
            <p14:sldId id="273"/>
          </p14:sldIdLst>
        </p14:section>
        <p14:section name="Прости проверки" id="{D20E1910-61E4-4CA9-BC80-AA51834C39A1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Серии от проверки" id="{1E0ABE5C-2552-43CB-96CE-274785624D2F}">
          <p14:sldIdLst>
            <p14:sldId id="284"/>
            <p14:sldId id="285"/>
            <p14:sldId id="286"/>
            <p14:sldId id="287"/>
            <p14:sldId id="288"/>
          </p14:sldIdLst>
        </p14:section>
        <p14:section name="Живот на променлива" id="{775FD812-7DA5-4EB1-BD36-317B8326D7D3}">
          <p14:sldIdLst>
            <p14:sldId id="289"/>
            <p14:sldId id="290"/>
          </p14:sldIdLst>
        </p14:section>
        <p14:section name="Условни конструкции" id="{BE468E39-144F-47DB-ABF2-9D8AD4DA38DB}">
          <p14:sldIdLst>
            <p14:sldId id="291"/>
            <p14:sldId id="292"/>
            <p14:sldId id="293"/>
          </p14:sldIdLst>
        </p14:section>
        <p14:section name="Дебъгване" id="{231D3627-D7D6-49FC-9472-EBA660C29984}">
          <p14:sldIdLst>
            <p14:sldId id="294"/>
            <p14:sldId id="295"/>
            <p14:sldId id="296"/>
          </p14:sldIdLst>
        </p14:section>
        <p14:section name="Задачи" id="{E8B3DEF9-776E-4761-A79E-27F7F258231D}">
          <p14:sldIdLst>
            <p14:sldId id="297"/>
            <p14:sldId id="298"/>
            <p14:sldId id="304"/>
            <p14:sldId id="300"/>
            <p14:sldId id="301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768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microsoft.com/office/2015/10/relationships/revisionInfo" Target="revisionInfo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4375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20788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judge.softuni.bg/Contests/Compete/Index/2205#0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2205#1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2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2#3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2205#6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5.png"/><Relationship Id="rId26" Type="http://schemas.openxmlformats.org/officeDocument/2006/relationships/image" Target="../media/image4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2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4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8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1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3.png"/><Relationship Id="rId22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3.gif"/><Relationship Id="rId4" Type="http://schemas.openxmlformats.org/officeDocument/2006/relationships/image" Target="../media/image50.jpeg"/><Relationship Id="rId9" Type="http://schemas.openxmlformats.org/officeDocument/2006/relationships/hyperlink" Target="https://www.lukanet.com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hyperlink" Target="https://softuni.b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/>
              <a:t>Логически изрази и проверки. Условна конструкция If-else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1045"/>
            <a:ext cx="3289840" cy="460181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40922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отпечата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,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изпълним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   </a:t>
            </a:r>
            <a:r>
              <a:rPr lang="en-US" dirty="0" err="1"/>
              <a:t>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3200" y="1828801"/>
            <a:ext cx="3633510" cy="60558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console.log(10 % 3);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6005" y="3348125"/>
            <a:ext cx="2619289" cy="1476242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2" y="4428777"/>
              <a:ext cx="3515717" cy="905790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8811" y="2744622"/>
            <a:ext cx="2386655" cy="1971803"/>
            <a:chOff x="5686304" y="4621864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11072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7556" y="4858790"/>
            <a:ext cx="2619290" cy="1380594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545336"/>
              <a:ext cx="3153815" cy="96854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2728" y="4680047"/>
            <a:ext cx="2311321" cy="1822572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112725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076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отпечата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,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изпълним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   </a:t>
            </a:r>
            <a:r>
              <a:rPr lang="en-US" dirty="0" err="1"/>
              <a:t>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6005" y="3348125"/>
            <a:ext cx="2619289" cy="1476242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2" y="4428777"/>
              <a:ext cx="3515717" cy="90579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8811" y="2744622"/>
            <a:ext cx="2386655" cy="1971803"/>
            <a:chOff x="5686304" y="4621864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11072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7556" y="4858790"/>
            <a:ext cx="2619290" cy="1380594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545336"/>
              <a:ext cx="3153815" cy="96854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2728" y="4680047"/>
            <a:ext cx="2311321" cy="1822572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112725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B3B21AEB-5236-46E2-85A4-40FC77F18C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3200" y="1828801"/>
            <a:ext cx="3633510" cy="60558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console.log(10 % 3);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830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err="1"/>
              <a:t>Каква</a:t>
            </a:r>
            <a:r>
              <a:rPr lang="en-US" dirty="0"/>
              <a:t> </a:t>
            </a:r>
            <a:r>
              <a:rPr lang="en-US" dirty="0" err="1"/>
              <a:t>стойност</a:t>
            </a:r>
            <a:r>
              <a:rPr lang="en-US" dirty="0"/>
              <a:t> </a:t>
            </a:r>
            <a:r>
              <a:rPr lang="en-US" dirty="0" err="1"/>
              <a:t>държи</a:t>
            </a:r>
            <a:r>
              <a:rPr lang="en-US" dirty="0"/>
              <a:t> </a:t>
            </a:r>
            <a:r>
              <a:rPr lang="en-US" dirty="0" err="1"/>
              <a:t>променливата</a:t>
            </a:r>
            <a:r>
              <a:rPr lang="en-US" dirty="0"/>
              <a:t> </a:t>
            </a:r>
            <a:r>
              <a:rPr lang="en-US" sz="3200" b="1" dirty="0">
                <a:latin typeface="Consolas" panose="020B0609020204030204" pitchFamily="49" charset="0"/>
              </a:rPr>
              <a:t>result</a:t>
            </a:r>
            <a:r>
              <a:rPr lang="en-US" dirty="0"/>
              <a:t>:</a:t>
            </a:r>
          </a:p>
          <a:p>
            <a:pPr marL="514350" indent="-514350">
              <a:buAutoNum type="arabicPeriod" startAt="5"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4284" y="2440241"/>
            <a:ext cx="3509116" cy="1670623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a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b = 2;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result = a / b;</a:t>
            </a: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3099" y="380024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8" y="4607138"/>
              <a:ext cx="5204849" cy="1212138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8000" y="4190858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49876" y="5295184"/>
              <a:ext cx="1812386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2.5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7446" y="2735581"/>
            <a:ext cx="2542136" cy="1216634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101593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4957" y="2070699"/>
            <a:ext cx="2620229" cy="126698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5979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766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err="1"/>
              <a:t>Каква</a:t>
            </a:r>
            <a:r>
              <a:rPr lang="en-US" dirty="0"/>
              <a:t> </a:t>
            </a:r>
            <a:r>
              <a:rPr lang="en-US" dirty="0" err="1"/>
              <a:t>стойност</a:t>
            </a:r>
            <a:r>
              <a:rPr lang="en-US" dirty="0"/>
              <a:t> </a:t>
            </a:r>
            <a:r>
              <a:rPr lang="en-US" dirty="0" err="1"/>
              <a:t>държи</a:t>
            </a:r>
            <a:r>
              <a:rPr lang="en-US" dirty="0"/>
              <a:t> </a:t>
            </a:r>
            <a:r>
              <a:rPr lang="en-US" dirty="0" err="1"/>
              <a:t>променливата</a:t>
            </a:r>
            <a:r>
              <a:rPr lang="en-US" dirty="0"/>
              <a:t> </a:t>
            </a:r>
            <a:r>
              <a:rPr lang="en-US" sz="3200" b="1" dirty="0">
                <a:latin typeface="Consolas" panose="020B0609020204030204" pitchFamily="49" charset="0"/>
              </a:rPr>
              <a:t>result</a:t>
            </a:r>
            <a:r>
              <a:rPr lang="en-US" dirty="0"/>
              <a:t>:</a:t>
            </a:r>
          </a:p>
          <a:p>
            <a:pPr marL="514350" indent="-514350">
              <a:buAutoNum type="arabicPeriod" startAt="5"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3099" y="380024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8" y="4607138"/>
              <a:ext cx="5204849" cy="1212138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8000" y="4190858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49876" y="5295185"/>
              <a:ext cx="1991791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2.5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7446" y="2735581"/>
            <a:ext cx="2542136" cy="1216634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101593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4957" y="2070699"/>
            <a:ext cx="2620229" cy="126698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5979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90BCCC0-ED69-49DA-B539-02BA8276B5FD}"/>
              </a:ext>
            </a:extLst>
          </p:cNvPr>
          <p:cNvSpPr txBox="1">
            <a:spLocks/>
          </p:cNvSpPr>
          <p:nvPr/>
        </p:nvSpPr>
        <p:spPr>
          <a:xfrm>
            <a:off x="834284" y="2440240"/>
            <a:ext cx="350911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 a = 5;</a:t>
            </a:r>
          </a:p>
          <a:p>
            <a:r>
              <a:rPr lang="en-US" dirty="0"/>
              <a:t>let b = 2;</a:t>
            </a:r>
          </a:p>
          <a:p>
            <a:r>
              <a:rPr lang="en-US" dirty="0"/>
              <a:t>let result = a / b;</a:t>
            </a:r>
            <a:endParaRPr lang="en-US" sz="1800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547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4706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 err="1"/>
              <a:t>Какъв</a:t>
            </a:r>
            <a:r>
              <a:rPr lang="en-US" dirty="0"/>
              <a:t> </a:t>
            </a:r>
            <a:r>
              <a:rPr lang="en-US" dirty="0" err="1"/>
              <a:t>би</a:t>
            </a:r>
            <a:r>
              <a:rPr lang="en-US" dirty="0"/>
              <a:t> </a:t>
            </a:r>
            <a:r>
              <a:rPr lang="en-US" dirty="0" err="1"/>
              <a:t>бил</a:t>
            </a:r>
            <a:r>
              <a:rPr lang="en-US" dirty="0"/>
              <a:t> </a:t>
            </a:r>
            <a:r>
              <a:rPr lang="en-US" dirty="0" err="1"/>
              <a:t>резултатът</a:t>
            </a:r>
            <a:r>
              <a:rPr lang="en-US" dirty="0"/>
              <a:t>,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опитамe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изпълним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следната</a:t>
            </a:r>
            <a:r>
              <a:rPr lang="en-US" dirty="0"/>
              <a:t> </a:t>
            </a:r>
            <a:r>
              <a:rPr lang="en-US" dirty="0" err="1"/>
              <a:t>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19600" y="1929850"/>
            <a:ext cx="5910078" cy="60558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console.log(1 + 1 + "4" + 2 + 1);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20547" y="2876339"/>
            <a:ext cx="2636906" cy="1927074"/>
            <a:chOff x="5441159" y="4653849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441159" y="4653849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243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1219200" y="4831796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730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7391401" y="4873096"/>
            <a:ext cx="2973897" cy="1295400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00290" y="2591684"/>
              <a:ext cx="1996357" cy="7431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2421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2857669" y="3228879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696623"/>
              <a:ext cx="5204849" cy="1164632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Error</a:t>
              </a:r>
              <a:endParaRPr lang="en-US" sz="4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827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4706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 err="1"/>
              <a:t>Какъв</a:t>
            </a:r>
            <a:r>
              <a:rPr lang="en-US" dirty="0"/>
              <a:t> </a:t>
            </a:r>
            <a:r>
              <a:rPr lang="en-US" dirty="0" err="1"/>
              <a:t>би</a:t>
            </a:r>
            <a:r>
              <a:rPr lang="en-US" dirty="0"/>
              <a:t> </a:t>
            </a:r>
            <a:r>
              <a:rPr lang="en-US" dirty="0" err="1"/>
              <a:t>бил</a:t>
            </a:r>
            <a:r>
              <a:rPr lang="en-US" dirty="0"/>
              <a:t> </a:t>
            </a:r>
            <a:r>
              <a:rPr lang="en-US" dirty="0" err="1"/>
              <a:t>резултатът</a:t>
            </a:r>
            <a:r>
              <a:rPr lang="en-US" dirty="0"/>
              <a:t>,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опитамe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изпълним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следната</a:t>
            </a:r>
            <a:r>
              <a:rPr lang="en-US" dirty="0"/>
              <a:t> </a:t>
            </a:r>
            <a:r>
              <a:rPr lang="en-US" dirty="0" err="1"/>
              <a:t>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20547" y="2876339"/>
            <a:ext cx="2636906" cy="1927074"/>
            <a:chOff x="5441159" y="4653849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441159" y="4653849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243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1219200" y="4831796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730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7391401" y="4873096"/>
            <a:ext cx="2973897" cy="1295400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00290" y="2591684"/>
              <a:ext cx="1996357" cy="7431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2421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2857669" y="3228879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696623"/>
              <a:ext cx="5204849" cy="1164632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Error</a:t>
              </a:r>
              <a:endParaRPr lang="en-US" sz="4000" dirty="0"/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4419600" y="1929850"/>
            <a:ext cx="5910078" cy="5847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console.log(1 + 1 + "4" + 2 + 1);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26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Оператори за сравнение</a:t>
            </a:r>
            <a:endParaRPr lang="en-US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Логически изрази и проверки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3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</p:nvPr>
        </p:nvGraphicFramePr>
        <p:xfrm>
          <a:off x="2286000" y="1143003"/>
          <a:ext cx="8991600" cy="4959221"/>
        </p:xfrm>
        <a:graphic>
          <a:graphicData uri="http://schemas.openxmlformats.org/drawingml/2006/table">
            <a:tbl>
              <a:tblPr/>
              <a:tblGrid>
                <a:gridCol w="487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81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3888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 по стойност (и тип данни)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==, ===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 по стойност (и тип данни</a:t>
                      </a: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!=, !==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927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програмирането можем да сравняваме стойности</a:t>
            </a:r>
            <a:endParaRPr lang="en-US" dirty="0"/>
          </a:p>
          <a:p>
            <a:pPr lvl="1"/>
            <a:r>
              <a:rPr lang="bg-BG" dirty="0"/>
              <a:t>Резултатът от логическите изрази 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32935" y="2512184"/>
            <a:ext cx="6868067" cy="41172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let b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 b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0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100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 a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&lt;= 5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 == 2 * a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"2" === 2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91199" y="3502330"/>
            <a:ext cx="1766890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91200" y="3964690"/>
            <a:ext cx="1752601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true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80051" y="4427050"/>
            <a:ext cx="1752601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false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91199" y="4886699"/>
            <a:ext cx="1752601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false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91201" y="5321577"/>
            <a:ext cx="1752601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true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91201" y="5744785"/>
            <a:ext cx="1752601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true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B1DD92-5BCB-49BC-9010-E2FD9E3C235C}"/>
              </a:ext>
            </a:extLst>
          </p:cNvPr>
          <p:cNvSpPr txBox="1"/>
          <p:nvPr/>
        </p:nvSpPr>
        <p:spPr>
          <a:xfrm>
            <a:off x="5791199" y="6179663"/>
            <a:ext cx="1752601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false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088" y="2947411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213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18" grpId="0"/>
      <p:bldP spid="19" grpId="0"/>
      <p:bldP spid="20" grpId="0"/>
      <p:bldP spid="21" grpId="0"/>
      <p:bldP spid="22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Прости проверки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Условни конструкции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/>
            <a:r>
              <a:rPr lang="bg-BG" dirty="0"/>
              <a:t>Преговор</a:t>
            </a:r>
            <a:endParaRPr lang="en-US" dirty="0"/>
          </a:p>
          <a:p>
            <a:pPr marL="514350" indent="-514350"/>
            <a:r>
              <a:rPr lang="bg-BG" dirty="0"/>
              <a:t>Логически изрази и проверки</a:t>
            </a:r>
          </a:p>
          <a:p>
            <a:pPr marL="712788" lvl="1" indent="-409575"/>
            <a:r>
              <a:rPr lang="bg-BG" dirty="0"/>
              <a:t>Оператори за сравнение</a:t>
            </a:r>
            <a:r>
              <a:rPr lang="en-US" dirty="0"/>
              <a:t>.</a:t>
            </a:r>
          </a:p>
          <a:p>
            <a:pPr marL="514350" indent="-514350"/>
            <a:r>
              <a:rPr lang="bg-BG" dirty="0"/>
              <a:t>Условни</a:t>
            </a:r>
            <a:r>
              <a:rPr lang="en-US" dirty="0"/>
              <a:t> </a:t>
            </a:r>
            <a:r>
              <a:rPr lang="bg-BG" dirty="0"/>
              <a:t>конструкции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/>
            <a:r>
              <a:rPr lang="bg-BG" dirty="0"/>
              <a:t>Серия от проверки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/>
            <a:r>
              <a:rPr lang="bg-BG" dirty="0"/>
              <a:t>Живот на променлива</a:t>
            </a:r>
            <a:endParaRPr lang="en-US" dirty="0"/>
          </a:p>
          <a:p>
            <a:pPr marL="514350" indent="-514350"/>
            <a:r>
              <a:rPr lang="bg-BG" dirty="0" err="1"/>
              <a:t>Дебъгване</a:t>
            </a:r>
            <a:endParaRPr lang="en-US" dirty="0"/>
          </a:p>
          <a:p>
            <a:pPr marL="514350" indent="-514350"/>
            <a:r>
              <a:rPr lang="bg-BG" dirty="0"/>
              <a:t>Решаване на изпитна задача</a:t>
            </a:r>
            <a:endParaRPr lang="en-US" dirty="0"/>
          </a:p>
          <a:p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603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sz="3200" dirty="0"/>
              <a:t>Често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/>
              <a:t>и извършваме действия според резултата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sz="3200" b="1" dirty="0"/>
          </a:p>
          <a:p>
            <a:endParaRPr lang="en-US" sz="3200" b="1" dirty="0"/>
          </a:p>
          <a:p>
            <a:r>
              <a:rPr lang="bg-BG" sz="3200" dirty="0"/>
              <a:t>Резултатът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или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5278" y="3505200"/>
            <a:ext cx="4866922" cy="13911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3200401" y="2505322"/>
            <a:ext cx="2590801" cy="967641"/>
          </a:xfrm>
          <a:prstGeom prst="wedgeRoundRectCallout">
            <a:avLst>
              <a:gd name="adj1" fmla="val 58384"/>
              <a:gd name="adj2" fmla="val 576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6498" y="3581401"/>
            <a:ext cx="4267200" cy="940051"/>
          </a:xfrm>
          <a:prstGeom prst="wedgeRoundRectCallout">
            <a:avLst>
              <a:gd name="adj1" fmla="val -55711"/>
              <a:gd name="adj2" fmla="val 52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вярност на условието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bg-BG" sz="3200" dirty="0"/>
              <a:t>Напишете </a:t>
            </a:r>
            <a:r>
              <a:rPr lang="bg-BG" sz="3200" dirty="0">
                <a:solidFill>
                  <a:schemeClr val="bg1"/>
                </a:solidFill>
              </a:rPr>
              <a:t>програма</a:t>
            </a:r>
            <a:r>
              <a:rPr lang="bg-BG" sz="3200" dirty="0"/>
              <a:t>, която: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bg1"/>
                </a:solidFill>
              </a:rPr>
              <a:t>Получава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оценка </a:t>
            </a:r>
            <a:r>
              <a:rPr lang="en-US" sz="3000" dirty="0"/>
              <a:t>(</a:t>
            </a:r>
            <a:r>
              <a:rPr lang="bg-BG" sz="3000" dirty="0">
                <a:solidFill>
                  <a:schemeClr val="bg1"/>
                </a:solidFill>
              </a:rPr>
              <a:t>число</a:t>
            </a:r>
            <a:r>
              <a:rPr lang="en-US" sz="3000" dirty="0"/>
              <a:t>)</a:t>
            </a:r>
            <a:r>
              <a:rPr lang="bg-BG" sz="3000" dirty="0"/>
              <a:t>, въведена от потребителя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bg1"/>
                </a:solidFill>
              </a:rPr>
              <a:t>Проверява</a:t>
            </a:r>
            <a:r>
              <a:rPr lang="bg-BG" sz="3000" dirty="0"/>
              <a:t> дали е отлична</a:t>
            </a:r>
            <a:endParaRPr lang="en-US" sz="3000" dirty="0"/>
          </a:p>
          <a:p>
            <a:pPr lvl="1"/>
            <a:r>
              <a:rPr lang="bg-BG" sz="3000" dirty="0"/>
              <a:t> </a:t>
            </a:r>
            <a:r>
              <a:rPr lang="bg-BG" sz="3000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0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Excellent!</a:t>
            </a:r>
            <a:r>
              <a:rPr lang="en-US" sz="3000" dirty="0"/>
              <a:t>"</a:t>
            </a:r>
            <a:r>
              <a:rPr lang="bg-BG" sz="3000" dirty="0"/>
              <a:t>, ако оценката е по-голяма или равна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50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3200" dirty="0"/>
              <a:t>Пример:</a:t>
            </a:r>
          </a:p>
          <a:p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Отлична оценка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808" y="5612958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r>
              <a:rPr lang="en-US" sz="2800" b="1" noProof="1">
                <a:latin typeface="Consolas" panose="020B0609020204030204" pitchFamily="49" charset="0"/>
              </a:rPr>
              <a:t>.50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160" y="5652969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808" y="4823810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2089918" y="4943576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161" y="4833327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7F2E2BD-64C8-4799-A977-B2C67577D4D1}"/>
              </a:ext>
            </a:extLst>
          </p:cNvPr>
          <p:cNvGrpSpPr/>
          <p:nvPr/>
        </p:nvGrpSpPr>
        <p:grpSpPr>
          <a:xfrm>
            <a:off x="6775392" y="3995861"/>
            <a:ext cx="4279351" cy="2528764"/>
            <a:chOff x="7064651" y="3865533"/>
            <a:chExt cx="4279351" cy="2528764"/>
          </a:xfrm>
        </p:grpSpPr>
        <p:pic>
          <p:nvPicPr>
            <p:cNvPr id="4098" name="Picture 2" descr="Ð ÐµÐ·ÑÐ»ÑÐ°Ñ Ñ Ð¸Ð·Ð¾Ð±ÑÐ°Ð¶ÐµÐ½Ð¸Ðµ Ð·Ð° 6 png">
              <a:extLst>
                <a:ext uri="{FF2B5EF4-FFF2-40B4-BE49-F238E27FC236}">
                  <a16:creationId xmlns:a16="http://schemas.microsoft.com/office/drawing/2014/main" id="{55555C36-B2A3-4E1B-8341-D14B460541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2296" y="3865533"/>
              <a:ext cx="1501706" cy="2153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A55922C6-6A36-4AE7-ACB1-C685FB17C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8027" y="4622615"/>
              <a:ext cx="1252481" cy="1771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Ð ÐµÐ·ÑÐ»ÑÐ°Ñ Ñ Ð¸Ð·Ð¾Ð±ÑÐ°Ð¶ÐµÐ½Ð¸Ðµ Ð·Ð° 6 png">
              <a:extLst>
                <a:ext uri="{FF2B5EF4-FFF2-40B4-BE49-F238E27FC236}">
                  <a16:creationId xmlns:a16="http://schemas.microsoft.com/office/drawing/2014/main" id="{3845CA7E-CF43-46FD-B23B-27D2E6889C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4651" y="3865533"/>
              <a:ext cx="1252482" cy="1778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2089918" y="5692982"/>
            <a:ext cx="370185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67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0600" y="63275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https://judge.softuni.bg/Contests/Compete/Index/2205#0</a:t>
            </a:r>
            <a:r>
              <a:rPr lang="bg-BG" sz="2400" dirty="0"/>
              <a:t> </a:t>
            </a:r>
            <a:endParaRPr lang="en-US" sz="2400" dirty="0"/>
          </a:p>
        </p:txBody>
      </p:sp>
      <p:pic>
        <p:nvPicPr>
          <p:cNvPr id="8" name="Picture 2" descr="Ð ÐµÐ·ÑÐ»ÑÐ°Ñ Ñ Ð¸Ð·Ð¾Ð±ÑÐ°Ð¶ÐµÐ½Ð¸Ðµ Ð·Ð° 6 png">
            <a:extLst>
              <a:ext uri="{FF2B5EF4-FFF2-40B4-BE49-F238E27FC236}">
                <a16:creationId xmlns:a16="http://schemas.microsoft.com/office/drawing/2014/main" id="{20866895-1CC8-4B2F-8DF9-BA9E7A173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6000">
            <a:off x="8923149" y="3675107"/>
            <a:ext cx="1501706" cy="215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arallelogram 4"/>
          <p:cNvSpPr/>
          <p:nvPr/>
        </p:nvSpPr>
        <p:spPr bwMode="auto">
          <a:xfrm>
            <a:off x="3886200" y="609599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994287" y="1523999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898487" y="2057399"/>
            <a:ext cx="2240749" cy="1805077"/>
            <a:chOff x="4837112" y="1700123"/>
            <a:chExt cx="2240749" cy="1752600"/>
          </a:xfrm>
        </p:grpSpPr>
        <p:sp>
          <p:nvSpPr>
            <p:cNvPr id="20" name="Diamond 19"/>
            <p:cNvSpPr/>
            <p:nvPr/>
          </p:nvSpPr>
          <p:spPr bwMode="auto">
            <a:xfrm>
              <a:off x="4837112" y="1700123"/>
              <a:ext cx="2240749" cy="175260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06616" y="2363811"/>
              <a:ext cx="1930814" cy="418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grade &gt;</a:t>
              </a:r>
              <a:r>
                <a:rPr lang="bg-BG" sz="2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</a:t>
              </a:r>
              <a:r>
                <a:rPr lang="it-IT" sz="2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5.50</a:t>
              </a:r>
              <a:endParaRPr lang="en-US" sz="2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011834" y="3862475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139236" y="2959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40854" y="3770588"/>
            <a:ext cx="1136730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79313" y="3032119"/>
            <a:ext cx="985465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3886200" y="4419600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6781800" y="2534575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872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При </a:t>
            </a:r>
            <a:r>
              <a:rPr lang="bg-BG" sz="3200" dirty="0">
                <a:solidFill>
                  <a:schemeClr val="bg1"/>
                </a:solidFill>
              </a:rPr>
              <a:t>невярност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sz="3200" dirty="0"/>
              <a:t>)</a:t>
            </a:r>
            <a:r>
              <a:rPr lang="bg-BG" sz="3200" dirty="0"/>
              <a:t> на условието, можем да </a:t>
            </a:r>
            <a:br>
              <a:rPr lang="en-US" sz="3200" dirty="0"/>
            </a:br>
            <a:r>
              <a:rPr lang="bg-BG" sz="3200" dirty="0"/>
              <a:t>изпълним други действия – чрез </a:t>
            </a:r>
            <a:r>
              <a:rPr lang="bg-BG" sz="3200" dirty="0">
                <a:solidFill>
                  <a:schemeClr val="bg1"/>
                </a:solidFill>
              </a:rPr>
              <a:t>е</a:t>
            </a:r>
            <a:r>
              <a:rPr lang="en-US" sz="3200" dirty="0">
                <a:solidFill>
                  <a:schemeClr val="bg1"/>
                </a:solidFill>
              </a:rPr>
              <a:t>lse </a:t>
            </a:r>
            <a:r>
              <a:rPr lang="bg-BG" sz="3200" dirty="0"/>
              <a:t>конструкция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endParaRPr lang="bg-BG" sz="2800" b="1" dirty="0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Прости проверки – </a:t>
            </a:r>
            <a:r>
              <a:rPr lang="en-US"/>
              <a:t>If-else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355707"/>
            <a:ext cx="4876800" cy="2332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800" b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</a:rPr>
              <a:t> 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it-IT" sz="28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8419230" y="3886200"/>
            <a:ext cx="3342558" cy="1340862"/>
          </a:xfrm>
          <a:prstGeom prst="wedgeRoundRectCallout">
            <a:avLst>
              <a:gd name="adj1" fmla="val -61656"/>
              <a:gd name="adj2" fmla="val -292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невярност на условието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10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Къдравите</a:t>
            </a:r>
            <a:r>
              <a:rPr lang="bg-BG" sz="3200" dirty="0"/>
              <a:t> скоби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bg-BG" sz="3200" dirty="0"/>
              <a:t> въвеждат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от код </a:t>
            </a:r>
            <a:r>
              <a:rPr lang="en-US" sz="3200" dirty="0"/>
              <a:t>(</a:t>
            </a:r>
            <a:r>
              <a:rPr lang="bg-BG" sz="3200" dirty="0"/>
              <a:t>група команди</a:t>
            </a:r>
            <a:r>
              <a:rPr lang="en-US" sz="3200" dirty="0"/>
              <a:t>)</a:t>
            </a:r>
          </a:p>
          <a:p>
            <a:pPr lvl="1"/>
            <a:r>
              <a:rPr lang="bg-BG" sz="3000" dirty="0"/>
              <a:t>Ако конструкция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000" dirty="0"/>
              <a:t> </a:t>
            </a:r>
            <a:r>
              <a:rPr lang="bg-BG" sz="3000" dirty="0"/>
              <a:t>няма скоби, се изпълнява </a:t>
            </a:r>
            <a:r>
              <a:rPr lang="bg-BG" sz="3000"/>
              <a:t>само </a:t>
            </a:r>
            <a:r>
              <a:rPr lang="bg-BG" sz="3000">
                <a:solidFill>
                  <a:schemeClr val="tx2">
                    <a:lumMod val="75000"/>
                  </a:schemeClr>
                </a:solidFill>
              </a:rPr>
              <a:t>следващият</a:t>
            </a:r>
            <a:r>
              <a:rPr lang="bg-BG" sz="3000"/>
              <a:t> </a:t>
            </a:r>
            <a:r>
              <a:rPr lang="bg-BG" sz="3000" dirty="0"/>
              <a:t>ред</a:t>
            </a:r>
            <a:endParaRPr lang="en-US" sz="2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62001" y="2994238"/>
            <a:ext cx="5105401" cy="24068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let </a:t>
            </a: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"red";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</a:t>
            </a:r>
            <a:r>
              <a:rPr lang="bg-BG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==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"red")</a:t>
            </a:r>
            <a:r>
              <a:rPr lang="bg-BG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endParaRPr lang="it-IT" sz="23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300" b="1" noProof="1">
                <a:solidFill>
                  <a:schemeClr val="bg1"/>
                </a:solidFill>
                <a:latin typeface="Consolas" pitchFamily="49" charset="0"/>
              </a:rPr>
              <a:t>console.log("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300" b="1" noProof="1">
                <a:solidFill>
                  <a:schemeClr val="bg1"/>
                </a:solidFill>
                <a:latin typeface="Consolas" pitchFamily="49" charset="0"/>
              </a:rPr>
              <a:t>")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</a:t>
            </a:r>
            <a:endParaRPr lang="it-IT" sz="23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300" b="1" noProof="1">
                <a:solidFill>
                  <a:schemeClr val="bg1"/>
                </a:solidFill>
                <a:latin typeface="Consolas" pitchFamily="49" charset="0"/>
              </a:rPr>
              <a:t>console.log("banana")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console.log("bye");</a:t>
            </a:r>
            <a:endParaRPr lang="it-IT" sz="23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6176959" y="2994238"/>
            <a:ext cx="5401780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let 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"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red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==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"red") 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console.log("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")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console.log("banana")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console.log("bye")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4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630169" y="5612253"/>
            <a:ext cx="4648200" cy="939365"/>
          </a:xfrm>
          <a:prstGeom prst="wedgeRoundRectCallout">
            <a:avLst>
              <a:gd name="adj1" fmla="val -11787"/>
              <a:gd name="adj2" fmla="val -738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200" b="1" dirty="0">
                <a:solidFill>
                  <a:srgbClr val="FFFFFF"/>
                </a:solidFill>
              </a:rPr>
              <a:t>Изпълнява се </a:t>
            </a:r>
            <a:r>
              <a:rPr lang="bg-BG" sz="2200" b="1" dirty="0">
                <a:solidFill>
                  <a:schemeClr val="bg2"/>
                </a:solidFill>
              </a:rPr>
              <a:t>винаги – не е част от </a:t>
            </a:r>
            <a:r>
              <a:rPr lang="en-US" sz="2200" b="1" dirty="0">
                <a:solidFill>
                  <a:schemeClr val="bg2"/>
                </a:solidFill>
                <a:latin typeface="Consolas" panose="020B0609020204030204" pitchFamily="49" charset="0"/>
              </a:rPr>
              <a:t>if/else</a:t>
            </a:r>
            <a:r>
              <a:rPr lang="bg-BG" sz="22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bg-BG" sz="2200" b="1" dirty="0">
                <a:solidFill>
                  <a:srgbClr val="FFFFFF"/>
                </a:solidFill>
              </a:rPr>
              <a:t>конструкцията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342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Получава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две </a:t>
            </a:r>
            <a:r>
              <a:rPr lang="bg-BG" dirty="0">
                <a:solidFill>
                  <a:schemeClr val="bg1"/>
                </a:solidFill>
              </a:rPr>
              <a:t>числа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b="1" dirty="0">
                <a:latin typeface="Consolas" panose="020B0609020204030204" pitchFamily="49" charset="0"/>
              </a:rPr>
              <a:t>Greater number: </a:t>
            </a:r>
            <a:r>
              <a:rPr lang="en-US" dirty="0"/>
              <a:t>"</a:t>
            </a:r>
            <a:endParaRPr lang="bg-BG" dirty="0"/>
          </a:p>
          <a:p>
            <a:pPr lvl="1"/>
            <a:r>
              <a:rPr lang="bg-BG" dirty="0"/>
              <a:t>Отпечатва на конзолата </a:t>
            </a:r>
            <a:r>
              <a:rPr lang="bg-BG" dirty="0">
                <a:solidFill>
                  <a:schemeClr val="bg1"/>
                </a:solidFill>
              </a:rPr>
              <a:t>по-голямото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от тях</a:t>
            </a:r>
            <a:endParaRPr lang="en-US" dirty="0"/>
          </a:p>
          <a:p>
            <a:r>
              <a:rPr lang="bg-BG" dirty="0"/>
              <a:t>Пример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99802E-FAA3-4F0C-9B2B-21C1D2846755}"/>
              </a:ext>
            </a:extLst>
          </p:cNvPr>
          <p:cNvGrpSpPr/>
          <p:nvPr/>
        </p:nvGrpSpPr>
        <p:grpSpPr>
          <a:xfrm>
            <a:off x="1116831" y="4876801"/>
            <a:ext cx="4951504" cy="1138773"/>
            <a:chOff x="1141412" y="4738550"/>
            <a:chExt cx="4243171" cy="7443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ADA18B-75A6-43C0-BE1F-B879AE5AF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412" y="4738550"/>
              <a:ext cx="381000" cy="74435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5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8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6" name="Right Arrow 11">
              <a:extLst>
                <a:ext uri="{FF2B5EF4-FFF2-40B4-BE49-F238E27FC236}">
                  <a16:creationId xmlns:a16="http://schemas.microsoft.com/office/drawing/2014/main" id="{91BA3807-E394-4F37-B52A-BB877C5ED1E1}"/>
                </a:ext>
              </a:extLst>
            </p:cNvPr>
            <p:cNvSpPr/>
            <p:nvPr/>
          </p:nvSpPr>
          <p:spPr>
            <a:xfrm>
              <a:off x="1702470" y="5023112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D5B51C-2ECB-4B8F-9DFF-BECC38526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907" y="4967982"/>
              <a:ext cx="381000" cy="33885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8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3AAB06-2565-401E-98EB-780E7636E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9745" y="4738550"/>
              <a:ext cx="381000" cy="74435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noProof="1">
                  <a:latin typeface="Consolas" panose="020B0609020204030204" pitchFamily="49" charset="0"/>
                </a:rPr>
                <a:t>7</a:t>
              </a:r>
              <a:endParaRPr lang="bg-BG" sz="3400" b="1" noProof="1">
                <a:latin typeface="Consolas" panose="020B0609020204030204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3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9" name="Right Arrow 11">
              <a:extLst>
                <a:ext uri="{FF2B5EF4-FFF2-40B4-BE49-F238E27FC236}">
                  <a16:creationId xmlns:a16="http://schemas.microsoft.com/office/drawing/2014/main" id="{27F55289-FEFF-4505-A449-8AABEE27C818}"/>
                </a:ext>
              </a:extLst>
            </p:cNvPr>
            <p:cNvSpPr/>
            <p:nvPr/>
          </p:nvSpPr>
          <p:spPr>
            <a:xfrm>
              <a:off x="4427305" y="5012040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B4AACC-5302-466A-86FB-25619E328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583" y="4956910"/>
              <a:ext cx="381000" cy="33885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7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31672" y="2514601"/>
            <a:ext cx="3334215" cy="3610479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286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1093788" y="630142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https://judge.softuni.bg/Contests/Compete/Index/2205#1</a:t>
            </a:r>
            <a:r>
              <a:rPr lang="bg-BG" sz="2400" dirty="0"/>
              <a:t> </a:t>
            </a:r>
            <a:endParaRPr lang="en-US" sz="2400" dirty="0"/>
          </a:p>
        </p:txBody>
      </p:sp>
      <p:sp>
        <p:nvSpPr>
          <p:cNvPr id="6" name="Parallelogram 5"/>
          <p:cNvSpPr/>
          <p:nvPr/>
        </p:nvSpPr>
        <p:spPr bwMode="auto">
          <a:xfrm>
            <a:off x="4648200" y="685799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756287" y="1600199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4660487" y="2133599"/>
            <a:ext cx="2240749" cy="1805077"/>
            <a:chOff x="4837112" y="1700123"/>
            <a:chExt cx="2240749" cy="1752600"/>
          </a:xfrm>
        </p:grpSpPr>
        <p:sp>
          <p:nvSpPr>
            <p:cNvPr id="10" name="Diamond 9"/>
            <p:cNvSpPr/>
            <p:nvPr/>
          </p:nvSpPr>
          <p:spPr bwMode="auto">
            <a:xfrm>
              <a:off x="4837112" y="1700123"/>
              <a:ext cx="2240749" cy="175260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03812" y="2328384"/>
              <a:ext cx="1621748" cy="3884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0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5773834" y="3938675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901236" y="30361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96708" y="3815551"/>
            <a:ext cx="857330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15635" y="3032602"/>
            <a:ext cx="985465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16" name="Parallelogram 15"/>
          <p:cNvSpPr/>
          <p:nvPr/>
        </p:nvSpPr>
        <p:spPr bwMode="auto">
          <a:xfrm>
            <a:off x="4648200" y="4495800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17" name="Parallelogram 16"/>
          <p:cNvSpPr/>
          <p:nvPr/>
        </p:nvSpPr>
        <p:spPr bwMode="auto">
          <a:xfrm>
            <a:off x="7660668" y="2575402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201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Проверява</a:t>
            </a:r>
            <a:r>
              <a:rPr lang="en-US" sz="3000" dirty="0"/>
              <a:t>, </a:t>
            </a:r>
            <a:r>
              <a:rPr lang="bg-BG" sz="3000" dirty="0"/>
              <a:t>дали едно число е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четно</a:t>
            </a:r>
            <a:r>
              <a:rPr lang="bg-BG" sz="3000" dirty="0"/>
              <a:t> или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нечетно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000" dirty="0"/>
              <a:t>Ако е четно</a:t>
            </a:r>
            <a:r>
              <a:rPr lang="en-US" sz="3000" dirty="0"/>
              <a:t>, </a:t>
            </a:r>
            <a:r>
              <a:rPr lang="bg-BG" sz="3000" dirty="0"/>
              <a:t>отпечатва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even</a:t>
            </a:r>
            <a:r>
              <a:rPr lang="en-US" sz="3000" dirty="0"/>
              <a:t>"</a:t>
            </a:r>
          </a:p>
          <a:p>
            <a:pPr lvl="1"/>
            <a:r>
              <a:rPr lang="bg-BG" sz="3000" dirty="0"/>
              <a:t>Ако е нечетно</a:t>
            </a:r>
            <a:r>
              <a:rPr lang="en-US" sz="3000"/>
              <a:t>,</a:t>
            </a:r>
            <a:r>
              <a:rPr lang="bg-BG" sz="3000"/>
              <a:t> </a:t>
            </a:r>
            <a:r>
              <a:rPr lang="bg-BG" sz="3000" dirty="0"/>
              <a:t>отпечатва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odd</a:t>
            </a:r>
            <a:r>
              <a:rPr lang="en-US" sz="3000" dirty="0"/>
              <a:t>"</a:t>
            </a:r>
            <a:endParaRPr lang="bg-BG" sz="3000" dirty="0"/>
          </a:p>
          <a:p>
            <a:r>
              <a:rPr lang="bg-BG" sz="3200" dirty="0"/>
              <a:t>Пример:</a:t>
            </a:r>
          </a:p>
          <a:p>
            <a:pPr marL="0" indent="0">
              <a:buNone/>
            </a:pPr>
            <a:endParaRPr lang="en-US" sz="3200" dirty="0"/>
          </a:p>
          <a:p>
            <a:pPr marL="377887" lvl="1" indent="0">
              <a:buNone/>
            </a:pPr>
            <a:endParaRPr lang="en-US" sz="30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985" y="4699884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1937914" y="4847194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8597" y="4699884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984" y="5643917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1937914" y="5804749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8595" y="5657439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odd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E074A9-6067-4F78-B446-16FC25CBE47A}"/>
              </a:ext>
            </a:extLst>
          </p:cNvPr>
          <p:cNvGrpSpPr/>
          <p:nvPr/>
        </p:nvGrpSpPr>
        <p:grpSpPr>
          <a:xfrm>
            <a:off x="7467600" y="3796658"/>
            <a:ext cx="3429000" cy="2590184"/>
            <a:chOff x="7151716" y="2783785"/>
            <a:chExt cx="4209777" cy="3350107"/>
          </a:xfrm>
        </p:grpSpPr>
        <p:pic>
          <p:nvPicPr>
            <p:cNvPr id="5122" name="Picture 2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1F26EB22-37C4-445E-A120-DE0C4A0B66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3270" y="2783785"/>
              <a:ext cx="2238223" cy="2652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Ð ÐµÐ·ÑÐ»ÑÐ°Ñ Ñ Ð¸Ð·Ð¾Ð±ÑÐ°Ð¶ÐµÐ½Ð¸Ðµ Ð·Ð° 4 toy story png">
              <a:extLst>
                <a:ext uri="{FF2B5EF4-FFF2-40B4-BE49-F238E27FC236}">
                  <a16:creationId xmlns:a16="http://schemas.microsoft.com/office/drawing/2014/main" id="{D2FC79D1-5560-4640-94F8-ACE1C44493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36398">
              <a:off x="7151716" y="3964927"/>
              <a:ext cx="1574006" cy="2168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74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4101" y="1371600"/>
            <a:ext cx="7543799" cy="4894005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function </a:t>
            </a:r>
            <a:r>
              <a:rPr lang="en-US" sz="2800" dirty="0" err="1"/>
              <a:t>isEven</a:t>
            </a:r>
            <a:r>
              <a:rPr lang="en-US" sz="2800" dirty="0"/>
              <a:t>(input) {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let </a:t>
            </a:r>
            <a:r>
              <a:rPr lang="en-US" sz="2800" dirty="0" err="1"/>
              <a:t>num</a:t>
            </a:r>
            <a:r>
              <a:rPr lang="en-US" sz="2800" dirty="0"/>
              <a:t> = </a:t>
            </a:r>
            <a:r>
              <a:rPr lang="en-US" sz="2800" dirty="0" err="1"/>
              <a:t>parseInt</a:t>
            </a:r>
            <a:r>
              <a:rPr lang="en-US" sz="2800" dirty="0"/>
              <a:t>(</a:t>
            </a:r>
            <a:r>
              <a:rPr lang="en-US" sz="2800" dirty="0" err="1"/>
              <a:t>input.shift</a:t>
            </a:r>
            <a:r>
              <a:rPr lang="en-US" sz="2800" dirty="0"/>
              <a:t>());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if (</a:t>
            </a:r>
            <a:r>
              <a:rPr lang="en-US" sz="2800" dirty="0" err="1">
                <a:solidFill>
                  <a:schemeClr val="bg1"/>
                </a:solidFill>
              </a:rPr>
              <a:t>num</a:t>
            </a:r>
            <a:r>
              <a:rPr lang="en-US" sz="2800" dirty="0">
                <a:solidFill>
                  <a:schemeClr val="bg1"/>
                </a:solidFill>
              </a:rPr>
              <a:t> % 2 == 0</a:t>
            </a:r>
            <a:r>
              <a:rPr lang="en-US" sz="2800" dirty="0"/>
              <a:t>) {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  </a:t>
            </a:r>
            <a:r>
              <a:rPr lang="en-US" sz="2800" dirty="0" err="1"/>
              <a:t>console.log</a:t>
            </a:r>
            <a:r>
              <a:rPr lang="en-US" sz="2800" dirty="0"/>
              <a:t>("even");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} else {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  </a:t>
            </a:r>
            <a:r>
              <a:rPr lang="en-US" sz="2800" dirty="0" err="1"/>
              <a:t>console.log</a:t>
            </a:r>
            <a:r>
              <a:rPr lang="en-US" sz="2800" dirty="0"/>
              <a:t>("odd");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}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Четно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нечетно</a:t>
            </a:r>
            <a:r>
              <a:rPr lang="en-US" dirty="0"/>
              <a:t> – </a:t>
            </a:r>
            <a:r>
              <a:rPr lang="en-US" dirty="0" err="1"/>
              <a:t>решение</a:t>
            </a: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D80D39-ACEE-438F-A3A6-E355C6B1971E}"/>
              </a:ext>
            </a:extLst>
          </p:cNvPr>
          <p:cNvSpPr/>
          <p:nvPr/>
        </p:nvSpPr>
        <p:spPr>
          <a:xfrm>
            <a:off x="762000" y="624577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2"/>
              </a:rPr>
              <a:t>https://judge.softuni.bg/Contests/Compete/Index/2205#2</a:t>
            </a:r>
            <a:endParaRPr lang="en-US" sz="24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733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По-сложни условни конструкции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272" y="1219201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Серии от проверки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8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  <a:endParaRPr lang="en-US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6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927138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</a:pPr>
            <a:r>
              <a:rPr lang="bg-BG" sz="3000" dirty="0"/>
              <a:t>Конструкцията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if/else-if/else…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е серия от проверки</a:t>
            </a:r>
            <a:endParaRPr lang="bg-BG" sz="30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 marL="0" indent="0">
              <a:lnSpc>
                <a:spcPct val="100000"/>
              </a:lnSpc>
              <a:buNone/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bg-BG" sz="3000" dirty="0"/>
          </a:p>
          <a:p>
            <a:pPr marL="457200" indent="-457200">
              <a:lnSpc>
                <a:spcPct val="100000"/>
              </a:lnSpc>
            </a:pPr>
            <a:r>
              <a:rPr lang="bg-BG" sz="3000" dirty="0"/>
              <a:t>При истинност на едно условие, </a:t>
            </a:r>
            <a:r>
              <a:rPr lang="bg-BG" sz="3000" dirty="0">
                <a:solidFill>
                  <a:schemeClr val="bg1"/>
                </a:solidFill>
              </a:rPr>
              <a:t>не се продължава </a:t>
            </a:r>
            <a:r>
              <a:rPr lang="bg-BG" sz="3000" dirty="0"/>
              <a:t>към </a:t>
            </a:r>
            <a:br>
              <a:rPr lang="en-US" sz="3000" dirty="0"/>
            </a:br>
            <a:r>
              <a:rPr lang="bg-BG" sz="3000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237" y="1905000"/>
            <a:ext cx="3868964" cy="3402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...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400" b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за изпъленение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810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Серия от проверки –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729" y="2286001"/>
            <a:ext cx="6611498" cy="39629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let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a = 7;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(a &gt; 4)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console.log("Bigger than 4");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(a &gt; 5)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console.log("Bigger than 5");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console.log ("Equal to 7"); 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164" y="3502918"/>
            <a:ext cx="3345625" cy="1219200"/>
          </a:xfrm>
          <a:prstGeom prst="wedgeRoundRectCallout">
            <a:avLst>
              <a:gd name="adj1" fmla="val -68256"/>
              <a:gd name="adj2" fmla="val -377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на конзолата само</a:t>
            </a:r>
            <a:r>
              <a:rPr lang="en-US" sz="2800" b="1" dirty="0">
                <a:solidFill>
                  <a:srgbClr val="FFFFFF"/>
                </a:solidFill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3152" y="1048155"/>
            <a:ext cx="1000863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/>
              <a:t>Програмата проверява първото условие, установява, 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че е вярно и приключва</a:t>
            </a:r>
            <a:endParaRPr lang="en-US" sz="32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8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F3B1B-7DB9-4F86-8747-6DAEF886D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</a:t>
            </a:r>
            <a:r>
              <a:rPr lang="bg-BG" sz="3000" dirty="0">
                <a:solidFill>
                  <a:schemeClr val="bg1"/>
                </a:solidFill>
              </a:rPr>
              <a:t>цяло число</a:t>
            </a:r>
            <a:r>
              <a:rPr lang="bg-BG" sz="3000" dirty="0"/>
              <a:t>, въведено 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неговата стойност </a:t>
            </a:r>
            <a:r>
              <a:rPr lang="en-US" sz="3000" dirty="0"/>
              <a:t>[</a:t>
            </a:r>
            <a:r>
              <a:rPr lang="bg-BG" sz="3000" dirty="0"/>
              <a:t>1,9</a:t>
            </a:r>
            <a:r>
              <a:rPr lang="en-US" sz="3000" dirty="0"/>
              <a:t>]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Ако числото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по-голямо от 9 </a:t>
            </a:r>
            <a:r>
              <a:rPr lang="bg-BG" sz="3000" dirty="0"/>
              <a:t>отпечатва </a:t>
            </a:r>
            <a:r>
              <a:rPr lang="en-US" sz="3000" dirty="0"/>
              <a:t>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number too big</a:t>
            </a:r>
            <a:r>
              <a:rPr lang="en-US" sz="3000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O</a:t>
            </a:r>
            <a:r>
              <a:rPr lang="bg-BG" sz="3000" dirty="0"/>
              <a:t>тпечатва стойността </a:t>
            </a:r>
            <a:r>
              <a:rPr lang="bg-BG" sz="3000" dirty="0">
                <a:solidFill>
                  <a:schemeClr val="bg1"/>
                </a:solidFill>
              </a:rPr>
              <a:t>с текст</a:t>
            </a:r>
            <a:endParaRPr lang="en-US" sz="30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200" dirty="0"/>
              <a:t>Пример: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bg-BG" sz="30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Число от 1 до 9 с текст – условие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249" y="5268679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BF8E0C-6B95-4567-B5C3-237CD1881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776" y="5263680"/>
            <a:ext cx="15167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A76C13AD-4C64-4614-8B2E-DE0A09A46015}"/>
              </a:ext>
            </a:extLst>
          </p:cNvPr>
          <p:cNvSpPr/>
          <p:nvPr/>
        </p:nvSpPr>
        <p:spPr>
          <a:xfrm>
            <a:off x="2303985" y="5391256"/>
            <a:ext cx="306250" cy="268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A6E1B-A7E8-4303-8FC8-3021F9453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00" y="5263680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55CFD6-BE33-454A-B678-35664097E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8904" y="5290512"/>
            <a:ext cx="31081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number too big</a:t>
            </a: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551FB92F-315E-4BBC-8C4C-3FAA9DB3BA0E}"/>
              </a:ext>
            </a:extLst>
          </p:cNvPr>
          <p:cNvSpPr/>
          <p:nvPr/>
        </p:nvSpPr>
        <p:spPr>
          <a:xfrm>
            <a:off x="6671348" y="5385900"/>
            <a:ext cx="305109" cy="269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782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31129" y="1252405"/>
            <a:ext cx="6204871" cy="5136672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dirty="0"/>
              <a:t>function number0to9([arg1]) {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dirty="0"/>
              <a:t>  let </a:t>
            </a:r>
            <a:r>
              <a:rPr lang="en-US" sz="2300" dirty="0" err="1"/>
              <a:t>num</a:t>
            </a:r>
            <a:r>
              <a:rPr lang="en-US" sz="2300" dirty="0"/>
              <a:t> = </a:t>
            </a:r>
            <a:r>
              <a:rPr lang="en-US" sz="2300" dirty="0" err="1"/>
              <a:t>parseInt</a:t>
            </a:r>
            <a:r>
              <a:rPr lang="en-US" sz="2300" dirty="0"/>
              <a:t>(arg1);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dirty="0"/>
              <a:t>  </a:t>
            </a:r>
            <a:r>
              <a:rPr lang="en-US" sz="2300" dirty="0">
                <a:solidFill>
                  <a:schemeClr val="bg1"/>
                </a:solidFill>
              </a:rPr>
              <a:t>if (</a:t>
            </a:r>
            <a:r>
              <a:rPr lang="en-US" sz="2300" dirty="0" err="1">
                <a:solidFill>
                  <a:schemeClr val="bg1"/>
                </a:solidFill>
              </a:rPr>
              <a:t>num</a:t>
            </a:r>
            <a:r>
              <a:rPr lang="en-US" sz="2300" dirty="0">
                <a:solidFill>
                  <a:schemeClr val="bg1"/>
                </a:solidFill>
              </a:rPr>
              <a:t> === 1)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dirty="0"/>
              <a:t>    </a:t>
            </a:r>
            <a:r>
              <a:rPr lang="en-US" sz="2300" dirty="0" err="1"/>
              <a:t>console.log</a:t>
            </a:r>
            <a:r>
              <a:rPr lang="en-US" sz="2300" dirty="0"/>
              <a:t>("one");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dirty="0"/>
              <a:t>  </a:t>
            </a:r>
            <a:r>
              <a:rPr lang="en-US" sz="2300" dirty="0">
                <a:solidFill>
                  <a:schemeClr val="bg1"/>
                </a:solidFill>
              </a:rPr>
              <a:t>else if (</a:t>
            </a:r>
            <a:r>
              <a:rPr lang="en-US" sz="2300" dirty="0" err="1">
                <a:solidFill>
                  <a:schemeClr val="bg1"/>
                </a:solidFill>
              </a:rPr>
              <a:t>num</a:t>
            </a:r>
            <a:r>
              <a:rPr lang="en-US" sz="2300" dirty="0">
                <a:solidFill>
                  <a:schemeClr val="bg1"/>
                </a:solidFill>
              </a:rPr>
              <a:t> === 2)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dirty="0"/>
              <a:t>    </a:t>
            </a:r>
            <a:r>
              <a:rPr lang="en-US" sz="2300" dirty="0" err="1"/>
              <a:t>console.log</a:t>
            </a:r>
            <a:r>
              <a:rPr lang="en-US" sz="2300" dirty="0"/>
              <a:t>("two");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dirty="0">
                <a:solidFill>
                  <a:schemeClr val="accent2"/>
                </a:solidFill>
              </a:rPr>
              <a:t>// TODO: add more checks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dirty="0"/>
              <a:t>  </a:t>
            </a:r>
            <a:r>
              <a:rPr lang="en-US" sz="2300" dirty="0">
                <a:solidFill>
                  <a:schemeClr val="bg1"/>
                </a:solidFill>
              </a:rPr>
              <a:t>else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dirty="0"/>
              <a:t>    </a:t>
            </a:r>
            <a:r>
              <a:rPr lang="en-US" sz="2300" dirty="0" err="1"/>
              <a:t>console.log</a:t>
            </a:r>
            <a:r>
              <a:rPr lang="en-US" sz="2300" dirty="0"/>
              <a:t>("number too big");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Число от 1 до 9 с текст – решение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399" y="638907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на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решението</a:t>
            </a:r>
            <a:r>
              <a:rPr lang="bg-BG" sz="2400" dirty="0">
                <a:solidFill>
                  <a:prstClr val="white"/>
                </a:solidFill>
              </a:rPr>
              <a:t>: </a:t>
            </a:r>
            <a:r>
              <a:rPr lang="en-US" sz="2400" dirty="0">
                <a:solidFill>
                  <a:prstClr val="white"/>
                </a:solidFill>
                <a:hlinkClick r:id="rId2"/>
              </a:rPr>
              <a:t>https://judge.softuni.bg/Contests/Practice/Index/2205#3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497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Диапазон на използване</a:t>
            </a:r>
            <a:endParaRPr lang="en-US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95" y="1400332"/>
            <a:ext cx="2593411" cy="2471845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Живот на променлива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3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/>
              <a:t>Обхват</a:t>
            </a:r>
            <a:r>
              <a:rPr lang="en-US" dirty="0"/>
              <a:t>, в </a:t>
            </a:r>
            <a:r>
              <a:rPr lang="en-US" dirty="0" err="1"/>
              <a:t>който</a:t>
            </a:r>
            <a:r>
              <a:rPr lang="en-US" dirty="0"/>
              <a:t> </a:t>
            </a:r>
            <a:r>
              <a:rPr lang="en-US" dirty="0" err="1"/>
              <a:t>може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бъде</a:t>
            </a:r>
            <a:r>
              <a:rPr lang="en-US" dirty="0"/>
              <a:t> </a:t>
            </a:r>
            <a:r>
              <a:rPr lang="en-US" dirty="0" err="1"/>
              <a:t>използвана</a:t>
            </a:r>
            <a:endParaRPr lang="en-US" dirty="0"/>
          </a:p>
          <a:p>
            <a:pPr marL="1371029" lvl="2" indent="-457200"/>
            <a:r>
              <a:rPr lang="en-US" dirty="0" err="1"/>
              <a:t>Пример</a:t>
            </a:r>
            <a:r>
              <a:rPr lang="en-US" dirty="0"/>
              <a:t>: </a:t>
            </a:r>
            <a:r>
              <a:rPr lang="en-US" dirty="0" err="1"/>
              <a:t>Променливата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</a:rPr>
              <a:t>salary</a:t>
            </a:r>
            <a:r>
              <a:rPr lang="en-US" dirty="0"/>
              <a:t> </a:t>
            </a:r>
            <a:r>
              <a:rPr lang="en-US" dirty="0" err="1"/>
              <a:t>съществува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само</a:t>
            </a:r>
            <a:r>
              <a:rPr lang="en-US" dirty="0"/>
              <a:t> в </a:t>
            </a:r>
            <a:r>
              <a:rPr lang="en-US" dirty="0" err="1"/>
              <a:t>блока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en-US" dirty="0" err="1"/>
              <a:t>конструкцията</a:t>
            </a:r>
            <a:r>
              <a:rPr lang="en-US" dirty="0"/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881248-902E-4CD3-8362-E0C481902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5400" y="3105743"/>
            <a:ext cx="9601200" cy="2834916"/>
          </a:xfrm>
          <a:solidFill>
            <a:schemeClr val="accent6">
              <a:lumMod val="75000"/>
              <a:alpha val="15000"/>
            </a:schemeClr>
          </a:solidFill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let </a:t>
            </a:r>
            <a:r>
              <a:rPr lang="en-US" sz="2500" dirty="0" err="1"/>
              <a:t>currentDay</a:t>
            </a:r>
            <a:r>
              <a:rPr lang="en-US" sz="2500" dirty="0"/>
              <a:t> = "Monday";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if (</a:t>
            </a:r>
            <a:r>
              <a:rPr lang="en-US" sz="2500" dirty="0" err="1"/>
              <a:t>currentDay</a:t>
            </a:r>
            <a:r>
              <a:rPr lang="en-US" sz="2500" dirty="0"/>
              <a:t> === "Monday") </a:t>
            </a:r>
            <a:r>
              <a:rPr lang="en-US" sz="2500" dirty="0">
                <a:solidFill>
                  <a:schemeClr val="bg1"/>
                </a:solidFill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  let </a:t>
            </a:r>
            <a:r>
              <a:rPr lang="en-US" sz="2500" dirty="0">
                <a:solidFill>
                  <a:schemeClr val="bg1"/>
                </a:solidFill>
              </a:rPr>
              <a:t>salary</a:t>
            </a:r>
            <a:r>
              <a:rPr lang="en-US" sz="2500" dirty="0"/>
              <a:t> = Number(</a:t>
            </a:r>
            <a:r>
              <a:rPr lang="en-US" sz="2500" dirty="0" err="1"/>
              <a:t>input.shift</a:t>
            </a:r>
            <a:r>
              <a:rPr lang="en-US" sz="2500" dirty="0"/>
              <a:t>());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>
                <a:solidFill>
                  <a:schemeClr val="bg1"/>
                </a:solidFill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 err="1"/>
              <a:t>console.log</a:t>
            </a:r>
            <a:r>
              <a:rPr lang="en-US" sz="2500" dirty="0"/>
              <a:t>(</a:t>
            </a:r>
            <a:r>
              <a:rPr lang="en-US" sz="2500" dirty="0">
                <a:solidFill>
                  <a:schemeClr val="bg1"/>
                </a:solidFill>
              </a:rPr>
              <a:t>salary</a:t>
            </a:r>
            <a:r>
              <a:rPr lang="en-US" sz="2500" dirty="0"/>
              <a:t>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Живот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променлива</a:t>
            </a:r>
            <a:endParaRPr lang="en-US" dirty="0"/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849E6DFA-6E18-4414-9EDD-4C12F42A396D}"/>
              </a:ext>
            </a:extLst>
          </p:cNvPr>
          <p:cNvSpPr txBox="1"/>
          <p:nvPr/>
        </p:nvSpPr>
        <p:spPr>
          <a:xfrm>
            <a:off x="5029201" y="5336812"/>
            <a:ext cx="18293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Error!</a:t>
            </a:r>
            <a:endParaRPr lang="en-US" sz="2600" dirty="0">
              <a:solidFill>
                <a:schemeClr val="accent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36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Условни конструкции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4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5AD71-F8B3-41C1-B63C-7413A47B6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Получава </a:t>
            </a:r>
            <a:r>
              <a:rPr lang="bg-BG" dirty="0">
                <a:solidFill>
                  <a:schemeClr val="bg1"/>
                </a:solidFill>
              </a:rPr>
              <a:t>вид</a:t>
            </a:r>
            <a:r>
              <a:rPr lang="bg-BG" dirty="0"/>
              <a:t> на </a:t>
            </a:r>
            <a:r>
              <a:rPr lang="bg-BG" dirty="0">
                <a:solidFill>
                  <a:schemeClr val="bg1"/>
                </a:solidFill>
              </a:rPr>
              <a:t>геометрична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</a:rPr>
              <a:t>фигура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000" dirty="0"/>
              <a:t>("</a:t>
            </a:r>
            <a:r>
              <a:rPr lang="en-US" sz="3000" b="1" dirty="0">
                <a:latin typeface="Consolas" panose="020B0609020204030204" pitchFamily="49" charset="0"/>
              </a:rPr>
              <a:t>square</a:t>
            </a:r>
            <a:r>
              <a:rPr lang="en-US" sz="3000" b="1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rectangle</a:t>
            </a:r>
            <a:r>
              <a:rPr lang="en-US" sz="3000" b="1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circle</a:t>
            </a:r>
            <a:r>
              <a:rPr lang="en-US" sz="3000" b="1" dirty="0"/>
              <a:t>"</a:t>
            </a:r>
            <a:r>
              <a:rPr lang="en-US" sz="3000" dirty="0"/>
              <a:t> </a:t>
            </a:r>
            <a:r>
              <a:rPr lang="bg-BG" sz="3000" dirty="0"/>
              <a:t>или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triangle</a:t>
            </a:r>
            <a:r>
              <a:rPr lang="en-US" sz="3000" b="1" dirty="0"/>
              <a:t>"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dirty="0"/>
              <a:t>Пресмята </a:t>
            </a:r>
            <a:r>
              <a:rPr lang="bg-BG" dirty="0">
                <a:solidFill>
                  <a:schemeClr val="bg1"/>
                </a:solidFill>
              </a:rPr>
              <a:t>лицето</a:t>
            </a:r>
            <a:r>
              <a:rPr lang="bg-BG" dirty="0"/>
              <a:t> спрямо вида на фигурата</a:t>
            </a:r>
          </a:p>
          <a:p>
            <a:r>
              <a:rPr lang="bg-BG" dirty="0"/>
              <a:t>Примерен вход и изход: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A0B10-4A8D-4400-8F1F-A19738CF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1E16B-E205-49C4-92AB-2E9E1D8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922" y="3874025"/>
            <a:ext cx="203534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square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ED98D4F7-CBBA-4143-A1B3-38D2411D7411}"/>
              </a:ext>
            </a:extLst>
          </p:cNvPr>
          <p:cNvSpPr/>
          <p:nvPr/>
        </p:nvSpPr>
        <p:spPr>
          <a:xfrm>
            <a:off x="8215528" y="4236777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84A81-C0C2-44B3-90FF-76CEEC18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8251" y="4089468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F24A24-C912-47F3-B788-5E29D8F5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923" y="5034391"/>
            <a:ext cx="20353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rectangle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2.5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50A3F34F-F326-4D95-8EE0-5BC4B7D5EEC5}"/>
              </a:ext>
            </a:extLst>
          </p:cNvPr>
          <p:cNvSpPr/>
          <p:nvPr/>
        </p:nvSpPr>
        <p:spPr>
          <a:xfrm>
            <a:off x="8206759" y="5547575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3B9EC-2D98-48C7-A659-C97E7FEF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8251" y="5400265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17.5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175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97182" y="1371601"/>
            <a:ext cx="8797636" cy="47937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let shape = </a:t>
            </a:r>
            <a:r>
              <a:rPr lang="en-US" sz="2400" dirty="0" err="1"/>
              <a:t>input.shift</a:t>
            </a:r>
            <a:r>
              <a:rPr lang="en-US" sz="2400" dirty="0"/>
              <a:t>();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let area = 0;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if</a:t>
            </a:r>
            <a:r>
              <a:rPr lang="en-US" sz="2400" dirty="0"/>
              <a:t>(shape === "square")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let side = Number(</a:t>
            </a:r>
            <a:r>
              <a:rPr lang="en-US" sz="2400" dirty="0" err="1"/>
              <a:t>input.shift</a:t>
            </a:r>
            <a:r>
              <a:rPr lang="en-US" sz="2400" dirty="0"/>
              <a:t>());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area = side * side;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else if</a:t>
            </a:r>
            <a:r>
              <a:rPr lang="en-US" sz="2400" dirty="0"/>
              <a:t>(shape === "rectangle")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let </a:t>
            </a:r>
            <a:r>
              <a:rPr lang="en-US" sz="2400" dirty="0" err="1"/>
              <a:t>sideA</a:t>
            </a:r>
            <a:r>
              <a:rPr lang="en-US" sz="2400" dirty="0"/>
              <a:t> = Number(</a:t>
            </a:r>
            <a:r>
              <a:rPr lang="en-US" sz="2400" dirty="0" err="1"/>
              <a:t>input.shift</a:t>
            </a:r>
            <a:r>
              <a:rPr lang="en-US" sz="2400" dirty="0"/>
              <a:t>());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let </a:t>
            </a:r>
            <a:r>
              <a:rPr lang="en-US" sz="2400" dirty="0" err="1"/>
              <a:t>sideB</a:t>
            </a:r>
            <a:r>
              <a:rPr lang="en-US" sz="2400" dirty="0"/>
              <a:t> = Number(</a:t>
            </a:r>
            <a:r>
              <a:rPr lang="en-US" sz="2400" dirty="0" err="1"/>
              <a:t>input.shift</a:t>
            </a:r>
            <a:r>
              <a:rPr lang="en-US" sz="2400" dirty="0"/>
              <a:t>());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area = </a:t>
            </a:r>
            <a:r>
              <a:rPr lang="en-US" sz="2400" dirty="0" err="1"/>
              <a:t>sideA</a:t>
            </a:r>
            <a:r>
              <a:rPr lang="en-US" sz="2400" dirty="0"/>
              <a:t> * </a:t>
            </a:r>
            <a:r>
              <a:rPr lang="en-US" sz="2400" dirty="0" err="1"/>
              <a:t>sideB</a:t>
            </a:r>
            <a:r>
              <a:rPr lang="en-US" sz="2400" dirty="0"/>
              <a:t>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accent2"/>
                </a:solidFill>
              </a:rPr>
              <a:t>//TODO: add more conditions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 err="1"/>
              <a:t>console.log</a:t>
            </a:r>
            <a:r>
              <a:rPr lang="en-US" sz="2400" dirty="0"/>
              <a:t>(area);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Лица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фигури</a:t>
            </a:r>
            <a:r>
              <a:rPr lang="en-US" dirty="0"/>
              <a:t> – </a:t>
            </a:r>
            <a:r>
              <a:rPr lang="en-US" dirty="0" err="1"/>
              <a:t>решение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0" y="629169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на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решението</a:t>
            </a:r>
            <a:r>
              <a:rPr lang="en-US" sz="2400" dirty="0"/>
              <a:t>:</a:t>
            </a:r>
            <a:r>
              <a:rPr lang="bg-BG" sz="2400" dirty="0">
                <a:solidFill>
                  <a:prstClr val="white"/>
                </a:solidFill>
              </a:rPr>
              <a:t>: </a:t>
            </a:r>
            <a:r>
              <a:rPr lang="en-US" sz="2400" dirty="0">
                <a:solidFill>
                  <a:prstClr val="white"/>
                </a:solidFill>
                <a:hlinkClick r:id="rId2"/>
              </a:rPr>
              <a:t>https://judge.softuni.bg/Contests/Compete/Index/2205#6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042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Прости операции с дебъгер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08" y="1524001"/>
            <a:ext cx="2220185" cy="2220185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Дебъгване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8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отпечата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,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изпълним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</a:t>
            </a:r>
            <a:r>
              <a:rPr lang="en-US" dirty="0" err="1"/>
              <a:t>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80318" y="1819121"/>
            <a:ext cx="4185857" cy="60558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console.log('a' + 'b');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3199572" y="2834839"/>
            <a:ext cx="2884329" cy="1348333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503139" y="3535837"/>
              <a:ext cx="3153816" cy="95421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800" dirty="0"/>
                <a:t>ab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362606" y="4451761"/>
            <a:ext cx="2582626" cy="1856773"/>
            <a:chOff x="5020993" y="4365895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020993" y="4365895"/>
              <a:ext cx="3048000" cy="2438818"/>
            </a:xfrm>
            <a:prstGeom prst="wedgeEllipseCallout">
              <a:avLst>
                <a:gd name="adj1" fmla="val 44684"/>
                <a:gd name="adj2" fmla="val 5042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568801" y="5155679"/>
              <a:ext cx="2337721" cy="109499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ba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537014" y="2694149"/>
            <a:ext cx="2582626" cy="1950856"/>
            <a:chOff x="8218272" y="2379687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218272" y="2379687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8002" y="3002306"/>
              <a:ext cx="1777669" cy="97907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Error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5867401" y="4932914"/>
            <a:ext cx="2884329" cy="1348333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96836" y="4482129"/>
              <a:ext cx="3515717" cy="916707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195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251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 на проследяване на изпълнението на </a:t>
            </a:r>
            <a:br>
              <a:rPr lang="en-US" dirty="0"/>
            </a:br>
            <a:r>
              <a:rPr lang="bg-BG" dirty="0"/>
              <a:t>програмата</a:t>
            </a:r>
          </a:p>
          <a:p>
            <a:pPr lvl="1"/>
            <a:r>
              <a:rPr lang="bg-BG" dirty="0"/>
              <a:t>Това ни позволява да откриваме грешки (бъгове)</a:t>
            </a:r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707" y="3276600"/>
            <a:ext cx="7072354" cy="227511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1" y="3750460"/>
            <a:ext cx="1943197" cy="520299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Breakpoint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985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8801" y="1371600"/>
            <a:ext cx="10033549" cy="3450856"/>
          </a:xfrm>
        </p:spPr>
        <p:txBody>
          <a:bodyPr>
            <a:normAutofit lnSpcReduction="10000"/>
          </a:bodyPr>
          <a:lstStyle/>
          <a:p>
            <a:r>
              <a:rPr lang="bg-BG" sz="3000" dirty="0"/>
              <a:t>Натискане на </a:t>
            </a:r>
            <a:r>
              <a:rPr lang="en-US" sz="3000" dirty="0">
                <a:solidFill>
                  <a:schemeClr val="bg1"/>
                </a:solidFill>
              </a:rPr>
              <a:t>[F5]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ще стартира програмата в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debug</a:t>
            </a:r>
            <a:r>
              <a:rPr lang="bg-BG" sz="3000" dirty="0"/>
              <a:t> </a:t>
            </a:r>
            <a:br>
              <a:rPr lang="en-US" sz="3000" dirty="0"/>
            </a:br>
            <a:r>
              <a:rPr lang="bg-BG" sz="3000" dirty="0"/>
              <a:t>режим</a:t>
            </a:r>
          </a:p>
          <a:p>
            <a:r>
              <a:rPr lang="bg-BG" sz="3000" dirty="0"/>
              <a:t>Можем да преминем към следващата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3000" dirty="0"/>
              <a:t> с </a:t>
            </a:r>
            <a:r>
              <a:rPr lang="en-US" sz="3000" dirty="0">
                <a:solidFill>
                  <a:schemeClr val="bg1"/>
                </a:solidFill>
              </a:rPr>
              <a:t>[</a:t>
            </a:r>
            <a:r>
              <a:rPr lang="bg-BG" sz="3000" dirty="0">
                <a:solidFill>
                  <a:schemeClr val="bg1"/>
                </a:solidFill>
              </a:rPr>
              <a:t>F</a:t>
            </a:r>
            <a:r>
              <a:rPr lang="en-US" sz="3000" dirty="0">
                <a:solidFill>
                  <a:schemeClr val="bg1"/>
                </a:solidFill>
              </a:rPr>
              <a:t>10]</a:t>
            </a:r>
          </a:p>
          <a:p>
            <a:r>
              <a:rPr lang="bg-BG" sz="3000" dirty="0"/>
              <a:t>Можем да създаваме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1"/>
                </a:solidFill>
              </a:rPr>
              <a:t>[F9]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стопери –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breakpoints</a:t>
            </a:r>
          </a:p>
          <a:p>
            <a:pPr lvl="1"/>
            <a:r>
              <a:rPr lang="bg-BG" sz="3000" dirty="0"/>
              <a:t>До тях можем директно да стигнем използвайки </a:t>
            </a:r>
            <a:br>
              <a:rPr lang="en-US" sz="3000" dirty="0"/>
            </a:br>
            <a:r>
              <a:rPr lang="en-US" sz="3000" dirty="0">
                <a:solidFill>
                  <a:schemeClr val="bg1"/>
                </a:solidFill>
              </a:rPr>
              <a:t>[Shift + F11]</a:t>
            </a:r>
            <a:endParaRPr lang="bg-BG" sz="3000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592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4BDAC5-EFFD-4C20-A30D-1354B9A707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061" y="1752600"/>
            <a:ext cx="2817878" cy="182721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Условни конструкции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>
                <a:solidFill>
                  <a:schemeClr val="bg2"/>
                </a:solidFill>
              </a:rPr>
              <a:t>Конструкции за проверка на условие –</a:t>
            </a:r>
            <a:r>
              <a:rPr lang="en-US" sz="3200" dirty="0">
                <a:solidFill>
                  <a:schemeClr val="bg2"/>
                </a:solidFill>
              </a:rPr>
              <a:t>   </a:t>
            </a:r>
            <a:r>
              <a:rPr lang="en-US" sz="3200" b="1" dirty="0">
                <a:solidFill>
                  <a:schemeClr val="bg1"/>
                </a:solidFill>
              </a:rPr>
              <a:t>if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и </a:t>
            </a:r>
            <a:r>
              <a:rPr lang="en-US" sz="3200" b="1" dirty="0">
                <a:solidFill>
                  <a:schemeClr val="bg1"/>
                </a:solidFill>
              </a:rPr>
              <a:t>if-else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Живот на променливата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Дебъгване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831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отпечата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,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изпълним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</a:t>
            </a:r>
            <a:r>
              <a:rPr lang="en-US" dirty="0" err="1"/>
              <a:t>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80318" y="1819121"/>
            <a:ext cx="4185857" cy="60558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console.log('a' + 'b');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3199572" y="2834839"/>
            <a:ext cx="2884329" cy="1348333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503139" y="3535837"/>
              <a:ext cx="3153816" cy="95421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800" dirty="0"/>
                <a:t>ab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362606" y="4451761"/>
            <a:ext cx="2582626" cy="1856773"/>
            <a:chOff x="5020993" y="4365895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020993" y="4365895"/>
              <a:ext cx="3048000" cy="2438818"/>
            </a:xfrm>
            <a:prstGeom prst="wedgeEllipseCallout">
              <a:avLst>
                <a:gd name="adj1" fmla="val 44684"/>
                <a:gd name="adj2" fmla="val 5042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568801" y="5155679"/>
              <a:ext cx="2337721" cy="109499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ba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537014" y="2694149"/>
            <a:ext cx="2582626" cy="1950856"/>
            <a:chOff x="8218272" y="2379687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218272" y="2379687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8002" y="3002306"/>
              <a:ext cx="1777669" cy="97907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Error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5867401" y="4932914"/>
            <a:ext cx="2884329" cy="1348333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96836" y="4482129"/>
              <a:ext cx="3515717" cy="916707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195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81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err="1"/>
              <a:t>Какъв</a:t>
            </a:r>
            <a:r>
              <a:rPr lang="en-US" dirty="0"/>
              <a:t> е </a:t>
            </a:r>
            <a:r>
              <a:rPr lang="en-US" dirty="0" err="1"/>
              <a:t>типът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променливата</a:t>
            </a:r>
            <a:r>
              <a:rPr lang="en-US" dirty="0"/>
              <a:t>:</a:t>
            </a:r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34200" y="1286526"/>
            <a:ext cx="3670832" cy="60558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number = "1000";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6801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0972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90358" y="2590801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87161" y="5122859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40728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4"/>
              <a:ext cx="1777668" cy="9232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8494" y="4539601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1054029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177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err="1"/>
              <a:t>Какъв</a:t>
            </a:r>
            <a:r>
              <a:rPr lang="en-US" dirty="0"/>
              <a:t> е </a:t>
            </a:r>
            <a:r>
              <a:rPr lang="en-US" dirty="0" err="1"/>
              <a:t>типът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променливата</a:t>
            </a:r>
            <a:r>
              <a:rPr lang="en-US" dirty="0"/>
              <a:t>:</a:t>
            </a:r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34200" y="1286526"/>
            <a:ext cx="3670832" cy="60558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number = "1000";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6801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0972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90358" y="2590801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87161" y="5122859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40728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4"/>
              <a:ext cx="1777668" cy="9232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8494" y="4539601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1054029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488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371" y="1265983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нарича</a:t>
            </a:r>
            <a:r>
              <a:rPr lang="en-US" dirty="0"/>
              <a:t> </a:t>
            </a:r>
            <a:r>
              <a:rPr lang="en-US" dirty="0" err="1"/>
              <a:t>долепването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два</a:t>
            </a:r>
            <a:r>
              <a:rPr lang="en-US" dirty="0"/>
              <a:t> </a:t>
            </a:r>
            <a:r>
              <a:rPr lang="en-US" dirty="0" err="1"/>
              <a:t>текста</a:t>
            </a:r>
            <a:r>
              <a:rPr lang="en-US" dirty="0"/>
              <a:t> (</a:t>
            </a:r>
            <a:r>
              <a:rPr lang="en-US" dirty="0" err="1"/>
              <a:t>низа</a:t>
            </a:r>
            <a:r>
              <a:rPr lang="en-US" dirty="0"/>
              <a:t>)?</a:t>
            </a:r>
          </a:p>
          <a:p>
            <a:pPr marL="514350" indent="-514350"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9814" y="3034775"/>
            <a:ext cx="3893324" cy="1291944"/>
            <a:chOff x="1013370" y="4147371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1"/>
              <a:ext cx="4114800" cy="1493675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06727" y="4376682"/>
              <a:ext cx="3752536" cy="1035002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3051" y="2181601"/>
            <a:ext cx="3115107" cy="2264399"/>
            <a:chOff x="5240326" y="4570824"/>
            <a:chExt cx="334924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26432"/>
                <a:gd name="adj2" fmla="val 5498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7"/>
              <a:ext cx="3206214" cy="8978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1886" y="4353154"/>
            <a:ext cx="3530995" cy="1533351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283133" y="3561854"/>
              <a:ext cx="3674792" cy="8720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Кулминация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4600" y="4587852"/>
            <a:ext cx="4495800" cy="1533351"/>
            <a:chOff x="10769418" y="4329152"/>
            <a:chExt cx="2951875" cy="1291944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2"/>
              <a:ext cx="2171601" cy="1291944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solidFill>
              <a:srgbClr val="F4794D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2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681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371" y="1265983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нарича</a:t>
            </a:r>
            <a:r>
              <a:rPr lang="en-US" dirty="0"/>
              <a:t> </a:t>
            </a:r>
            <a:r>
              <a:rPr lang="en-US" dirty="0" err="1"/>
              <a:t>долепването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два</a:t>
            </a:r>
            <a:r>
              <a:rPr lang="en-US" dirty="0"/>
              <a:t> </a:t>
            </a:r>
            <a:r>
              <a:rPr lang="en-US" dirty="0" err="1"/>
              <a:t>текста</a:t>
            </a:r>
            <a:r>
              <a:rPr lang="en-US" dirty="0"/>
              <a:t> (</a:t>
            </a:r>
            <a:r>
              <a:rPr lang="en-US" dirty="0" err="1"/>
              <a:t>низа</a:t>
            </a:r>
            <a:r>
              <a:rPr lang="en-US" dirty="0"/>
              <a:t>)?</a:t>
            </a:r>
          </a:p>
          <a:p>
            <a:pPr marL="514350" indent="-514350"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9814" y="3034775"/>
            <a:ext cx="3893324" cy="1291944"/>
            <a:chOff x="1013370" y="4147371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1"/>
              <a:ext cx="4114800" cy="1493675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06727" y="4376682"/>
              <a:ext cx="3752536" cy="1035002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3051" y="2181601"/>
            <a:ext cx="3115107" cy="2264399"/>
            <a:chOff x="5240326" y="4570824"/>
            <a:chExt cx="334924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26432"/>
                <a:gd name="adj2" fmla="val 5498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7"/>
              <a:ext cx="3206214" cy="8978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1886" y="4353154"/>
            <a:ext cx="3530995" cy="1533351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283133" y="3561854"/>
              <a:ext cx="3674792" cy="8720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Кулминация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4600" y="4587852"/>
            <a:ext cx="4495800" cy="1533351"/>
            <a:chOff x="10769418" y="4329152"/>
            <a:chExt cx="2951875" cy="1291944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2"/>
              <a:ext cx="2171601" cy="1291944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solidFill>
              <a:srgbClr val="F4794D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2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990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D80FCFDE-7E2E-475C-96CE-B6AD00B8365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3701</TotalTime>
  <Words>1876</Words>
  <Application>Microsoft Office PowerPoint</Application>
  <PresentationFormat>Widescreen</PresentationFormat>
  <Paragraphs>434</Paragraphs>
  <Slides>48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Consolas</vt:lpstr>
      <vt:lpstr>Wingdings</vt:lpstr>
      <vt:lpstr>Wingdings 2</vt:lpstr>
      <vt:lpstr>SoftUni</vt:lpstr>
      <vt:lpstr>Проверки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Оператори за сравнение</vt:lpstr>
      <vt:lpstr>Оператори за сравнение</vt:lpstr>
      <vt:lpstr>Сравняване на стойности</vt:lpstr>
      <vt:lpstr>Прости проверки</vt:lpstr>
      <vt:lpstr>Прости проверки</vt:lpstr>
      <vt:lpstr>Отлична оценка – условие</vt:lpstr>
      <vt:lpstr>PowerPoint Presentation</vt:lpstr>
      <vt:lpstr>Прости проверки – If-else</vt:lpstr>
      <vt:lpstr>Блок от код</vt:lpstr>
      <vt:lpstr>По-голямото число – условие</vt:lpstr>
      <vt:lpstr>PowerPoint Presentation</vt:lpstr>
      <vt:lpstr>Четно или нечетно число – условие</vt:lpstr>
      <vt:lpstr>Четно или нечетно – решение</vt:lpstr>
      <vt:lpstr>По-сложни условни конструкции</vt:lpstr>
      <vt:lpstr>Серии от проверки</vt:lpstr>
      <vt:lpstr>Серия от проверки – пример</vt:lpstr>
      <vt:lpstr>Число от 1 до 9 с текст – условие</vt:lpstr>
      <vt:lpstr>Число от 1 до 9 с текст – решение</vt:lpstr>
      <vt:lpstr>Диапазон на използване</vt:lpstr>
      <vt:lpstr>Живот на променлива</vt:lpstr>
      <vt:lpstr>Решаване на задачи в клас (лаб)</vt:lpstr>
      <vt:lpstr>Лица на фигури</vt:lpstr>
      <vt:lpstr>Лица на фигури – решение</vt:lpstr>
      <vt:lpstr>Прости операции с дебъгер</vt:lpstr>
      <vt:lpstr>Дебъгване</vt:lpstr>
      <vt:lpstr>Дебъгване във Visual Studio Code</vt:lpstr>
      <vt:lpstr>Решаване на задачи в клас (лаб)</vt:lpstr>
      <vt:lpstr>Какво научихме днес?</vt:lpstr>
      <vt:lpstr>Въпроси?</vt:lpstr>
      <vt:lpstr>SoftUni Diamond Partners</vt:lpstr>
      <vt:lpstr>SoftUni Organizational Partners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kiriloirilkirilov</cp:lastModifiedBy>
  <cp:revision>11</cp:revision>
  <dcterms:created xsi:type="dcterms:W3CDTF">2018-05-23T13:08:44Z</dcterms:created>
  <dcterms:modified xsi:type="dcterms:W3CDTF">2020-03-19T14:51:59Z</dcterms:modified>
  <cp:category>computer programming;programming;C#;програмиране;кодиране</cp:category>
</cp:coreProperties>
</file>